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122"/>
  </p:notesMasterIdLst>
  <p:sldIdLst>
    <p:sldId id="3431" r:id="rId2"/>
    <p:sldId id="6207" r:id="rId3"/>
    <p:sldId id="4167" r:id="rId4"/>
    <p:sldId id="4119" r:id="rId5"/>
    <p:sldId id="4120" r:id="rId6"/>
    <p:sldId id="6738" r:id="rId7"/>
    <p:sldId id="3462" r:id="rId8"/>
    <p:sldId id="6822" r:id="rId9"/>
    <p:sldId id="3065" r:id="rId10"/>
    <p:sldId id="4169" r:id="rId11"/>
    <p:sldId id="6739" r:id="rId12"/>
    <p:sldId id="3979" r:id="rId13"/>
    <p:sldId id="5864" r:id="rId14"/>
    <p:sldId id="3471" r:id="rId15"/>
    <p:sldId id="3472" r:id="rId16"/>
    <p:sldId id="5539" r:id="rId17"/>
    <p:sldId id="403" r:id="rId18"/>
    <p:sldId id="616" r:id="rId19"/>
    <p:sldId id="5588" r:id="rId20"/>
    <p:sldId id="5271" r:id="rId21"/>
    <p:sldId id="3718" r:id="rId22"/>
    <p:sldId id="6483" r:id="rId23"/>
    <p:sldId id="3368" r:id="rId24"/>
    <p:sldId id="6486" r:id="rId25"/>
    <p:sldId id="6497" r:id="rId26"/>
    <p:sldId id="5888" r:id="rId27"/>
    <p:sldId id="4954" r:id="rId28"/>
    <p:sldId id="6480" r:id="rId29"/>
    <p:sldId id="6489" r:id="rId30"/>
    <p:sldId id="6491" r:id="rId31"/>
    <p:sldId id="6493" r:id="rId32"/>
    <p:sldId id="4509" r:id="rId33"/>
    <p:sldId id="5243" r:id="rId34"/>
    <p:sldId id="5302" r:id="rId35"/>
    <p:sldId id="6520" r:id="rId36"/>
    <p:sldId id="6427" r:id="rId37"/>
    <p:sldId id="6431" r:id="rId38"/>
    <p:sldId id="5304" r:id="rId39"/>
    <p:sldId id="5432" r:id="rId40"/>
    <p:sldId id="6824" r:id="rId41"/>
    <p:sldId id="4374" r:id="rId42"/>
    <p:sldId id="6530" r:id="rId43"/>
    <p:sldId id="5250" r:id="rId44"/>
    <p:sldId id="618" r:id="rId45"/>
    <p:sldId id="2219" r:id="rId46"/>
    <p:sldId id="790" r:id="rId47"/>
    <p:sldId id="5252" r:id="rId48"/>
    <p:sldId id="6522" r:id="rId49"/>
    <p:sldId id="2306" r:id="rId50"/>
    <p:sldId id="4869" r:id="rId51"/>
    <p:sldId id="2317" r:id="rId52"/>
    <p:sldId id="2253" r:id="rId53"/>
    <p:sldId id="4667" r:id="rId54"/>
    <p:sldId id="5254" r:id="rId55"/>
    <p:sldId id="6524" r:id="rId56"/>
    <p:sldId id="2325" r:id="rId57"/>
    <p:sldId id="4873" r:id="rId58"/>
    <p:sldId id="4871" r:id="rId59"/>
    <p:sldId id="5256" r:id="rId60"/>
    <p:sldId id="6526" r:id="rId61"/>
    <p:sldId id="4794" r:id="rId62"/>
    <p:sldId id="6509" r:id="rId63"/>
    <p:sldId id="6511" r:id="rId64"/>
    <p:sldId id="6513" r:id="rId65"/>
    <p:sldId id="6394" r:id="rId66"/>
    <p:sldId id="6422" r:id="rId67"/>
    <p:sldId id="4956" r:id="rId68"/>
    <p:sldId id="6501" r:id="rId69"/>
    <p:sldId id="6503" r:id="rId70"/>
    <p:sldId id="5258" r:id="rId71"/>
    <p:sldId id="6528" r:id="rId72"/>
    <p:sldId id="4779" r:id="rId73"/>
    <p:sldId id="569" r:id="rId74"/>
    <p:sldId id="730" r:id="rId75"/>
    <p:sldId id="724" r:id="rId76"/>
    <p:sldId id="6505" r:id="rId77"/>
    <p:sldId id="4650" r:id="rId78"/>
    <p:sldId id="5260" r:id="rId79"/>
    <p:sldId id="2339" r:id="rId80"/>
    <p:sldId id="585" r:id="rId81"/>
    <p:sldId id="586" r:id="rId82"/>
    <p:sldId id="2932" r:id="rId83"/>
    <p:sldId id="6474" r:id="rId84"/>
    <p:sldId id="4519" r:id="rId85"/>
    <p:sldId id="5590" r:id="rId86"/>
    <p:sldId id="4521" r:id="rId87"/>
    <p:sldId id="4394" r:id="rId88"/>
    <p:sldId id="4396" r:id="rId89"/>
    <p:sldId id="4398" r:id="rId90"/>
    <p:sldId id="4400" r:id="rId91"/>
    <p:sldId id="842" r:id="rId92"/>
    <p:sldId id="4402" r:id="rId93"/>
    <p:sldId id="620" r:id="rId94"/>
    <p:sldId id="615" r:id="rId95"/>
    <p:sldId id="2928" r:id="rId96"/>
    <p:sldId id="2882" r:id="rId97"/>
    <p:sldId id="6453" r:id="rId98"/>
    <p:sldId id="6477" r:id="rId99"/>
    <p:sldId id="5592" r:id="rId100"/>
    <p:sldId id="3522" r:id="rId101"/>
    <p:sldId id="3439" r:id="rId102"/>
    <p:sldId id="4386" r:id="rId103"/>
    <p:sldId id="5897" r:id="rId104"/>
    <p:sldId id="5804" r:id="rId105"/>
    <p:sldId id="4382" r:id="rId106"/>
    <p:sldId id="3484" r:id="rId107"/>
    <p:sldId id="537" r:id="rId108"/>
    <p:sldId id="3168" r:id="rId109"/>
    <p:sldId id="5594" r:id="rId110"/>
    <p:sldId id="493" r:id="rId111"/>
    <p:sldId id="2533" r:id="rId112"/>
    <p:sldId id="593" r:id="rId113"/>
    <p:sldId id="2532" r:id="rId114"/>
    <p:sldId id="5262" r:id="rId115"/>
    <p:sldId id="5264" r:id="rId116"/>
    <p:sldId id="6438" r:id="rId117"/>
    <p:sldId id="665" r:id="rId118"/>
    <p:sldId id="3121" r:id="rId119"/>
    <p:sldId id="6516" r:id="rId120"/>
    <p:sldId id="3226" r:id="rId121"/>
  </p:sldIdLst>
  <p:sldSz cx="9144000" cy="6858000" type="screen4x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 id="2" name="坂口 幹彦" initials="坂口" lastIdx="3" clrIdx="1">
    <p:extLst>
      <p:ext uri="{19B8F6BF-5375-455C-9EA6-DF929625EA0E}">
        <p15:presenceInfo xmlns:p15="http://schemas.microsoft.com/office/powerpoint/2012/main" userId="53fed0cf64e6b5a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66FFCC"/>
    <a:srgbClr val="00FF99"/>
    <a:srgbClr val="0000FF"/>
    <a:srgbClr val="00FF00"/>
    <a:srgbClr val="66FF99"/>
    <a:srgbClr val="000099"/>
    <a:srgbClr val="FFFF99"/>
    <a:srgbClr val="FFFFFF"/>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89" autoAdjust="0"/>
  </p:normalViewPr>
  <p:slideViewPr>
    <p:cSldViewPr>
      <p:cViewPr varScale="1">
        <p:scale>
          <a:sx n="104" d="100"/>
          <a:sy n="104" d="100"/>
        </p:scale>
        <p:origin x="1050" y="11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1-28T10:18:08.266" idx="3">
    <p:pos x="4915" y="282"/>
    <p:text/>
    <p:extLst>
      <p:ext uri="{C676402C-5697-4E1C-873F-D02D1690AC5C}">
        <p15:threadingInfo xmlns:p15="http://schemas.microsoft.com/office/powerpoint/2012/main" timeZoneBias="-5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B461A824-1A49-48DB-BCC1-089CA26ABFF4}" type="datetimeFigureOut">
              <a:rPr kumimoji="1" lang="ja-JP" altLang="en-US" smtClean="0"/>
              <a:t>2023/3/9</a:t>
            </a:fld>
            <a:endParaRPr kumimoji="1" lang="ja-JP" altLang="en-US"/>
          </a:p>
        </p:txBody>
      </p:sp>
      <p:sp>
        <p:nvSpPr>
          <p:cNvPr id="4" name="スライド イメージ プレースホルダー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8975" y="4759325"/>
            <a:ext cx="5510213" cy="45100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94F1F515-BDE1-4BB9-8613-482342649D59}" type="slidenum">
              <a:rPr kumimoji="1" lang="ja-JP" altLang="en-US" smtClean="0"/>
              <a:t>‹#›</a:t>
            </a:fld>
            <a:endParaRPr kumimoji="1" lang="ja-JP" altLang="en-US"/>
          </a:p>
        </p:txBody>
      </p:sp>
    </p:spTree>
    <p:extLst>
      <p:ext uri="{BB962C8B-B14F-4D97-AF65-F5344CB8AC3E}">
        <p14:creationId xmlns:p14="http://schemas.microsoft.com/office/powerpoint/2010/main" val="33108774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9A05524-7627-4BF5-BF30-2558BD3B110F}" type="slidenum">
              <a:rPr kumimoji="1" lang="ja-JP" altLang="en-US" smtClean="0"/>
              <a:t>39</a:t>
            </a:fld>
            <a:endParaRPr kumimoji="1" lang="ja-JP" altLang="en-US"/>
          </a:p>
        </p:txBody>
      </p:sp>
    </p:spTree>
    <p:extLst>
      <p:ext uri="{BB962C8B-B14F-4D97-AF65-F5344CB8AC3E}">
        <p14:creationId xmlns:p14="http://schemas.microsoft.com/office/powerpoint/2010/main" val="73074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p:cNvSpPr>
            <a:spLocks noGrp="1" noRot="1" noChangeAspect="1" noTextEdit="1"/>
          </p:cNvSpPr>
          <p:nvPr>
            <p:ph type="sldImg"/>
          </p:nvPr>
        </p:nvSpPr>
        <p:spPr>
          <a:ln/>
        </p:spPr>
      </p:sp>
      <p:sp>
        <p:nvSpPr>
          <p:cNvPr id="37891" name="ノート プレースホルダー 2"/>
          <p:cNvSpPr>
            <a:spLocks noGrp="1"/>
          </p:cNvSpPr>
          <p:nvPr>
            <p:ph type="body" idx="1"/>
          </p:nvPr>
        </p:nvSpPr>
        <p:spPr>
          <a:noFill/>
        </p:spPr>
        <p:txBody>
          <a:bodyPr/>
          <a:lstStyle/>
          <a:p>
            <a:endParaRPr lang="ja-JP" altLang="en-US">
              <a:ea typeface="ＭＳ Ｐ明朝" charset="-128"/>
            </a:endParaRPr>
          </a:p>
        </p:txBody>
      </p:sp>
      <p:sp>
        <p:nvSpPr>
          <p:cNvPr id="37892" name="スライド番号プレースホルダー 3"/>
          <p:cNvSpPr>
            <a:spLocks noGrp="1"/>
          </p:cNvSpPr>
          <p:nvPr>
            <p:ph type="sldNum" sz="quarter" idx="5"/>
          </p:nvPr>
        </p:nvSpPr>
        <p:spPr>
          <a:noFill/>
        </p:spPr>
        <p:txBody>
          <a:bodyPr/>
          <a:lstStyle>
            <a:lvl1pPr>
              <a:defRPr kumimoji="1" sz="2800">
                <a:solidFill>
                  <a:schemeClr val="tx1"/>
                </a:solidFill>
                <a:latin typeface="Arial" charset="0"/>
                <a:ea typeface="ＭＳ Ｐゴシック" charset="-128"/>
              </a:defRPr>
            </a:lvl1pPr>
            <a:lvl2pPr marL="742950" indent="-285750">
              <a:defRPr kumimoji="1" sz="2800">
                <a:solidFill>
                  <a:schemeClr val="tx1"/>
                </a:solidFill>
                <a:latin typeface="Arial" charset="0"/>
                <a:ea typeface="ＭＳ Ｐゴシック" charset="-128"/>
              </a:defRPr>
            </a:lvl2pPr>
            <a:lvl3pPr marL="1143000" indent="-228600">
              <a:defRPr kumimoji="1" sz="2800">
                <a:solidFill>
                  <a:schemeClr val="tx1"/>
                </a:solidFill>
                <a:latin typeface="Arial" charset="0"/>
                <a:ea typeface="ＭＳ Ｐゴシック" charset="-128"/>
              </a:defRPr>
            </a:lvl3pPr>
            <a:lvl4pPr marL="1600200" indent="-228600">
              <a:defRPr kumimoji="1" sz="2800">
                <a:solidFill>
                  <a:schemeClr val="tx1"/>
                </a:solidFill>
                <a:latin typeface="Arial" charset="0"/>
                <a:ea typeface="ＭＳ Ｐゴシック" charset="-128"/>
              </a:defRPr>
            </a:lvl4pPr>
            <a:lvl5pPr marL="2057400" indent="-228600">
              <a:defRPr kumimoji="1" sz="28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8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8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8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800">
                <a:solidFill>
                  <a:schemeClr val="tx1"/>
                </a:solidFill>
                <a:latin typeface="Arial" charset="0"/>
                <a:ea typeface="ＭＳ Ｐゴシック" charset="-128"/>
              </a:defRPr>
            </a:lvl9pPr>
          </a:lstStyle>
          <a:p>
            <a:fld id="{62660C68-460F-4736-ABC2-CB16FC5B0A4B}" type="slidenum">
              <a:rPr lang="en-US" altLang="ja-JP" sz="1200">
                <a:latin typeface="Times New Roman" pitchFamily="18" charset="0"/>
              </a:rPr>
              <a:pPr/>
              <a:t>88</a:t>
            </a:fld>
            <a:endParaRPr lang="en-US" altLang="ja-JP" sz="120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A05524-7627-4BF5-BF30-2558BD3B110F}" type="slidenum">
              <a:rPr kumimoji="1" lang="ja-JP" altLang="en-US" smtClean="0"/>
              <a:t>99</a:t>
            </a:fld>
            <a:endParaRPr kumimoji="1" lang="ja-JP" altLang="en-US"/>
          </a:p>
        </p:txBody>
      </p:sp>
    </p:spTree>
    <p:extLst>
      <p:ext uri="{BB962C8B-B14F-4D97-AF65-F5344CB8AC3E}">
        <p14:creationId xmlns:p14="http://schemas.microsoft.com/office/powerpoint/2010/main" val="326155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A05524-7627-4BF5-BF30-2558BD3B110F}" type="slidenum">
              <a:rPr kumimoji="1" lang="ja-JP" altLang="en-US" smtClean="0"/>
              <a:t>101</a:t>
            </a:fld>
            <a:endParaRPr kumimoji="1" lang="ja-JP" altLang="en-US"/>
          </a:p>
        </p:txBody>
      </p:sp>
    </p:spTree>
    <p:extLst>
      <p:ext uri="{BB962C8B-B14F-4D97-AF65-F5344CB8AC3E}">
        <p14:creationId xmlns:p14="http://schemas.microsoft.com/office/powerpoint/2010/main" val="279048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9A05524-7627-4BF5-BF30-2558BD3B110F}" type="slidenum">
              <a:rPr kumimoji="1" lang="ja-JP" altLang="en-US" smtClean="0"/>
              <a:t>103</a:t>
            </a:fld>
            <a:endParaRPr kumimoji="1" lang="ja-JP" altLang="en-US"/>
          </a:p>
        </p:txBody>
      </p:sp>
    </p:spTree>
    <p:extLst>
      <p:ext uri="{BB962C8B-B14F-4D97-AF65-F5344CB8AC3E}">
        <p14:creationId xmlns:p14="http://schemas.microsoft.com/office/powerpoint/2010/main" val="3151011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A05524-7627-4BF5-BF30-2558BD3B110F}" type="slidenum">
              <a:rPr kumimoji="1" lang="ja-JP" altLang="en-US" smtClean="0"/>
              <a:t>120</a:t>
            </a:fld>
            <a:endParaRPr kumimoji="1" lang="ja-JP" altLang="en-US"/>
          </a:p>
        </p:txBody>
      </p:sp>
    </p:spTree>
    <p:extLst>
      <p:ext uri="{BB962C8B-B14F-4D97-AF65-F5344CB8AC3E}">
        <p14:creationId xmlns:p14="http://schemas.microsoft.com/office/powerpoint/2010/main" val="4206976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457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fld id="{F9E1CA00-0325-456F-A199-906EC288CF80}" type="datetime1">
              <a:rPr lang="en-US" altLang="ja-JP"/>
              <a:pPr>
                <a:defRPr/>
              </a:pPr>
              <a:t>3/9/2023</a:t>
            </a:fld>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97AE92FD-3A85-4E7B-914F-7C6828CCD397}" type="slidenum">
              <a:rPr lang="en-US" altLang="ja-JP"/>
              <a:pPr/>
              <a:t>‹#›</a:t>
            </a:fld>
            <a:endParaRPr lang="en-US" altLang="ja-JP"/>
          </a:p>
        </p:txBody>
      </p:sp>
    </p:spTree>
    <p:extLst>
      <p:ext uri="{BB962C8B-B14F-4D97-AF65-F5344CB8AC3E}">
        <p14:creationId xmlns:p14="http://schemas.microsoft.com/office/powerpoint/2010/main" val="444754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B1DDF3-54BB-460D-A0F4-C757B9BD601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E2B9EE-BCA1-49F8-B692-296681AAC63D}"/>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E343C38-2B9E-4566-B838-021F048EB91C}"/>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6B5AD4B-7BE3-4721-BFD4-5FEF4ECCAD12}"/>
              </a:ext>
            </a:extLst>
          </p:cNvPr>
          <p:cNvSpPr>
            <a:spLocks noGrp="1"/>
          </p:cNvSpPr>
          <p:nvPr>
            <p:ph type="dt" sz="half" idx="10"/>
          </p:nvPr>
        </p:nvSpPr>
        <p:spPr/>
        <p:txBody>
          <a:bodyPr/>
          <a:lstStyle/>
          <a:p>
            <a:fld id="{54645591-9CF1-4EC4-9EC8-0DFC2F1A0FDF}" type="datetimeFigureOut">
              <a:rPr kumimoji="1" lang="ja-JP" altLang="en-US" smtClean="0"/>
              <a:t>2023/3/9</a:t>
            </a:fld>
            <a:endParaRPr kumimoji="1" lang="ja-JP" altLang="en-US"/>
          </a:p>
        </p:txBody>
      </p:sp>
      <p:sp>
        <p:nvSpPr>
          <p:cNvPr id="6" name="フッター プレースホルダー 5">
            <a:extLst>
              <a:ext uri="{FF2B5EF4-FFF2-40B4-BE49-F238E27FC236}">
                <a16:creationId xmlns:a16="http://schemas.microsoft.com/office/drawing/2014/main" id="{FC22C7CF-F10C-40B1-B4FA-9FEF2B8276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C813189-E821-45D4-99A9-7BDE087EE200}"/>
              </a:ext>
            </a:extLst>
          </p:cNvPr>
          <p:cNvSpPr>
            <a:spLocks noGrp="1"/>
          </p:cNvSpPr>
          <p:nvPr>
            <p:ph type="sldNum" sz="quarter" idx="12"/>
          </p:nvPr>
        </p:nvSpPr>
        <p:spPr/>
        <p:txBody>
          <a:bodyPr/>
          <a:lstStyle/>
          <a:p>
            <a:fld id="{CE63A63F-4013-44C5-854C-7EC8DEEBFBEA}" type="slidenum">
              <a:rPr kumimoji="1" lang="ja-JP" altLang="en-US" smtClean="0"/>
              <a:t>‹#›</a:t>
            </a:fld>
            <a:endParaRPr kumimoji="1" lang="ja-JP" altLang="en-US"/>
          </a:p>
        </p:txBody>
      </p:sp>
    </p:spTree>
    <p:extLst>
      <p:ext uri="{BB962C8B-B14F-4D97-AF65-F5344CB8AC3E}">
        <p14:creationId xmlns:p14="http://schemas.microsoft.com/office/powerpoint/2010/main" val="351771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
        <p:nvSpPr>
          <p:cNvPr id="7" name="Title 6"/>
          <p:cNvSpPr>
            <a:spLocks noGrp="1"/>
          </p:cNvSpPr>
          <p:nvPr>
            <p:ph type="title"/>
          </p:nvPr>
        </p:nvSpPr>
        <p:spPr/>
        <p:txBody>
          <a:bodyPr/>
          <a:lstStyle/>
          <a:p>
            <a:r>
              <a:rPr lang="ja-JP" altLang="en-US"/>
              <a:t>マスター タイトルの書式設定</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5" name="Date Placeholder 4"/>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
        <p:nvSpPr>
          <p:cNvPr id="9" name="Content Placeholder 8"/>
          <p:cNvSpPr>
            <a:spLocks noGrp="1"/>
          </p:cNvSpPr>
          <p:nvPr>
            <p:ph sz="quarter" idx="13"/>
          </p:nvPr>
        </p:nvSpPr>
        <p:spPr>
          <a:xfrm>
            <a:off x="676655" y="2679192"/>
            <a:ext cx="3822192" cy="34472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3D8F704-90D1-431C-AB8B-42BB40AD47A7}" type="datetimeFigureOut">
              <a:rPr kumimoji="1" lang="ja-JP" altLang="en-US" smtClean="0"/>
              <a:pPr/>
              <a:t>2023/3/9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6AA4FA6-9FF8-4F20-8471-16E4374C4402}" type="slidenum">
              <a:rPr kumimoji="1" lang="ja-JP" altLang="en-US" smtClean="0"/>
              <a:pPr/>
              <a:t>‹#›</a:t>
            </a:fld>
            <a:endParaRPr kumimoji="1" lang="ja-JP"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3D8F704-90D1-431C-AB8B-42BB40AD47A7}" type="datetimeFigureOut">
              <a:rPr kumimoji="1" lang="ja-JP" altLang="en-US" smtClean="0"/>
              <a:pPr/>
              <a:t>2023/3/9</a:t>
            </a:fld>
            <a:endParaRPr kumimoji="1" lang="ja-JP"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kumimoji="1" lang="ja-JP"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6AA4FA6-9FF8-4F20-8471-16E4374C4402}" type="slidenum">
              <a:rPr kumimoji="1" lang="ja-JP" altLang="en-US" smtClean="0"/>
              <a:pPr/>
              <a:t>‹#›</a:t>
            </a:fld>
            <a:endParaRPr kumimoji="1" lang="ja-JP"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Lst>
  <p:txStyles>
    <p:title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image" Target="../media/image314.jpeg"/><Relationship Id="rId13" Type="http://schemas.openxmlformats.org/officeDocument/2006/relationships/image" Target="../media/image319.jpeg"/><Relationship Id="rId3" Type="http://schemas.openxmlformats.org/officeDocument/2006/relationships/image" Target="../media/image309.jpeg"/><Relationship Id="rId7" Type="http://schemas.openxmlformats.org/officeDocument/2006/relationships/image" Target="../media/image313.jpeg"/><Relationship Id="rId12" Type="http://schemas.openxmlformats.org/officeDocument/2006/relationships/image" Target="../media/image318.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12.jpeg"/><Relationship Id="rId11" Type="http://schemas.openxmlformats.org/officeDocument/2006/relationships/image" Target="../media/image317.jpeg"/><Relationship Id="rId5" Type="http://schemas.openxmlformats.org/officeDocument/2006/relationships/image" Target="../media/image311.jpg"/><Relationship Id="rId10" Type="http://schemas.openxmlformats.org/officeDocument/2006/relationships/image" Target="../media/image316.jpeg"/><Relationship Id="rId4" Type="http://schemas.openxmlformats.org/officeDocument/2006/relationships/image" Target="../media/image310.jpeg"/><Relationship Id="rId9" Type="http://schemas.openxmlformats.org/officeDocument/2006/relationships/image" Target="../media/image315.jpeg"/></Relationships>
</file>

<file path=ppt/slides/_rels/slide104.xml.rels><?xml version="1.0" encoding="UTF-8" standalone="yes"?>
<Relationships xmlns="http://schemas.openxmlformats.org/package/2006/relationships"><Relationship Id="rId3" Type="http://schemas.openxmlformats.org/officeDocument/2006/relationships/image" Target="../media/image321.jpeg"/><Relationship Id="rId2" Type="http://schemas.openxmlformats.org/officeDocument/2006/relationships/image" Target="../media/image320.jpe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image" Target="../media/image322.jpeg"/><Relationship Id="rId1" Type="http://schemas.openxmlformats.org/officeDocument/2006/relationships/slideLayout" Target="../slideLayouts/slideLayout2.xml"/><Relationship Id="rId5" Type="http://schemas.openxmlformats.org/officeDocument/2006/relationships/image" Target="../media/image325.jpeg"/><Relationship Id="rId4" Type="http://schemas.openxmlformats.org/officeDocument/2006/relationships/image" Target="../media/image324.jpeg"/></Relationships>
</file>

<file path=ppt/slides/_rels/slide106.xml.rels><?xml version="1.0" encoding="UTF-8" standalone="yes"?>
<Relationships xmlns="http://schemas.openxmlformats.org/package/2006/relationships"><Relationship Id="rId3" Type="http://schemas.openxmlformats.org/officeDocument/2006/relationships/image" Target="../media/image327.jpeg"/><Relationship Id="rId2" Type="http://schemas.openxmlformats.org/officeDocument/2006/relationships/image" Target="../media/image326.jpeg"/><Relationship Id="rId1" Type="http://schemas.openxmlformats.org/officeDocument/2006/relationships/slideLayout" Target="../slideLayouts/slideLayout2.xml"/><Relationship Id="rId5" Type="http://schemas.openxmlformats.org/officeDocument/2006/relationships/image" Target="../media/image329.jpeg"/><Relationship Id="rId4" Type="http://schemas.openxmlformats.org/officeDocument/2006/relationships/image" Target="../media/image328.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8" Type="http://schemas.openxmlformats.org/officeDocument/2006/relationships/image" Target="../media/image336.jpeg"/><Relationship Id="rId13" Type="http://schemas.openxmlformats.org/officeDocument/2006/relationships/image" Target="../media/image341.jpeg"/><Relationship Id="rId3" Type="http://schemas.openxmlformats.org/officeDocument/2006/relationships/image" Target="../media/image331.jpeg"/><Relationship Id="rId7" Type="http://schemas.openxmlformats.org/officeDocument/2006/relationships/image" Target="../media/image335.jpeg"/><Relationship Id="rId12" Type="http://schemas.openxmlformats.org/officeDocument/2006/relationships/image" Target="../media/image340.jpeg"/><Relationship Id="rId2" Type="http://schemas.openxmlformats.org/officeDocument/2006/relationships/image" Target="../media/image330.jpeg"/><Relationship Id="rId1" Type="http://schemas.openxmlformats.org/officeDocument/2006/relationships/slideLayout" Target="../slideLayouts/slideLayout2.xml"/><Relationship Id="rId6" Type="http://schemas.openxmlformats.org/officeDocument/2006/relationships/image" Target="../media/image334.jpeg"/><Relationship Id="rId11" Type="http://schemas.openxmlformats.org/officeDocument/2006/relationships/image" Target="../media/image339.jpeg"/><Relationship Id="rId5" Type="http://schemas.openxmlformats.org/officeDocument/2006/relationships/image" Target="../media/image333.jpeg"/><Relationship Id="rId10" Type="http://schemas.openxmlformats.org/officeDocument/2006/relationships/image" Target="../media/image338.jpeg"/><Relationship Id="rId4" Type="http://schemas.openxmlformats.org/officeDocument/2006/relationships/image" Target="../media/image332.jpeg"/><Relationship Id="rId9" Type="http://schemas.openxmlformats.org/officeDocument/2006/relationships/image" Target="../media/image337.jpeg"/></Relationships>
</file>

<file path=ppt/slides/_rels/slide112.xml.rels><?xml version="1.0" encoding="UTF-8" standalone="yes"?>
<Relationships xmlns="http://schemas.openxmlformats.org/package/2006/relationships"><Relationship Id="rId8" Type="http://schemas.openxmlformats.org/officeDocument/2006/relationships/image" Target="../media/image348.jpeg"/><Relationship Id="rId3" Type="http://schemas.openxmlformats.org/officeDocument/2006/relationships/image" Target="../media/image343.jpeg"/><Relationship Id="rId7" Type="http://schemas.openxmlformats.org/officeDocument/2006/relationships/image" Target="../media/image347.jpeg"/><Relationship Id="rId2" Type="http://schemas.openxmlformats.org/officeDocument/2006/relationships/image" Target="../media/image342.jpeg"/><Relationship Id="rId1" Type="http://schemas.openxmlformats.org/officeDocument/2006/relationships/slideLayout" Target="../slideLayouts/slideLayout4.xml"/><Relationship Id="rId6" Type="http://schemas.openxmlformats.org/officeDocument/2006/relationships/image" Target="../media/image346.jpeg"/><Relationship Id="rId5" Type="http://schemas.openxmlformats.org/officeDocument/2006/relationships/image" Target="../media/image345.jpeg"/><Relationship Id="rId10" Type="http://schemas.openxmlformats.org/officeDocument/2006/relationships/image" Target="../media/image350.jpeg"/><Relationship Id="rId4" Type="http://schemas.openxmlformats.org/officeDocument/2006/relationships/image" Target="../media/image344.jpeg"/><Relationship Id="rId9" Type="http://schemas.openxmlformats.org/officeDocument/2006/relationships/image" Target="../media/image349.jpeg"/></Relationships>
</file>

<file path=ppt/slides/_rels/slide113.xml.rels><?xml version="1.0" encoding="UTF-8" standalone="yes"?>
<Relationships xmlns="http://schemas.openxmlformats.org/package/2006/relationships"><Relationship Id="rId3" Type="http://schemas.openxmlformats.org/officeDocument/2006/relationships/image" Target="../media/image352.jpeg"/><Relationship Id="rId2" Type="http://schemas.openxmlformats.org/officeDocument/2006/relationships/image" Target="../media/image351.jpeg"/><Relationship Id="rId1" Type="http://schemas.openxmlformats.org/officeDocument/2006/relationships/slideLayout" Target="../slideLayouts/slideLayout12.xml"/><Relationship Id="rId4" Type="http://schemas.openxmlformats.org/officeDocument/2006/relationships/image" Target="../media/image353.jpg"/></Relationships>
</file>

<file path=ppt/slides/_rels/slide114.xml.rels><?xml version="1.0" encoding="UTF-8" standalone="yes"?>
<Relationships xmlns="http://schemas.openxmlformats.org/package/2006/relationships"><Relationship Id="rId8" Type="http://schemas.openxmlformats.org/officeDocument/2006/relationships/image" Target="../media/image360.jpeg"/><Relationship Id="rId3" Type="http://schemas.openxmlformats.org/officeDocument/2006/relationships/image" Target="../media/image355.jpeg"/><Relationship Id="rId7" Type="http://schemas.openxmlformats.org/officeDocument/2006/relationships/image" Target="../media/image359.jpeg"/><Relationship Id="rId2" Type="http://schemas.openxmlformats.org/officeDocument/2006/relationships/image" Target="../media/image354.jpeg"/><Relationship Id="rId1" Type="http://schemas.openxmlformats.org/officeDocument/2006/relationships/slideLayout" Target="../slideLayouts/slideLayout2.xml"/><Relationship Id="rId6" Type="http://schemas.openxmlformats.org/officeDocument/2006/relationships/image" Target="../media/image358.jpeg"/><Relationship Id="rId11" Type="http://schemas.openxmlformats.org/officeDocument/2006/relationships/image" Target="../media/image363.jpeg"/><Relationship Id="rId5" Type="http://schemas.openxmlformats.org/officeDocument/2006/relationships/image" Target="../media/image357.jpeg"/><Relationship Id="rId10" Type="http://schemas.openxmlformats.org/officeDocument/2006/relationships/image" Target="../media/image362.jpeg"/><Relationship Id="rId4" Type="http://schemas.openxmlformats.org/officeDocument/2006/relationships/image" Target="../media/image356.png"/><Relationship Id="rId9" Type="http://schemas.openxmlformats.org/officeDocument/2006/relationships/image" Target="../media/image361.jpe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8" Type="http://schemas.openxmlformats.org/officeDocument/2006/relationships/image" Target="../media/image370.jpeg"/><Relationship Id="rId3" Type="http://schemas.openxmlformats.org/officeDocument/2006/relationships/image" Target="../media/image365.jpeg"/><Relationship Id="rId7" Type="http://schemas.openxmlformats.org/officeDocument/2006/relationships/image" Target="../media/image369.jpeg"/><Relationship Id="rId2" Type="http://schemas.openxmlformats.org/officeDocument/2006/relationships/image" Target="../media/image364.jpeg"/><Relationship Id="rId1" Type="http://schemas.openxmlformats.org/officeDocument/2006/relationships/slideLayout" Target="../slideLayouts/slideLayout2.xml"/><Relationship Id="rId6" Type="http://schemas.openxmlformats.org/officeDocument/2006/relationships/image" Target="../media/image368.jpeg"/><Relationship Id="rId5" Type="http://schemas.openxmlformats.org/officeDocument/2006/relationships/image" Target="../media/image367.jpeg"/><Relationship Id="rId10" Type="http://schemas.openxmlformats.org/officeDocument/2006/relationships/image" Target="../media/image372.jpeg"/><Relationship Id="rId4" Type="http://schemas.openxmlformats.org/officeDocument/2006/relationships/image" Target="../media/image366.jpeg"/><Relationship Id="rId9" Type="http://schemas.openxmlformats.org/officeDocument/2006/relationships/image" Target="../media/image371.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png"/><Relationship Id="rId10" Type="http://schemas.openxmlformats.org/officeDocument/2006/relationships/image" Target="../media/image54.jpeg"/><Relationship Id="rId4" Type="http://schemas.openxmlformats.org/officeDocument/2006/relationships/image" Target="../media/image48.png"/><Relationship Id="rId9"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image" Target="../media/image67.jpeg"/><Relationship Id="rId9" Type="http://schemas.openxmlformats.org/officeDocument/2006/relationships/image" Target="../media/image7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1.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3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3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34.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image" Target="../media/image99.jpeg"/></Relationships>
</file>

<file path=ppt/slides/_rels/slide3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2.jpg"/><Relationship Id="rId7" Type="http://schemas.openxmlformats.org/officeDocument/2006/relationships/image" Target="../media/image106.jpg"/><Relationship Id="rId2" Type="http://schemas.openxmlformats.org/officeDocument/2006/relationships/image" Target="../media/image101.jpg"/><Relationship Id="rId1" Type="http://schemas.openxmlformats.org/officeDocument/2006/relationships/slideLayout" Target="../slideLayouts/slideLayout6.xml"/><Relationship Id="rId6" Type="http://schemas.openxmlformats.org/officeDocument/2006/relationships/image" Target="../media/image105.jpg"/><Relationship Id="rId5" Type="http://schemas.openxmlformats.org/officeDocument/2006/relationships/image" Target="../media/image104.JPG"/><Relationship Id="rId10" Type="http://schemas.openxmlformats.org/officeDocument/2006/relationships/image" Target="../media/image109.jpeg"/><Relationship Id="rId4" Type="http://schemas.openxmlformats.org/officeDocument/2006/relationships/image" Target="../media/image103.JPG"/><Relationship Id="rId9" Type="http://schemas.openxmlformats.org/officeDocument/2006/relationships/image" Target="../media/image108.jpeg"/></Relationships>
</file>

<file path=ppt/slides/_rels/slide37.xml.rels><?xml version="1.0" encoding="UTF-8" standalone="yes"?>
<Relationships xmlns="http://schemas.openxmlformats.org/package/2006/relationships"><Relationship Id="rId8" Type="http://schemas.openxmlformats.org/officeDocument/2006/relationships/image" Target="../media/image116.jpeg"/><Relationship Id="rId13" Type="http://schemas.openxmlformats.org/officeDocument/2006/relationships/comments" Target="../comments/comment1.xml"/><Relationship Id="rId3" Type="http://schemas.openxmlformats.org/officeDocument/2006/relationships/image" Target="../media/image111.jpeg"/><Relationship Id="rId7" Type="http://schemas.openxmlformats.org/officeDocument/2006/relationships/image" Target="../media/image115.jpeg"/><Relationship Id="rId12" Type="http://schemas.openxmlformats.org/officeDocument/2006/relationships/image" Target="../media/image120.jpeg"/><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image" Target="../media/image114.jpeg"/><Relationship Id="rId11" Type="http://schemas.openxmlformats.org/officeDocument/2006/relationships/image" Target="../media/image119.jpeg"/><Relationship Id="rId5" Type="http://schemas.openxmlformats.org/officeDocument/2006/relationships/image" Target="../media/image113.jpeg"/><Relationship Id="rId10" Type="http://schemas.openxmlformats.org/officeDocument/2006/relationships/image" Target="../media/image118.jpeg"/><Relationship Id="rId4" Type="http://schemas.openxmlformats.org/officeDocument/2006/relationships/image" Target="../media/image112.jpeg"/><Relationship Id="rId9" Type="http://schemas.openxmlformats.org/officeDocument/2006/relationships/image" Target="../media/image117.jpeg"/></Relationships>
</file>

<file path=ppt/slides/_rels/slide38.xml.rels><?xml version="1.0" encoding="UTF-8" standalone="yes"?>
<Relationships xmlns="http://schemas.openxmlformats.org/package/2006/relationships"><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image" Target="../media/image121.jpeg"/><Relationship Id="rId1" Type="http://schemas.openxmlformats.org/officeDocument/2006/relationships/slideLayout" Target="../slideLayouts/slideLayout2.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3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5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4.xml"/><Relationship Id="rId5" Type="http://schemas.openxmlformats.org/officeDocument/2006/relationships/image" Target="../media/image144.jpeg"/><Relationship Id="rId4" Type="http://schemas.openxmlformats.org/officeDocument/2006/relationships/image" Target="../media/image143.jpeg"/></Relationships>
</file>

<file path=ppt/slides/_rels/slide5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 Id="rId6" Type="http://schemas.openxmlformats.org/officeDocument/2006/relationships/image" Target="../media/image149.jpeg"/><Relationship Id="rId5" Type="http://schemas.openxmlformats.org/officeDocument/2006/relationships/image" Target="../media/image148.jpeg"/><Relationship Id="rId4" Type="http://schemas.openxmlformats.org/officeDocument/2006/relationships/image" Target="../media/image147.jpeg"/></Relationships>
</file>

<file path=ppt/slides/_rels/slide53.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 Id="rId5" Type="http://schemas.openxmlformats.org/officeDocument/2006/relationships/image" Target="../media/image155.jpeg"/><Relationship Id="rId4" Type="http://schemas.openxmlformats.org/officeDocument/2006/relationships/image" Target="../media/image154.jpeg"/></Relationships>
</file>

<file path=ppt/slides/_rels/slide57.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2.xml"/><Relationship Id="rId5" Type="http://schemas.openxmlformats.org/officeDocument/2006/relationships/image" Target="../media/image159.jpeg"/><Relationship Id="rId4" Type="http://schemas.openxmlformats.org/officeDocument/2006/relationships/image" Target="../media/image158.jpeg"/></Relationships>
</file>

<file path=ppt/slides/_rels/slide5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slideLayout" Target="../slideLayouts/slideLayout4.xml"/><Relationship Id="rId5" Type="http://schemas.openxmlformats.org/officeDocument/2006/relationships/image" Target="../media/image163.jpeg"/><Relationship Id="rId4" Type="http://schemas.openxmlformats.org/officeDocument/2006/relationships/image" Target="../media/image162.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8" Type="http://schemas.openxmlformats.org/officeDocument/2006/relationships/image" Target="../media/image170.jpeg"/><Relationship Id="rId3" Type="http://schemas.openxmlformats.org/officeDocument/2006/relationships/image" Target="../media/image165.jpeg"/><Relationship Id="rId7" Type="http://schemas.openxmlformats.org/officeDocument/2006/relationships/image" Target="../media/image169.jpeg"/><Relationship Id="rId2" Type="http://schemas.openxmlformats.org/officeDocument/2006/relationships/image" Target="../media/image164.jpeg"/><Relationship Id="rId1" Type="http://schemas.openxmlformats.org/officeDocument/2006/relationships/slideLayout" Target="../slideLayouts/slideLayout2.x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image" Target="../media/image166.jpeg"/></Relationships>
</file>

<file path=ppt/slides/_rels/slide62.xml.rels><?xml version="1.0" encoding="UTF-8" standalone="yes"?>
<Relationships xmlns="http://schemas.openxmlformats.org/package/2006/relationships"><Relationship Id="rId3" Type="http://schemas.openxmlformats.org/officeDocument/2006/relationships/image" Target="../media/image172.jpeg"/><Relationship Id="rId7" Type="http://schemas.openxmlformats.org/officeDocument/2006/relationships/image" Target="../media/image176.jpeg"/><Relationship Id="rId2" Type="http://schemas.openxmlformats.org/officeDocument/2006/relationships/image" Target="../media/image171.jpeg"/><Relationship Id="rId1" Type="http://schemas.openxmlformats.org/officeDocument/2006/relationships/slideLayout" Target="../slideLayouts/slideLayout6.xml"/><Relationship Id="rId6" Type="http://schemas.openxmlformats.org/officeDocument/2006/relationships/image" Target="../media/image175.jpeg"/><Relationship Id="rId5" Type="http://schemas.openxmlformats.org/officeDocument/2006/relationships/image" Target="../media/image174.jpeg"/><Relationship Id="rId4" Type="http://schemas.openxmlformats.org/officeDocument/2006/relationships/image" Target="../media/image173.jpeg"/></Relationships>
</file>

<file path=ppt/slides/_rels/slide63.xml.rels><?xml version="1.0" encoding="UTF-8" standalone="yes"?>
<Relationships xmlns="http://schemas.openxmlformats.org/package/2006/relationships"><Relationship Id="rId3" Type="http://schemas.openxmlformats.org/officeDocument/2006/relationships/image" Target="../media/image178.jpeg"/><Relationship Id="rId7" Type="http://schemas.openxmlformats.org/officeDocument/2006/relationships/image" Target="../media/image182.jpeg"/><Relationship Id="rId2" Type="http://schemas.openxmlformats.org/officeDocument/2006/relationships/image" Target="../media/image177.jpeg"/><Relationship Id="rId1" Type="http://schemas.openxmlformats.org/officeDocument/2006/relationships/slideLayout" Target="../slideLayouts/slideLayout6.xml"/><Relationship Id="rId6" Type="http://schemas.openxmlformats.org/officeDocument/2006/relationships/image" Target="../media/image181.jpeg"/><Relationship Id="rId5" Type="http://schemas.openxmlformats.org/officeDocument/2006/relationships/image" Target="../media/image180.jpeg"/><Relationship Id="rId4" Type="http://schemas.openxmlformats.org/officeDocument/2006/relationships/image" Target="../media/image179.jpeg"/></Relationships>
</file>

<file path=ppt/slides/_rels/slide64.xml.rels><?xml version="1.0" encoding="UTF-8" standalone="yes"?>
<Relationships xmlns="http://schemas.openxmlformats.org/package/2006/relationships"><Relationship Id="rId3" Type="http://schemas.openxmlformats.org/officeDocument/2006/relationships/image" Target="../media/image184.jpeg"/><Relationship Id="rId7" Type="http://schemas.openxmlformats.org/officeDocument/2006/relationships/image" Target="../media/image188.jpeg"/><Relationship Id="rId2" Type="http://schemas.openxmlformats.org/officeDocument/2006/relationships/image" Target="../media/image183.png"/><Relationship Id="rId1" Type="http://schemas.openxmlformats.org/officeDocument/2006/relationships/slideLayout" Target="../slideLayouts/slideLayout2.xml"/><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s>
</file>

<file path=ppt/slides/_rels/slide65.xml.rels><?xml version="1.0" encoding="UTF-8" standalone="yes"?>
<Relationships xmlns="http://schemas.openxmlformats.org/package/2006/relationships"><Relationship Id="rId3" Type="http://schemas.openxmlformats.org/officeDocument/2006/relationships/image" Target="../media/image190.jpeg"/><Relationship Id="rId7" Type="http://schemas.openxmlformats.org/officeDocument/2006/relationships/image" Target="../media/image194.jpeg"/><Relationship Id="rId2" Type="http://schemas.openxmlformats.org/officeDocument/2006/relationships/image" Target="../media/image189.jpeg"/><Relationship Id="rId1" Type="http://schemas.openxmlformats.org/officeDocument/2006/relationships/slideLayout" Target="../slideLayouts/slideLayout6.xml"/><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1.jpeg"/></Relationships>
</file>

<file path=ppt/slides/_rels/slide66.xml.rels><?xml version="1.0" encoding="UTF-8" standalone="yes"?>
<Relationships xmlns="http://schemas.openxmlformats.org/package/2006/relationships"><Relationship Id="rId8" Type="http://schemas.openxmlformats.org/officeDocument/2006/relationships/image" Target="../media/image201.jpeg"/><Relationship Id="rId3" Type="http://schemas.openxmlformats.org/officeDocument/2006/relationships/image" Target="../media/image196.jpeg"/><Relationship Id="rId7" Type="http://schemas.openxmlformats.org/officeDocument/2006/relationships/image" Target="../media/image200.jpeg"/><Relationship Id="rId2" Type="http://schemas.openxmlformats.org/officeDocument/2006/relationships/image" Target="../media/image195.jpeg"/><Relationship Id="rId1" Type="http://schemas.openxmlformats.org/officeDocument/2006/relationships/slideLayout" Target="../slideLayouts/slideLayout6.xml"/><Relationship Id="rId6" Type="http://schemas.openxmlformats.org/officeDocument/2006/relationships/image" Target="../media/image199.jpeg"/><Relationship Id="rId5" Type="http://schemas.openxmlformats.org/officeDocument/2006/relationships/image" Target="../media/image198.jpeg"/><Relationship Id="rId4" Type="http://schemas.openxmlformats.org/officeDocument/2006/relationships/image" Target="../media/image197.jpeg"/></Relationships>
</file>

<file path=ppt/slides/_rels/slide67.xml.rels><?xml version="1.0" encoding="UTF-8" standalone="yes"?>
<Relationships xmlns="http://schemas.openxmlformats.org/package/2006/relationships"><Relationship Id="rId3" Type="http://schemas.openxmlformats.org/officeDocument/2006/relationships/image" Target="../media/image203.jpeg"/><Relationship Id="rId7" Type="http://schemas.openxmlformats.org/officeDocument/2006/relationships/image" Target="../media/image207.jpeg"/><Relationship Id="rId2" Type="http://schemas.openxmlformats.org/officeDocument/2006/relationships/image" Target="../media/image202.jpeg"/><Relationship Id="rId1" Type="http://schemas.openxmlformats.org/officeDocument/2006/relationships/slideLayout" Target="../slideLayouts/slideLayout6.xml"/><Relationship Id="rId6" Type="http://schemas.openxmlformats.org/officeDocument/2006/relationships/image" Target="../media/image206.jpeg"/><Relationship Id="rId5" Type="http://schemas.openxmlformats.org/officeDocument/2006/relationships/image" Target="../media/image205.jpeg"/><Relationship Id="rId4" Type="http://schemas.openxmlformats.org/officeDocument/2006/relationships/image" Target="../media/image204.jpeg"/></Relationships>
</file>

<file path=ppt/slides/_rels/slide68.xml.rels><?xml version="1.0" encoding="UTF-8" standalone="yes"?>
<Relationships xmlns="http://schemas.openxmlformats.org/package/2006/relationships"><Relationship Id="rId3" Type="http://schemas.openxmlformats.org/officeDocument/2006/relationships/image" Target="../media/image209.jpeg"/><Relationship Id="rId7" Type="http://schemas.openxmlformats.org/officeDocument/2006/relationships/image" Target="../media/image213.jpeg"/><Relationship Id="rId2" Type="http://schemas.openxmlformats.org/officeDocument/2006/relationships/image" Target="../media/image208.jpeg"/><Relationship Id="rId1" Type="http://schemas.openxmlformats.org/officeDocument/2006/relationships/slideLayout" Target="../slideLayouts/slideLayout6.xml"/><Relationship Id="rId6" Type="http://schemas.openxmlformats.org/officeDocument/2006/relationships/image" Target="../media/image212.jpeg"/><Relationship Id="rId5" Type="http://schemas.openxmlformats.org/officeDocument/2006/relationships/image" Target="../media/image211.jpeg"/><Relationship Id="rId4" Type="http://schemas.openxmlformats.org/officeDocument/2006/relationships/image" Target="../media/image210.png"/></Relationships>
</file>

<file path=ppt/slides/_rels/slide69.xml.rels><?xml version="1.0" encoding="UTF-8" standalone="yes"?>
<Relationships xmlns="http://schemas.openxmlformats.org/package/2006/relationships"><Relationship Id="rId8" Type="http://schemas.openxmlformats.org/officeDocument/2006/relationships/image" Target="../media/image220.jpeg"/><Relationship Id="rId3" Type="http://schemas.openxmlformats.org/officeDocument/2006/relationships/image" Target="../media/image215.jpeg"/><Relationship Id="rId7" Type="http://schemas.openxmlformats.org/officeDocument/2006/relationships/image" Target="../media/image219.jpeg"/><Relationship Id="rId2" Type="http://schemas.openxmlformats.org/officeDocument/2006/relationships/image" Target="../media/image214.jpeg"/><Relationship Id="rId1" Type="http://schemas.openxmlformats.org/officeDocument/2006/relationships/slideLayout" Target="../slideLayouts/slideLayout2.xml"/><Relationship Id="rId6" Type="http://schemas.openxmlformats.org/officeDocument/2006/relationships/image" Target="../media/image218.jpeg"/><Relationship Id="rId5" Type="http://schemas.openxmlformats.org/officeDocument/2006/relationships/image" Target="../media/image217.jpeg"/><Relationship Id="rId4" Type="http://schemas.openxmlformats.org/officeDocument/2006/relationships/image" Target="../media/image216.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221.jpeg"/><Relationship Id="rId1" Type="http://schemas.openxmlformats.org/officeDocument/2006/relationships/slideLayout" Target="../slideLayouts/slideLayout2.xml"/><Relationship Id="rId6" Type="http://schemas.openxmlformats.org/officeDocument/2006/relationships/image" Target="../media/image225.jpeg"/><Relationship Id="rId5" Type="http://schemas.openxmlformats.org/officeDocument/2006/relationships/image" Target="../media/image224.jpeg"/><Relationship Id="rId4" Type="http://schemas.openxmlformats.org/officeDocument/2006/relationships/image" Target="../media/image223.jpeg"/></Relationships>
</file>

<file path=ppt/slides/_rels/slide73.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26.jpeg"/><Relationship Id="rId1" Type="http://schemas.openxmlformats.org/officeDocument/2006/relationships/slideLayout" Target="../slideLayouts/slideLayout4.xml"/><Relationship Id="rId6" Type="http://schemas.openxmlformats.org/officeDocument/2006/relationships/image" Target="../media/image230.jpeg"/><Relationship Id="rId5" Type="http://schemas.openxmlformats.org/officeDocument/2006/relationships/image" Target="../media/image229.jpeg"/><Relationship Id="rId4" Type="http://schemas.openxmlformats.org/officeDocument/2006/relationships/image" Target="../media/image228.jpeg"/></Relationships>
</file>

<file path=ppt/slides/_rels/slide74.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jpeg"/><Relationship Id="rId1" Type="http://schemas.openxmlformats.org/officeDocument/2006/relationships/slideLayout" Target="../slideLayouts/slideLayout4.xml"/><Relationship Id="rId4" Type="http://schemas.openxmlformats.org/officeDocument/2006/relationships/image" Target="../media/image233.jpeg"/></Relationships>
</file>

<file path=ppt/slides/_rels/slide75.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jpeg"/><Relationship Id="rId1" Type="http://schemas.openxmlformats.org/officeDocument/2006/relationships/slideLayout" Target="../slideLayouts/slideLayout4.xml"/><Relationship Id="rId5" Type="http://schemas.openxmlformats.org/officeDocument/2006/relationships/image" Target="../media/image237.jpeg"/><Relationship Id="rId4" Type="http://schemas.openxmlformats.org/officeDocument/2006/relationships/image" Target="../media/image236.jpeg"/></Relationships>
</file>

<file path=ppt/slides/_rels/slide76.xml.rels><?xml version="1.0" encoding="UTF-8" standalone="yes"?>
<Relationships xmlns="http://schemas.openxmlformats.org/package/2006/relationships"><Relationship Id="rId3" Type="http://schemas.openxmlformats.org/officeDocument/2006/relationships/image" Target="../media/image239.png"/><Relationship Id="rId7" Type="http://schemas.openxmlformats.org/officeDocument/2006/relationships/image" Target="../media/image243.jpeg"/><Relationship Id="rId2" Type="http://schemas.openxmlformats.org/officeDocument/2006/relationships/image" Target="../media/image238.jpeg"/><Relationship Id="rId1" Type="http://schemas.openxmlformats.org/officeDocument/2006/relationships/slideLayout" Target="../slideLayouts/slideLayout6.xml"/><Relationship Id="rId6" Type="http://schemas.openxmlformats.org/officeDocument/2006/relationships/image" Target="../media/image242.jpeg"/><Relationship Id="rId5" Type="http://schemas.openxmlformats.org/officeDocument/2006/relationships/image" Target="../media/image241.jpeg"/><Relationship Id="rId4" Type="http://schemas.openxmlformats.org/officeDocument/2006/relationships/image" Target="../media/image240.jpeg"/></Relationships>
</file>

<file path=ppt/slides/_rels/slide77.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image" Target="../media/image244.jpeg"/><Relationship Id="rId1" Type="http://schemas.openxmlformats.org/officeDocument/2006/relationships/slideLayout" Target="../slideLayouts/slideLayout2.xml"/><Relationship Id="rId4" Type="http://schemas.openxmlformats.org/officeDocument/2006/relationships/image" Target="../media/image246.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image" Target="../media/image247.jpeg"/><Relationship Id="rId1" Type="http://schemas.openxmlformats.org/officeDocument/2006/relationships/slideLayout" Target="../slideLayouts/slideLayout2.xml"/><Relationship Id="rId4" Type="http://schemas.openxmlformats.org/officeDocument/2006/relationships/image" Target="../media/image249.jpeg"/></Relationships>
</file>

<file path=ppt/slides/_rels/slide82.xml.rels><?xml version="1.0" encoding="UTF-8" standalone="yes"?>
<Relationships xmlns="http://schemas.openxmlformats.org/package/2006/relationships"><Relationship Id="rId8" Type="http://schemas.openxmlformats.org/officeDocument/2006/relationships/image" Target="../media/image256.jpeg"/><Relationship Id="rId3" Type="http://schemas.openxmlformats.org/officeDocument/2006/relationships/image" Target="../media/image251.jpeg"/><Relationship Id="rId7" Type="http://schemas.openxmlformats.org/officeDocument/2006/relationships/image" Target="../media/image255.jpeg"/><Relationship Id="rId2" Type="http://schemas.openxmlformats.org/officeDocument/2006/relationships/image" Target="../media/image250.jpeg"/><Relationship Id="rId1" Type="http://schemas.openxmlformats.org/officeDocument/2006/relationships/slideLayout" Target="../slideLayouts/slideLayout2.xml"/><Relationship Id="rId6" Type="http://schemas.openxmlformats.org/officeDocument/2006/relationships/image" Target="../media/image254.jpeg"/><Relationship Id="rId5" Type="http://schemas.openxmlformats.org/officeDocument/2006/relationships/image" Target="../media/image253.jpeg"/><Relationship Id="rId10" Type="http://schemas.openxmlformats.org/officeDocument/2006/relationships/image" Target="../media/image258.jpeg"/><Relationship Id="rId4" Type="http://schemas.openxmlformats.org/officeDocument/2006/relationships/image" Target="../media/image252.jpeg"/><Relationship Id="rId9" Type="http://schemas.openxmlformats.org/officeDocument/2006/relationships/image" Target="../media/image257.jpeg"/></Relationships>
</file>

<file path=ppt/slides/_rels/slide83.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4.jpeg"/><Relationship Id="rId5" Type="http://schemas.openxmlformats.org/officeDocument/2006/relationships/image" Target="../media/image263.jpeg"/><Relationship Id="rId4" Type="http://schemas.openxmlformats.org/officeDocument/2006/relationships/image" Target="../media/image262.jpeg"/></Relationships>
</file>

<file path=ppt/slides/_rels/slide89.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image" Target="../media/image26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268.jpeg"/><Relationship Id="rId2" Type="http://schemas.openxmlformats.org/officeDocument/2006/relationships/image" Target="../media/image267.jpeg"/><Relationship Id="rId1" Type="http://schemas.openxmlformats.org/officeDocument/2006/relationships/slideLayout" Target="../slideLayouts/slideLayout4.xml"/><Relationship Id="rId5" Type="http://schemas.openxmlformats.org/officeDocument/2006/relationships/image" Target="../media/image270.jpeg"/><Relationship Id="rId4" Type="http://schemas.openxmlformats.org/officeDocument/2006/relationships/image" Target="../media/image269.jpeg"/></Relationships>
</file>

<file path=ppt/slides/_rels/slide91.xml.rels><?xml version="1.0" encoding="UTF-8" standalone="yes"?>
<Relationships xmlns="http://schemas.openxmlformats.org/package/2006/relationships"><Relationship Id="rId3" Type="http://schemas.openxmlformats.org/officeDocument/2006/relationships/image" Target="../media/image272.jpeg"/><Relationship Id="rId7" Type="http://schemas.openxmlformats.org/officeDocument/2006/relationships/image" Target="../media/image276.jpeg"/><Relationship Id="rId2" Type="http://schemas.openxmlformats.org/officeDocument/2006/relationships/image" Target="../media/image271.jpeg"/><Relationship Id="rId1" Type="http://schemas.openxmlformats.org/officeDocument/2006/relationships/slideLayout" Target="../slideLayouts/slideLayout4.xml"/><Relationship Id="rId6" Type="http://schemas.openxmlformats.org/officeDocument/2006/relationships/image" Target="../media/image275.jpeg"/><Relationship Id="rId5" Type="http://schemas.openxmlformats.org/officeDocument/2006/relationships/image" Target="../media/image274.jpeg"/><Relationship Id="rId4" Type="http://schemas.openxmlformats.org/officeDocument/2006/relationships/image" Target="../media/image273.jpeg"/></Relationships>
</file>

<file path=ppt/slides/_rels/slide92.xml.rels><?xml version="1.0" encoding="UTF-8" standalone="yes"?>
<Relationships xmlns="http://schemas.openxmlformats.org/package/2006/relationships"><Relationship Id="rId3" Type="http://schemas.openxmlformats.org/officeDocument/2006/relationships/image" Target="../media/image278.jpeg"/><Relationship Id="rId7" Type="http://schemas.openxmlformats.org/officeDocument/2006/relationships/image" Target="../media/image282.jpeg"/><Relationship Id="rId2" Type="http://schemas.openxmlformats.org/officeDocument/2006/relationships/image" Target="../media/image277.jpeg"/><Relationship Id="rId1" Type="http://schemas.openxmlformats.org/officeDocument/2006/relationships/slideLayout" Target="../slideLayouts/slideLayout4.xml"/><Relationship Id="rId6" Type="http://schemas.openxmlformats.org/officeDocument/2006/relationships/image" Target="../media/image281.jpeg"/><Relationship Id="rId5" Type="http://schemas.openxmlformats.org/officeDocument/2006/relationships/image" Target="../media/image280.jpeg"/><Relationship Id="rId4" Type="http://schemas.openxmlformats.org/officeDocument/2006/relationships/image" Target="../media/image279.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283.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8" Type="http://schemas.openxmlformats.org/officeDocument/2006/relationships/image" Target="../media/image290.jpeg"/><Relationship Id="rId3" Type="http://schemas.openxmlformats.org/officeDocument/2006/relationships/image" Target="../media/image285.jpeg"/><Relationship Id="rId7" Type="http://schemas.openxmlformats.org/officeDocument/2006/relationships/image" Target="../media/image289.jpeg"/><Relationship Id="rId12" Type="http://schemas.openxmlformats.org/officeDocument/2006/relationships/image" Target="../media/image294.jpeg"/><Relationship Id="rId2" Type="http://schemas.openxmlformats.org/officeDocument/2006/relationships/image" Target="../media/image284.jpeg"/><Relationship Id="rId1" Type="http://schemas.openxmlformats.org/officeDocument/2006/relationships/slideLayout" Target="../slideLayouts/slideLayout2.xml"/><Relationship Id="rId6" Type="http://schemas.openxmlformats.org/officeDocument/2006/relationships/image" Target="../media/image288.jpeg"/><Relationship Id="rId11" Type="http://schemas.openxmlformats.org/officeDocument/2006/relationships/image" Target="../media/image293.jpeg"/><Relationship Id="rId5" Type="http://schemas.openxmlformats.org/officeDocument/2006/relationships/image" Target="../media/image287.jpeg"/><Relationship Id="rId10" Type="http://schemas.openxmlformats.org/officeDocument/2006/relationships/image" Target="../media/image292.jpeg"/><Relationship Id="rId4" Type="http://schemas.openxmlformats.org/officeDocument/2006/relationships/image" Target="../media/image286.jpeg"/><Relationship Id="rId9" Type="http://schemas.openxmlformats.org/officeDocument/2006/relationships/image" Target="../media/image291.jpeg"/></Relationships>
</file>

<file path=ppt/slides/_rels/slide96.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image" Target="../media/image295.jpeg"/><Relationship Id="rId1" Type="http://schemas.openxmlformats.org/officeDocument/2006/relationships/slideLayout" Target="../slideLayouts/slideLayout2.xml"/><Relationship Id="rId6" Type="http://schemas.openxmlformats.org/officeDocument/2006/relationships/image" Target="../media/image299.jpeg"/><Relationship Id="rId5" Type="http://schemas.openxmlformats.org/officeDocument/2006/relationships/image" Target="../media/image298.jpeg"/><Relationship Id="rId4" Type="http://schemas.openxmlformats.org/officeDocument/2006/relationships/image" Target="../media/image297.jpeg"/></Relationships>
</file>

<file path=ppt/slides/_rels/slide97.xml.rels><?xml version="1.0" encoding="UTF-8" standalone="yes"?>
<Relationships xmlns="http://schemas.openxmlformats.org/package/2006/relationships"><Relationship Id="rId8" Type="http://schemas.openxmlformats.org/officeDocument/2006/relationships/image" Target="../media/image306.jpeg"/><Relationship Id="rId3" Type="http://schemas.openxmlformats.org/officeDocument/2006/relationships/image" Target="../media/image301.jpeg"/><Relationship Id="rId7" Type="http://schemas.openxmlformats.org/officeDocument/2006/relationships/image" Target="../media/image305.jpeg"/><Relationship Id="rId2" Type="http://schemas.openxmlformats.org/officeDocument/2006/relationships/image" Target="../media/image300.jpeg"/><Relationship Id="rId1" Type="http://schemas.openxmlformats.org/officeDocument/2006/relationships/slideLayout" Target="../slideLayouts/slideLayout6.xml"/><Relationship Id="rId6" Type="http://schemas.openxmlformats.org/officeDocument/2006/relationships/image" Target="../media/image304.jpeg"/><Relationship Id="rId5" Type="http://schemas.openxmlformats.org/officeDocument/2006/relationships/image" Target="../media/image303.jpeg"/><Relationship Id="rId10" Type="http://schemas.openxmlformats.org/officeDocument/2006/relationships/image" Target="../media/image308.jpeg"/><Relationship Id="rId4" Type="http://schemas.openxmlformats.org/officeDocument/2006/relationships/image" Target="../media/image302.jpeg"/><Relationship Id="rId9" Type="http://schemas.openxmlformats.org/officeDocument/2006/relationships/image" Target="../media/image307.jpeg"/></Relationships>
</file>

<file path=ppt/slides/_rels/slide98.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6B685A27-0CA5-48D4-8526-38BE1AF2D0DE}"/>
              </a:ext>
            </a:extLst>
          </p:cNvPr>
          <p:cNvSpPr/>
          <p:nvPr/>
        </p:nvSpPr>
        <p:spPr>
          <a:xfrm>
            <a:off x="0" y="0"/>
            <a:ext cx="9144000" cy="695739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748EC4E9-0F67-4249-BA90-3DD7A78265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108915"/>
            <a:ext cx="8568952" cy="5557580"/>
          </a:xfrm>
          <a:prstGeom prst="rect">
            <a:avLst/>
          </a:prstGeom>
          <a:ln>
            <a:noFill/>
          </a:ln>
          <a:effectLst>
            <a:softEdge rad="112500"/>
          </a:effectLst>
        </p:spPr>
      </p:pic>
      <p:sp>
        <p:nvSpPr>
          <p:cNvPr id="4" name="タイトル 3">
            <a:extLst>
              <a:ext uri="{FF2B5EF4-FFF2-40B4-BE49-F238E27FC236}">
                <a16:creationId xmlns:a16="http://schemas.microsoft.com/office/drawing/2014/main" id="{5E36201B-C6A1-4BBD-99B4-9C6D8F87BD9E}"/>
              </a:ext>
            </a:extLst>
          </p:cNvPr>
          <p:cNvSpPr>
            <a:spLocks noGrp="1"/>
          </p:cNvSpPr>
          <p:nvPr>
            <p:ph type="title"/>
          </p:nvPr>
        </p:nvSpPr>
        <p:spPr>
          <a:xfrm>
            <a:off x="432480" y="1179676"/>
            <a:ext cx="6213376" cy="1252728"/>
          </a:xfrm>
        </p:spPr>
        <p:txBody>
          <a:bodyPr>
            <a:normAutofit fontScale="90000"/>
          </a:bodyPr>
          <a:lstStyle/>
          <a:p>
            <a:pPr algn="l"/>
            <a:br>
              <a:rPr lang="en-US" altLang="ja-JP" dirty="0">
                <a:solidFill>
                  <a:srgbClr val="002060"/>
                </a:solidFill>
                <a:latin typeface="+mn-ea"/>
                <a:ea typeface="+mn-ea"/>
              </a:rPr>
            </a:br>
            <a:r>
              <a:rPr lang="ja-JP" altLang="en-US" dirty="0">
                <a:solidFill>
                  <a:srgbClr val="002060"/>
                </a:solidFill>
                <a:latin typeface="+mn-ea"/>
                <a:ea typeface="+mn-ea"/>
              </a:rPr>
              <a:t>　</a:t>
            </a:r>
            <a:r>
              <a:rPr kumimoji="1" lang="ja-JP" altLang="en-US" sz="4000" dirty="0">
                <a:solidFill>
                  <a:srgbClr val="002060"/>
                </a:solidFill>
                <a:latin typeface="UD デジタル 教科書体 NP-B" panose="02020700000000000000" pitchFamily="18" charset="-128"/>
                <a:ea typeface="UD デジタル 教科書体 NP-B" panose="02020700000000000000" pitchFamily="18" charset="-128"/>
              </a:rPr>
              <a:t>朝倉台</a:t>
            </a:r>
            <a:br>
              <a:rPr kumimoji="1" lang="en-US" altLang="ja-JP" sz="4000" dirty="0">
                <a:solidFill>
                  <a:srgbClr val="002060"/>
                </a:solidFill>
                <a:latin typeface="UD デジタル 教科書体 NP-B" panose="02020700000000000000" pitchFamily="18" charset="-128"/>
                <a:ea typeface="UD デジタル 教科書体 NP-B" panose="02020700000000000000" pitchFamily="18" charset="-128"/>
              </a:rPr>
            </a:br>
            <a:r>
              <a:rPr kumimoji="1" lang="en-US" altLang="ja-JP" sz="4000" dirty="0">
                <a:solidFill>
                  <a:srgbClr val="002060"/>
                </a:solidFill>
                <a:latin typeface="UD デジタル 教科書体 NP-B" panose="02020700000000000000" pitchFamily="18" charset="-128"/>
                <a:ea typeface="UD デジタル 教科書体 NP-B" panose="02020700000000000000" pitchFamily="18" charset="-128"/>
              </a:rPr>
              <a:t>『</a:t>
            </a:r>
            <a:r>
              <a:rPr kumimoji="1" lang="ja-JP" altLang="en-US" sz="4000" b="1" dirty="0">
                <a:solidFill>
                  <a:srgbClr val="002060"/>
                </a:solidFill>
                <a:latin typeface="UD デジタル 教科書体 NP-B" panose="02020700000000000000" pitchFamily="18" charset="-128"/>
                <a:ea typeface="UD デジタル 教科書体 NP-B" panose="02020700000000000000" pitchFamily="18" charset="-128"/>
              </a:rPr>
              <a:t>安心・安全ネットワーク</a:t>
            </a:r>
            <a:r>
              <a:rPr kumimoji="1" lang="en-US" altLang="ja-JP" sz="4000" b="1" dirty="0">
                <a:solidFill>
                  <a:srgbClr val="002060"/>
                </a:solidFill>
                <a:latin typeface="UD デジタル 教科書体 NP-B" panose="02020700000000000000" pitchFamily="18" charset="-128"/>
                <a:ea typeface="UD デジタル 教科書体 NP-B" panose="02020700000000000000" pitchFamily="18" charset="-128"/>
              </a:rPr>
              <a:t>』</a:t>
            </a:r>
            <a:br>
              <a:rPr kumimoji="1" lang="en-US" altLang="ja-JP" sz="5300" b="1" dirty="0">
                <a:solidFill>
                  <a:srgbClr val="002060"/>
                </a:solidFill>
                <a:latin typeface="+mn-ea"/>
                <a:ea typeface="+mn-ea"/>
              </a:rPr>
            </a:br>
            <a:endParaRPr kumimoji="1" lang="ja-JP" altLang="en-US" sz="3200" dirty="0">
              <a:solidFill>
                <a:srgbClr val="002060"/>
              </a:solidFill>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a:extLst>
              <a:ext uri="{FF2B5EF4-FFF2-40B4-BE49-F238E27FC236}">
                <a16:creationId xmlns:a16="http://schemas.microsoft.com/office/drawing/2014/main" id="{0BCE13DC-973E-4DF1-9E03-F4A93264AC7D}"/>
              </a:ext>
            </a:extLst>
          </p:cNvPr>
          <p:cNvSpPr txBox="1"/>
          <p:nvPr/>
        </p:nvSpPr>
        <p:spPr>
          <a:xfrm flipH="1">
            <a:off x="323526" y="235895"/>
            <a:ext cx="8640961" cy="707886"/>
          </a:xfrm>
          <a:prstGeom prst="rect">
            <a:avLst/>
          </a:prstGeom>
          <a:solidFill>
            <a:schemeClr val="accent6">
              <a:lumMod val="50000"/>
            </a:schemeClr>
          </a:solidFill>
          <a:ln w="28575">
            <a:noFill/>
          </a:ln>
        </p:spPr>
        <p:txBody>
          <a:bodyPr wrap="square" rtlCol="0">
            <a:spAutoFit/>
          </a:bodyPr>
          <a:lstStyle/>
          <a:p>
            <a:pPr algn="ctr"/>
            <a:r>
              <a:rPr lang="ja-JP" altLang="en-US" sz="4000" b="1" dirty="0">
                <a:solidFill>
                  <a:srgbClr val="66FF33"/>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安全な住み良い町つくりを目指して</a:t>
            </a:r>
            <a:endParaRPr kumimoji="1" lang="ja-JP" altLang="en-US" sz="4000" b="1" dirty="0">
              <a:solidFill>
                <a:srgbClr val="66FF33"/>
              </a:solidFill>
              <a:effectLst>
                <a:outerShdw blurRad="38100" dist="38100" dir="2700000" algn="tl">
                  <a:srgbClr val="000000">
                    <a:alpha val="43137"/>
                  </a:srgbClr>
                </a:outerShdw>
              </a:effectLst>
            </a:endParaRPr>
          </a:p>
        </p:txBody>
      </p:sp>
      <p:sp>
        <p:nvSpPr>
          <p:cNvPr id="5" name="テキスト ボックス 4">
            <a:extLst>
              <a:ext uri="{FF2B5EF4-FFF2-40B4-BE49-F238E27FC236}">
                <a16:creationId xmlns:a16="http://schemas.microsoft.com/office/drawing/2014/main" id="{8E033AB1-BDBC-4A26-B580-8B09CBB1DBC9}"/>
              </a:ext>
            </a:extLst>
          </p:cNvPr>
          <p:cNvSpPr txBox="1"/>
          <p:nvPr/>
        </p:nvSpPr>
        <p:spPr>
          <a:xfrm>
            <a:off x="7524328" y="1441791"/>
            <a:ext cx="1107997" cy="369332"/>
          </a:xfrm>
          <a:prstGeom prst="rect">
            <a:avLst/>
          </a:prstGeom>
          <a:noFill/>
        </p:spPr>
        <p:txBody>
          <a:bodyPr wrap="none" rtlCol="0">
            <a:spAutoFit/>
          </a:bodyPr>
          <a:lstStyle/>
          <a:p>
            <a:pPr algn="ctr"/>
            <a:r>
              <a:rPr kumimoji="1" lang="ja-JP" altLang="en-US" b="1" dirty="0">
                <a:solidFill>
                  <a:srgbClr val="0000FF"/>
                </a:solidFill>
                <a:latin typeface="UD デジタル 教科書体 NP-B" panose="02020700000000000000" pitchFamily="18" charset="-128"/>
                <a:ea typeface="UD デジタル 教科書体 NP-B" panose="02020700000000000000" pitchFamily="18" charset="-128"/>
              </a:rPr>
              <a:t>２０２３</a:t>
            </a:r>
          </a:p>
        </p:txBody>
      </p:sp>
    </p:spTree>
    <p:extLst>
      <p:ext uri="{BB962C8B-B14F-4D97-AF65-F5344CB8AC3E}">
        <p14:creationId xmlns:p14="http://schemas.microsoft.com/office/powerpoint/2010/main" val="288929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6"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E991472-59E5-4EF8-9C99-A92107ED3AF4}"/>
              </a:ext>
            </a:extLst>
          </p:cNvPr>
          <p:cNvSpPr/>
          <p:nvPr/>
        </p:nvSpPr>
        <p:spPr>
          <a:xfrm>
            <a:off x="0" y="0"/>
            <a:ext cx="9144000"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D1CF3F62-19CE-4B75-AC69-F7618801625F}"/>
              </a:ext>
            </a:extLst>
          </p:cNvPr>
          <p:cNvSpPr>
            <a:spLocks noGrp="1"/>
          </p:cNvSpPr>
          <p:nvPr>
            <p:ph type="title"/>
          </p:nvPr>
        </p:nvSpPr>
        <p:spPr>
          <a:xfrm>
            <a:off x="215516" y="116853"/>
            <a:ext cx="8784976" cy="1591971"/>
          </a:xfrm>
          <a:solidFill>
            <a:srgbClr val="002060"/>
          </a:solidFill>
        </p:spPr>
        <p:txBody>
          <a:bodyPr>
            <a:normAutofit fontScale="90000"/>
          </a:bodyPr>
          <a:lstStyle/>
          <a:p>
            <a:r>
              <a:rPr lang="ja-JP" altLang="en-US" sz="2400" b="1" dirty="0">
                <a:solidFill>
                  <a:srgbClr val="FFFF00"/>
                </a:solidFill>
              </a:rPr>
              <a:t>　　　</a:t>
            </a:r>
            <a:r>
              <a:rPr lang="ja-JP" altLang="en-US" sz="4000" b="1" dirty="0">
                <a:solidFill>
                  <a:srgbClr val="FFFF00"/>
                </a:solidFill>
              </a:rPr>
              <a:t>　</a:t>
            </a:r>
            <a:br>
              <a:rPr lang="en-US" altLang="ja-JP" sz="4000" b="1" dirty="0">
                <a:solidFill>
                  <a:srgbClr val="FFFF00"/>
                </a:solidFill>
              </a:rPr>
            </a:br>
            <a:r>
              <a:rPr lang="en-US" altLang="ja-JP" sz="4000" b="1" dirty="0">
                <a:solidFill>
                  <a:srgbClr val="FFFF00"/>
                </a:solidFill>
              </a:rPr>
              <a:t>『</a:t>
            </a:r>
            <a:r>
              <a:rPr lang="ja-JP" altLang="en-US" sz="4000" b="1" dirty="0">
                <a:solidFill>
                  <a:srgbClr val="FFFF00"/>
                </a:solidFill>
              </a:rPr>
              <a:t>災害時支え合い支援マップ</a:t>
            </a:r>
            <a:r>
              <a:rPr lang="en-US" altLang="ja-JP" sz="4000" b="1" dirty="0">
                <a:solidFill>
                  <a:srgbClr val="FFFF00"/>
                </a:solidFill>
              </a:rPr>
              <a:t>』</a:t>
            </a:r>
            <a:br>
              <a:rPr lang="en-US" altLang="ja-JP" sz="4000" b="1" dirty="0">
                <a:solidFill>
                  <a:srgbClr val="FFFF00"/>
                </a:solidFill>
              </a:rPr>
            </a:br>
            <a:r>
              <a:rPr lang="ja-JP" altLang="en-US" sz="2700" b="1" dirty="0">
                <a:solidFill>
                  <a:schemeClr val="bg1"/>
                </a:solidFill>
              </a:rPr>
              <a:t>作成にご協力お願い</a:t>
            </a:r>
            <a:br>
              <a:rPr lang="en-US" altLang="ja-JP" sz="2700" b="1" dirty="0">
                <a:solidFill>
                  <a:schemeClr val="bg1"/>
                </a:solidFill>
              </a:rPr>
            </a:br>
            <a:r>
              <a:rPr lang="ja-JP" altLang="en-US" sz="2700" b="1" dirty="0">
                <a:solidFill>
                  <a:srgbClr val="FFC000"/>
                </a:solidFill>
                <a:highlight>
                  <a:srgbClr val="0000FF"/>
                </a:highlight>
              </a:rPr>
              <a:t>自治会・人権福祉対策委員会</a:t>
            </a:r>
            <a:r>
              <a:rPr lang="ja-JP" altLang="en-US" sz="2700" b="1" dirty="0">
                <a:solidFill>
                  <a:srgbClr val="FFC000"/>
                </a:solidFill>
              </a:rPr>
              <a:t>・</a:t>
            </a:r>
            <a:r>
              <a:rPr lang="ja-JP" altLang="en-US" sz="2700" b="1" dirty="0">
                <a:solidFill>
                  <a:schemeClr val="tx1"/>
                </a:solidFill>
                <a:highlight>
                  <a:srgbClr val="00FF00"/>
                </a:highlight>
              </a:rPr>
              <a:t>自主防災会</a:t>
            </a:r>
            <a:r>
              <a:rPr lang="ja-JP" altLang="en-US" sz="2700" b="1" dirty="0">
                <a:solidFill>
                  <a:srgbClr val="FFC000"/>
                </a:solidFill>
              </a:rPr>
              <a:t>・</a:t>
            </a:r>
            <a:r>
              <a:rPr lang="ja-JP" altLang="en-US" sz="2700" b="1" dirty="0">
                <a:solidFill>
                  <a:schemeClr val="bg1"/>
                </a:solidFill>
                <a:highlight>
                  <a:srgbClr val="008000"/>
                </a:highlight>
              </a:rPr>
              <a:t>民生児童委員協議会</a:t>
            </a:r>
            <a:br>
              <a:rPr lang="en-US" altLang="ja-JP" sz="2700" b="1" dirty="0">
                <a:solidFill>
                  <a:schemeClr val="bg1"/>
                </a:solidFill>
              </a:rPr>
            </a:br>
            <a:endParaRPr kumimoji="1" lang="ja-JP" altLang="en-US" sz="2700" dirty="0">
              <a:solidFill>
                <a:schemeClr val="bg1"/>
              </a:solidFill>
            </a:endParaRPr>
          </a:p>
        </p:txBody>
      </p:sp>
      <p:pic>
        <p:nvPicPr>
          <p:cNvPr id="6" name="コンテンツ プレースホルダー 5">
            <a:extLst>
              <a:ext uri="{FF2B5EF4-FFF2-40B4-BE49-F238E27FC236}">
                <a16:creationId xmlns:a16="http://schemas.microsoft.com/office/drawing/2014/main" id="{7E09E4F0-753A-44DD-9FFC-08BC3BF8F60E}"/>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39552" y="1708825"/>
            <a:ext cx="3463295" cy="4898157"/>
          </a:xfrm>
        </p:spPr>
      </p:pic>
      <p:sp>
        <p:nvSpPr>
          <p:cNvPr id="4" name="コンテンツ プレースホルダー 3">
            <a:extLst>
              <a:ext uri="{FF2B5EF4-FFF2-40B4-BE49-F238E27FC236}">
                <a16:creationId xmlns:a16="http://schemas.microsoft.com/office/drawing/2014/main" id="{841BB42E-AABD-41AD-9087-0158E5DCA254}"/>
              </a:ext>
            </a:extLst>
          </p:cNvPr>
          <p:cNvSpPr>
            <a:spLocks noGrp="1"/>
          </p:cNvSpPr>
          <p:nvPr>
            <p:ph sz="quarter" idx="14"/>
          </p:nvPr>
        </p:nvSpPr>
        <p:spPr>
          <a:xfrm>
            <a:off x="4184700" y="1718182"/>
            <a:ext cx="4563764" cy="4862267"/>
          </a:xfrm>
          <a:solidFill>
            <a:schemeClr val="accent3">
              <a:lumMod val="40000"/>
              <a:lumOff val="60000"/>
            </a:schemeClr>
          </a:solidFill>
        </p:spPr>
        <p:txBody>
          <a:bodyPr>
            <a:normAutofit/>
          </a:bodyPr>
          <a:lstStyle/>
          <a:p>
            <a:r>
              <a:rPr lang="ja-JP" altLang="en-US" sz="2800" b="1" dirty="0">
                <a:solidFill>
                  <a:schemeClr val="tx1"/>
                </a:solidFill>
                <a:latin typeface="ＭＳ Ｐ明朝" panose="02020600040205080304" pitchFamily="18" charset="-128"/>
                <a:ea typeface="ＭＳ Ｐ明朝" panose="02020600040205080304" pitchFamily="18" charset="-128"/>
              </a:rPr>
              <a:t>　</a:t>
            </a:r>
            <a:r>
              <a:rPr lang="ja-JP" altLang="en-US" sz="2800" b="1" dirty="0">
                <a:solidFill>
                  <a:srgbClr val="0000FF"/>
                </a:solidFill>
                <a:latin typeface="ＭＳ Ｐ明朝" panose="02020600040205080304" pitchFamily="18" charset="-128"/>
                <a:ea typeface="ＭＳ Ｐ明朝" panose="02020600040205080304" pitchFamily="18" charset="-128"/>
              </a:rPr>
              <a:t>～２０２２年度調査～</a:t>
            </a:r>
            <a:endParaRPr lang="en-US" altLang="ja-JP" sz="2800" b="1" dirty="0">
              <a:solidFill>
                <a:srgbClr val="0000FF"/>
              </a:solidFill>
              <a:latin typeface="ＭＳ Ｐ明朝" panose="02020600040205080304" pitchFamily="18" charset="-128"/>
              <a:ea typeface="ＭＳ Ｐ明朝" panose="02020600040205080304" pitchFamily="18" charset="-128"/>
            </a:endParaRPr>
          </a:p>
          <a:p>
            <a:r>
              <a:rPr lang="ja-JP" altLang="en-US" sz="2800" b="1" dirty="0">
                <a:solidFill>
                  <a:srgbClr val="002060"/>
                </a:solidFill>
                <a:latin typeface="ＭＳ Ｐ明朝" panose="02020600040205080304" pitchFamily="18" charset="-128"/>
                <a:ea typeface="ＭＳ Ｐ明朝" panose="02020600040205080304" pitchFamily="18" charset="-128"/>
              </a:rPr>
              <a:t>災害時支え合いマップ作成</a:t>
            </a:r>
            <a:endParaRPr lang="en-US" altLang="ja-JP" sz="2800" b="1" dirty="0">
              <a:solidFill>
                <a:srgbClr val="002060"/>
              </a:solidFill>
              <a:latin typeface="ＭＳ Ｐ明朝" panose="02020600040205080304" pitchFamily="18" charset="-128"/>
              <a:ea typeface="ＭＳ Ｐ明朝" panose="02020600040205080304" pitchFamily="18" charset="-128"/>
            </a:endParaRPr>
          </a:p>
          <a:p>
            <a:r>
              <a:rPr lang="ja-JP" altLang="en-US" sz="2800" b="1" dirty="0">
                <a:solidFill>
                  <a:srgbClr val="002060"/>
                </a:solidFill>
                <a:latin typeface="ＭＳ Ｐ明朝" panose="02020600040205080304" pitchFamily="18" charset="-128"/>
                <a:ea typeface="ＭＳ Ｐ明朝" panose="02020600040205080304" pitchFamily="18" charset="-128"/>
              </a:rPr>
              <a:t>のために</a:t>
            </a:r>
            <a:r>
              <a:rPr lang="ja-JP" altLang="en-US" sz="2800" b="1" u="sng" dirty="0">
                <a:solidFill>
                  <a:srgbClr val="002060"/>
                </a:solidFill>
                <a:latin typeface="ＭＳ Ｐ明朝" panose="02020600040205080304" pitchFamily="18" charset="-128"/>
                <a:ea typeface="ＭＳ Ｐ明朝" panose="02020600040205080304" pitchFamily="18" charset="-128"/>
              </a:rPr>
              <a:t>各町会長、又は、</a:t>
            </a:r>
            <a:endParaRPr lang="en-US" altLang="ja-JP" sz="2800" b="1" u="sng" dirty="0">
              <a:solidFill>
                <a:srgbClr val="002060"/>
              </a:solidFill>
              <a:latin typeface="ＭＳ Ｐ明朝" panose="02020600040205080304" pitchFamily="18" charset="-128"/>
              <a:ea typeface="ＭＳ Ｐ明朝" panose="02020600040205080304" pitchFamily="18" charset="-128"/>
            </a:endParaRPr>
          </a:p>
          <a:p>
            <a:r>
              <a:rPr lang="ja-JP" altLang="en-US" sz="2800" b="1" u="sng" dirty="0">
                <a:solidFill>
                  <a:srgbClr val="002060"/>
                </a:solidFill>
                <a:latin typeface="ＭＳ Ｐ明朝" panose="02020600040205080304" pitchFamily="18" charset="-128"/>
                <a:ea typeface="ＭＳ Ｐ明朝" panose="02020600040205080304" pitchFamily="18" charset="-128"/>
              </a:rPr>
              <a:t>班長か人権・福祉対策委員</a:t>
            </a:r>
            <a:endParaRPr lang="en-US" altLang="ja-JP" sz="2800" b="1" u="sng" dirty="0">
              <a:solidFill>
                <a:srgbClr val="002060"/>
              </a:solidFill>
              <a:latin typeface="ＭＳ Ｐ明朝" panose="02020600040205080304" pitchFamily="18" charset="-128"/>
              <a:ea typeface="ＭＳ Ｐ明朝" panose="02020600040205080304" pitchFamily="18" charset="-128"/>
            </a:endParaRPr>
          </a:p>
          <a:p>
            <a:r>
              <a:rPr lang="ja-JP" altLang="en-US" sz="2800" b="1" dirty="0">
                <a:solidFill>
                  <a:srgbClr val="002060"/>
                </a:solidFill>
                <a:latin typeface="ＭＳ Ｐ明朝" panose="02020600040205080304" pitchFamily="18" charset="-128"/>
                <a:ea typeface="ＭＳ Ｐ明朝" panose="02020600040205080304" pitchFamily="18" charset="-128"/>
              </a:rPr>
              <a:t>が調査に訪問します。</a:t>
            </a:r>
            <a:endParaRPr lang="en-US" altLang="ja-JP" sz="2800" b="1" dirty="0">
              <a:solidFill>
                <a:srgbClr val="002060"/>
              </a:solidFill>
              <a:latin typeface="ＭＳ Ｐ明朝" panose="02020600040205080304" pitchFamily="18" charset="-128"/>
              <a:ea typeface="ＭＳ Ｐ明朝" panose="02020600040205080304" pitchFamily="18" charset="-128"/>
            </a:endParaRPr>
          </a:p>
          <a:p>
            <a:r>
              <a:rPr lang="ja-JP" altLang="en-US" sz="2800" b="1" dirty="0">
                <a:solidFill>
                  <a:srgbClr val="FF0000"/>
                </a:solidFill>
                <a:effectLst>
                  <a:outerShdw blurRad="38100" dist="38100" dir="2700000" algn="tl">
                    <a:srgbClr val="000000">
                      <a:alpha val="43137"/>
                    </a:srgbClr>
                  </a:outerShdw>
                </a:effectLst>
                <a:latin typeface="ＭＳ Ｐ明朝" panose="02020600040205080304" pitchFamily="18" charset="-128"/>
                <a:ea typeface="ＭＳ Ｐ明朝" panose="02020600040205080304" pitchFamily="18" charset="-128"/>
              </a:rPr>
              <a:t>もしもの非常時に、命を救う</a:t>
            </a:r>
            <a:endParaRPr lang="en-US" altLang="ja-JP" sz="2800" b="1" dirty="0">
              <a:solidFill>
                <a:srgbClr val="FF0000"/>
              </a:solidFill>
              <a:effectLst>
                <a:outerShdw blurRad="38100" dist="38100" dir="2700000" algn="tl">
                  <a:srgbClr val="000000">
                    <a:alpha val="43137"/>
                  </a:srgbClr>
                </a:outerShdw>
              </a:effectLst>
              <a:latin typeface="ＭＳ Ｐ明朝" panose="02020600040205080304" pitchFamily="18" charset="-128"/>
              <a:ea typeface="ＭＳ Ｐ明朝" panose="02020600040205080304" pitchFamily="18" charset="-128"/>
            </a:endParaRPr>
          </a:p>
          <a:p>
            <a:r>
              <a:rPr lang="ja-JP" altLang="en-US" sz="2800" b="1" dirty="0">
                <a:solidFill>
                  <a:srgbClr val="FF0000"/>
                </a:solidFill>
                <a:effectLst>
                  <a:outerShdw blurRad="38100" dist="38100" dir="2700000" algn="tl">
                    <a:srgbClr val="000000">
                      <a:alpha val="43137"/>
                    </a:srgbClr>
                  </a:outerShdw>
                </a:effectLst>
                <a:latin typeface="ＭＳ Ｐ明朝" panose="02020600040205080304" pitchFamily="18" charset="-128"/>
                <a:ea typeface="ＭＳ Ｐ明朝" panose="02020600040205080304" pitchFamily="18" charset="-128"/>
              </a:rPr>
              <a:t>活動です。</a:t>
            </a:r>
            <a:endParaRPr lang="en-US" altLang="ja-JP" sz="2800" b="1" dirty="0">
              <a:solidFill>
                <a:srgbClr val="FF0000"/>
              </a:solidFill>
              <a:effectLst>
                <a:outerShdw blurRad="38100" dist="38100" dir="2700000" algn="tl">
                  <a:srgbClr val="000000">
                    <a:alpha val="43137"/>
                  </a:srgbClr>
                </a:outerShdw>
              </a:effectLst>
              <a:latin typeface="ＭＳ Ｐ明朝" panose="02020600040205080304" pitchFamily="18" charset="-128"/>
              <a:ea typeface="ＭＳ Ｐ明朝" panose="02020600040205080304" pitchFamily="18" charset="-128"/>
            </a:endParaRPr>
          </a:p>
          <a:p>
            <a:r>
              <a:rPr lang="ja-JP" altLang="en-US" sz="2800" b="1" dirty="0">
                <a:solidFill>
                  <a:srgbClr val="002060"/>
                </a:solidFill>
                <a:latin typeface="ＭＳ Ｐ明朝" panose="02020600040205080304" pitchFamily="18" charset="-128"/>
                <a:ea typeface="ＭＳ Ｐ明朝" panose="02020600040205080304" pitchFamily="18" charset="-128"/>
              </a:rPr>
              <a:t>ご協力方よろしくお願いい</a:t>
            </a:r>
            <a:endParaRPr lang="en-US" altLang="ja-JP" sz="2800" b="1" dirty="0">
              <a:solidFill>
                <a:srgbClr val="002060"/>
              </a:solidFill>
              <a:latin typeface="ＭＳ Ｐ明朝" panose="02020600040205080304" pitchFamily="18" charset="-128"/>
              <a:ea typeface="ＭＳ Ｐ明朝" panose="02020600040205080304" pitchFamily="18" charset="-128"/>
            </a:endParaRPr>
          </a:p>
          <a:p>
            <a:r>
              <a:rPr lang="ja-JP" altLang="en-US" sz="2800" b="1" dirty="0">
                <a:solidFill>
                  <a:srgbClr val="002060"/>
                </a:solidFill>
                <a:latin typeface="ＭＳ Ｐ明朝" panose="02020600040205080304" pitchFamily="18" charset="-128"/>
                <a:ea typeface="ＭＳ Ｐ明朝" panose="02020600040205080304" pitchFamily="18" charset="-128"/>
              </a:rPr>
              <a:t>たします。</a:t>
            </a:r>
            <a:endParaRPr kumimoji="1" lang="ja-JP" altLang="en-US" sz="2800" b="1" dirty="0">
              <a:solidFill>
                <a:srgbClr val="00206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92188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grpId="0"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1000"/>
                                        <p:tgtEl>
                                          <p:spTgt spid="4">
                                            <p:txEl>
                                              <p:pRg st="0" end="0"/>
                                            </p:txEl>
                                          </p:spTgt>
                                        </p:tgtEl>
                                      </p:cBhvr>
                                    </p:animEffect>
                                    <p:anim calcmode="lin" valueType="num">
                                      <p:cBhvr>
                                        <p:cTn id="2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42" presetClass="entr" presetSubtype="0" fill="hold" grpId="0" nodeType="after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1000"/>
                                        <p:tgtEl>
                                          <p:spTgt spid="4">
                                            <p:txEl>
                                              <p:pRg st="1" end="1"/>
                                            </p:txEl>
                                          </p:spTgt>
                                        </p:tgtEl>
                                      </p:cBhvr>
                                    </p:animEffect>
                                    <p:anim calcmode="lin" valueType="num">
                                      <p:cBhvr>
                                        <p:cTn id="3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42" presetClass="entr" presetSubtype="0" fill="hold" grpId="0" nodeType="after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1000"/>
                                        <p:tgtEl>
                                          <p:spTgt spid="4">
                                            <p:txEl>
                                              <p:pRg st="2" end="2"/>
                                            </p:txEl>
                                          </p:spTgt>
                                        </p:tgtEl>
                                      </p:cBhvr>
                                    </p:animEffect>
                                    <p:anim calcmode="lin" valueType="num">
                                      <p:cBhvr>
                                        <p:cTn id="3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38" fill="hold">
                            <p:stCondLst>
                              <p:cond delay="7000"/>
                            </p:stCondLst>
                            <p:childTnLst>
                              <p:par>
                                <p:cTn id="39" presetID="42" presetClass="entr" presetSubtype="0" fill="hold" grpId="0" nodeType="after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fade">
                                      <p:cBhvr>
                                        <p:cTn id="41" dur="1000"/>
                                        <p:tgtEl>
                                          <p:spTgt spid="4">
                                            <p:txEl>
                                              <p:pRg st="3" end="3"/>
                                            </p:txEl>
                                          </p:spTgt>
                                        </p:tgtEl>
                                      </p:cBhvr>
                                    </p:animEffect>
                                    <p:anim calcmode="lin" valueType="num">
                                      <p:cBhvr>
                                        <p:cTn id="4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44" fill="hold">
                            <p:stCondLst>
                              <p:cond delay="8000"/>
                            </p:stCondLst>
                            <p:childTnLst>
                              <p:par>
                                <p:cTn id="45" presetID="42" presetClass="entr" presetSubtype="0" fill="hold" grpId="0" nodeType="after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50" fill="hold">
                            <p:stCondLst>
                              <p:cond delay="9000"/>
                            </p:stCondLst>
                            <p:childTnLst>
                              <p:par>
                                <p:cTn id="51" presetID="42" presetClass="entr" presetSubtype="0" fill="hold" grpId="0" nodeType="after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Effect transition="in" filter="fade">
                                      <p:cBhvr>
                                        <p:cTn id="53" dur="1000"/>
                                        <p:tgtEl>
                                          <p:spTgt spid="4">
                                            <p:txEl>
                                              <p:pRg st="5" end="5"/>
                                            </p:txEl>
                                          </p:spTgt>
                                        </p:tgtEl>
                                      </p:cBhvr>
                                    </p:animEffect>
                                    <p:anim calcmode="lin" valueType="num">
                                      <p:cBhvr>
                                        <p:cTn id="54"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5"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56" fill="hold">
                            <p:stCondLst>
                              <p:cond delay="10000"/>
                            </p:stCondLst>
                            <p:childTnLst>
                              <p:par>
                                <p:cTn id="57" presetID="42" presetClass="entr" presetSubtype="0" fill="hold" grpId="0" nodeType="after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animEffect transition="in" filter="fade">
                                      <p:cBhvr>
                                        <p:cTn id="59" dur="1000"/>
                                        <p:tgtEl>
                                          <p:spTgt spid="4">
                                            <p:txEl>
                                              <p:pRg st="6" end="6"/>
                                            </p:txEl>
                                          </p:spTgt>
                                        </p:tgtEl>
                                      </p:cBhvr>
                                    </p:animEffect>
                                    <p:anim calcmode="lin" valueType="num">
                                      <p:cBhvr>
                                        <p:cTn id="6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62" fill="hold">
                            <p:stCondLst>
                              <p:cond delay="11000"/>
                            </p:stCondLst>
                            <p:childTnLst>
                              <p:par>
                                <p:cTn id="63" presetID="42" presetClass="entr" presetSubtype="0" fill="hold" grpId="0" nodeType="afterEffect">
                                  <p:stCondLst>
                                    <p:cond delay="0"/>
                                  </p:stCondLst>
                                  <p:childTnLst>
                                    <p:set>
                                      <p:cBhvr>
                                        <p:cTn id="64" dur="1" fill="hold">
                                          <p:stCondLst>
                                            <p:cond delay="0"/>
                                          </p:stCondLst>
                                        </p:cTn>
                                        <p:tgtEl>
                                          <p:spTgt spid="4">
                                            <p:txEl>
                                              <p:pRg st="7" end="7"/>
                                            </p:txEl>
                                          </p:spTgt>
                                        </p:tgtEl>
                                        <p:attrNameLst>
                                          <p:attrName>style.visibility</p:attrName>
                                        </p:attrNameLst>
                                      </p:cBhvr>
                                      <p:to>
                                        <p:strVal val="visible"/>
                                      </p:to>
                                    </p:set>
                                    <p:animEffect transition="in" filter="fade">
                                      <p:cBhvr>
                                        <p:cTn id="65" dur="1000"/>
                                        <p:tgtEl>
                                          <p:spTgt spid="4">
                                            <p:txEl>
                                              <p:pRg st="7" end="7"/>
                                            </p:txEl>
                                          </p:spTgt>
                                        </p:tgtEl>
                                      </p:cBhvr>
                                    </p:animEffect>
                                    <p:anim calcmode="lin" valueType="num">
                                      <p:cBhvr>
                                        <p:cTn id="6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par>
                          <p:cTn id="68" fill="hold">
                            <p:stCondLst>
                              <p:cond delay="12000"/>
                            </p:stCondLst>
                            <p:childTnLst>
                              <p:par>
                                <p:cTn id="69" presetID="42" presetClass="entr" presetSubtype="0" fill="hold" grpId="0" nodeType="afterEffect">
                                  <p:stCondLst>
                                    <p:cond delay="0"/>
                                  </p:stCondLst>
                                  <p:childTnLst>
                                    <p:set>
                                      <p:cBhvr>
                                        <p:cTn id="70" dur="1" fill="hold">
                                          <p:stCondLst>
                                            <p:cond delay="0"/>
                                          </p:stCondLst>
                                        </p:cTn>
                                        <p:tgtEl>
                                          <p:spTgt spid="4">
                                            <p:txEl>
                                              <p:pRg st="8" end="8"/>
                                            </p:txEl>
                                          </p:spTgt>
                                        </p:tgtEl>
                                        <p:attrNameLst>
                                          <p:attrName>style.visibility</p:attrName>
                                        </p:attrNameLst>
                                      </p:cBhvr>
                                      <p:to>
                                        <p:strVal val="visible"/>
                                      </p:to>
                                    </p:set>
                                    <p:animEffect transition="in" filter="fade">
                                      <p:cBhvr>
                                        <p:cTn id="71" dur="1000"/>
                                        <p:tgtEl>
                                          <p:spTgt spid="4">
                                            <p:txEl>
                                              <p:pRg st="8" end="8"/>
                                            </p:txEl>
                                          </p:spTgt>
                                        </p:tgtEl>
                                      </p:cBhvr>
                                    </p:animEffect>
                                    <p:anim calcmode="lin" valueType="num">
                                      <p:cBhvr>
                                        <p:cTn id="72"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5BFC5EF-DE65-4649-BCC0-713C5AE5954D}"/>
              </a:ext>
            </a:extLst>
          </p:cNvPr>
          <p:cNvSpPr/>
          <p:nvPr/>
        </p:nvSpPr>
        <p:spPr>
          <a:xfrm>
            <a:off x="0" y="-28064"/>
            <a:ext cx="9180511" cy="688606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768254B3-E58E-4174-AD18-DE8A9C1B836B}"/>
              </a:ext>
            </a:extLst>
          </p:cNvPr>
          <p:cNvSpPr>
            <a:spLocks noGrp="1"/>
          </p:cNvSpPr>
          <p:nvPr>
            <p:ph type="title"/>
          </p:nvPr>
        </p:nvSpPr>
        <p:spPr>
          <a:xfrm>
            <a:off x="251520" y="168886"/>
            <a:ext cx="8712968" cy="1235839"/>
          </a:xfrm>
          <a:solidFill>
            <a:schemeClr val="accent6">
              <a:lumMod val="50000"/>
            </a:schemeClr>
          </a:solidFill>
        </p:spPr>
        <p:txBody>
          <a:bodyPr>
            <a:normAutofit fontScale="90000"/>
          </a:bodyPr>
          <a:lstStyle/>
          <a:p>
            <a:r>
              <a:rPr lang="en-US" altLang="ja-JP" sz="36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a:t>
            </a:r>
            <a:r>
              <a:rPr lang="ja-JP" altLang="en-US" sz="36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いろりの</a:t>
            </a:r>
            <a:r>
              <a:rPr lang="ja-JP" altLang="en-US" sz="3600" dirty="0">
                <a:solidFill>
                  <a:srgbClr val="FF0000"/>
                </a:solidFill>
                <a:highlight>
                  <a:srgbClr val="C0C0C0"/>
                </a:highlight>
                <a:latin typeface="UD デジタル 教科書体 NP-B" panose="02020700000000000000" pitchFamily="18" charset="-128"/>
                <a:ea typeface="UD デジタル 教科書体 NP-B" panose="02020700000000000000" pitchFamily="18" charset="-128"/>
              </a:rPr>
              <a:t>和</a:t>
            </a:r>
            <a:r>
              <a:rPr lang="en-US" altLang="ja-JP" sz="36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a:t>
            </a:r>
            <a:r>
              <a:rPr lang="ja-JP" altLang="en-US" sz="36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あさくら</a:t>
            </a:r>
            <a:r>
              <a:rPr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    </a:t>
            </a:r>
            <a:br>
              <a:rPr lang="en-US" altLang="ja-JP" sz="3600" dirty="0">
                <a:solidFill>
                  <a:srgbClr val="002060"/>
                </a:solidFill>
                <a:latin typeface="UD デジタル 教科書体 NP-B" panose="02020700000000000000" pitchFamily="18" charset="-128"/>
                <a:ea typeface="UD デジタル 教科書体 NP-B" panose="02020700000000000000" pitchFamily="18" charset="-128"/>
              </a:rPr>
            </a:br>
            <a:r>
              <a:rPr lang="ja-JP" altLang="en-US" sz="4900" b="1" dirty="0">
                <a:solidFill>
                  <a:schemeClr val="bg1"/>
                </a:solidFill>
                <a:highlight>
                  <a:srgbClr val="000080"/>
                </a:highlight>
                <a:latin typeface="UD デジタル 教科書体 NP-B" panose="02020700000000000000" pitchFamily="18" charset="-128"/>
                <a:ea typeface="UD デジタル 教科書体 NP-B" panose="02020700000000000000" pitchFamily="18" charset="-128"/>
              </a:rPr>
              <a:t>協力会員</a:t>
            </a:r>
            <a:endParaRPr kumimoji="1" lang="ja-JP" altLang="en-US" sz="4900" dirty="0">
              <a:highlight>
                <a:srgbClr val="000080"/>
              </a:highlight>
            </a:endParaRPr>
          </a:p>
        </p:txBody>
      </p:sp>
      <p:sp>
        <p:nvSpPr>
          <p:cNvPr id="3" name="コンテンツ プレースホルダー 2">
            <a:extLst>
              <a:ext uri="{FF2B5EF4-FFF2-40B4-BE49-F238E27FC236}">
                <a16:creationId xmlns:a16="http://schemas.microsoft.com/office/drawing/2014/main" id="{14BECC52-92F6-4DEB-8E8B-11C61BD1E456}"/>
              </a:ext>
            </a:extLst>
          </p:cNvPr>
          <p:cNvSpPr>
            <a:spLocks noGrp="1"/>
          </p:cNvSpPr>
          <p:nvPr>
            <p:ph sz="half" idx="1"/>
          </p:nvPr>
        </p:nvSpPr>
        <p:spPr>
          <a:xfrm>
            <a:off x="3519748" y="1504736"/>
            <a:ext cx="2535516" cy="3792401"/>
          </a:xfrm>
          <a:solidFill>
            <a:schemeClr val="accent5">
              <a:lumMod val="20000"/>
              <a:lumOff val="80000"/>
            </a:schemeClr>
          </a:solidFill>
        </p:spPr>
        <p:txBody>
          <a:bodyPr>
            <a:normAutofit fontScale="85000" lnSpcReduction="20000"/>
          </a:bodyPr>
          <a:lstStyle/>
          <a:p>
            <a:r>
              <a:rPr kumimoji="1" lang="ja-JP" altLang="en-US" sz="1400" dirty="0"/>
              <a:t>「町　会」　　　（会員名）</a:t>
            </a:r>
            <a:endParaRPr kumimoji="1" lang="en-US" altLang="ja-JP" sz="1400" dirty="0"/>
          </a:p>
          <a:p>
            <a:r>
              <a:rPr kumimoji="1" lang="ja-JP" altLang="en-US" sz="1400" dirty="0"/>
              <a:t>東１町会：　　 奥田三津夫</a:t>
            </a:r>
            <a:endParaRPr kumimoji="1" lang="en-US" altLang="ja-JP" sz="1400" dirty="0"/>
          </a:p>
          <a:p>
            <a:r>
              <a:rPr lang="ja-JP" altLang="en-US" sz="1400" dirty="0"/>
              <a:t>　　</a:t>
            </a:r>
            <a:r>
              <a:rPr lang="en-US" altLang="ja-JP" sz="1400" dirty="0"/>
              <a:t>〃</a:t>
            </a:r>
            <a:r>
              <a:rPr lang="ja-JP" altLang="en-US" sz="1400" dirty="0"/>
              <a:t>　  ：</a:t>
            </a:r>
            <a:r>
              <a:rPr lang="en-US" altLang="ja-JP" sz="1400" dirty="0"/>
              <a:t>※</a:t>
            </a:r>
            <a:r>
              <a:rPr lang="ja-JP" altLang="en-US" sz="1400" dirty="0"/>
              <a:t>　多田　和夫</a:t>
            </a:r>
            <a:endParaRPr lang="en-US" altLang="ja-JP" sz="1400" dirty="0"/>
          </a:p>
          <a:p>
            <a:r>
              <a:rPr kumimoji="1" lang="ja-JP" altLang="en-US" sz="1400" dirty="0"/>
              <a:t>　　</a:t>
            </a:r>
            <a:r>
              <a:rPr kumimoji="1" lang="en-US" altLang="ja-JP" sz="1400" dirty="0"/>
              <a:t>〃</a:t>
            </a:r>
            <a:r>
              <a:rPr lang="ja-JP" altLang="en-US" sz="1400" dirty="0"/>
              <a:t>  </a:t>
            </a:r>
            <a:r>
              <a:rPr kumimoji="1" lang="ja-JP" altLang="en-US" sz="1400" dirty="0"/>
              <a:t>　：</a:t>
            </a:r>
            <a:r>
              <a:rPr kumimoji="1" lang="ja-JP" altLang="en-US" sz="1400" b="1" dirty="0">
                <a:solidFill>
                  <a:srgbClr val="FF00FF"/>
                </a:solidFill>
              </a:rPr>
              <a:t>〇</a:t>
            </a:r>
            <a:r>
              <a:rPr kumimoji="1" lang="ja-JP" altLang="en-US" sz="1400" dirty="0"/>
              <a:t>　奥山　孝子</a:t>
            </a:r>
            <a:endParaRPr kumimoji="1" lang="en-US" altLang="ja-JP" sz="1400" dirty="0"/>
          </a:p>
          <a:p>
            <a:pPr algn="ctr"/>
            <a:r>
              <a:rPr lang="ja-JP" altLang="en-US" sz="1400" dirty="0"/>
              <a:t>　</a:t>
            </a:r>
            <a:r>
              <a:rPr lang="ja-JP" altLang="en-US" sz="1400" dirty="0">
                <a:solidFill>
                  <a:srgbClr val="7030A0"/>
                </a:solidFill>
              </a:rPr>
              <a:t>　（ほほえみサロンスタッフ）</a:t>
            </a:r>
            <a:endParaRPr lang="en-US" altLang="ja-JP" sz="1400" dirty="0">
              <a:solidFill>
                <a:srgbClr val="7030A0"/>
              </a:solidFill>
            </a:endParaRPr>
          </a:p>
          <a:p>
            <a:r>
              <a:rPr kumimoji="1" lang="ja-JP" altLang="en-US" sz="1400" dirty="0"/>
              <a:t>　　</a:t>
            </a:r>
            <a:r>
              <a:rPr kumimoji="1" lang="en-US" altLang="ja-JP" sz="1400" dirty="0"/>
              <a:t>〃</a:t>
            </a:r>
            <a:r>
              <a:rPr kumimoji="1" lang="ja-JP" altLang="en-US" sz="1400" dirty="0"/>
              <a:t>  　・</a:t>
            </a:r>
            <a:r>
              <a:rPr lang="ja-JP" altLang="en-US" sz="1400" b="1" dirty="0">
                <a:solidFill>
                  <a:srgbClr val="FF00FF"/>
                </a:solidFill>
              </a:rPr>
              <a:t>〇   </a:t>
            </a:r>
            <a:r>
              <a:rPr kumimoji="1" lang="ja-JP" altLang="en-US" sz="1400" dirty="0"/>
              <a:t>池田　加世</a:t>
            </a:r>
            <a:endParaRPr kumimoji="1" lang="en-US" altLang="ja-JP" sz="1400" dirty="0"/>
          </a:p>
          <a:p>
            <a:r>
              <a:rPr lang="ja-JP" altLang="en-US" sz="1400" dirty="0"/>
              <a:t>東２町会：　　 臂　　繁二</a:t>
            </a:r>
            <a:endParaRPr lang="en-US" altLang="ja-JP" sz="1400" dirty="0"/>
          </a:p>
          <a:p>
            <a:r>
              <a:rPr kumimoji="1" lang="ja-JP" altLang="en-US" sz="1400" dirty="0"/>
              <a:t>　　</a:t>
            </a:r>
            <a:r>
              <a:rPr kumimoji="1" lang="en-US" altLang="ja-JP" sz="1400" dirty="0"/>
              <a:t>〃</a:t>
            </a:r>
            <a:r>
              <a:rPr lang="ja-JP" altLang="en-US" sz="1400" dirty="0"/>
              <a:t>  </a:t>
            </a:r>
            <a:r>
              <a:rPr kumimoji="1" lang="ja-JP" altLang="en-US" sz="1400" dirty="0"/>
              <a:t>　 ： </a:t>
            </a:r>
            <a:r>
              <a:rPr lang="ja-JP" altLang="en-US" sz="1400" dirty="0">
                <a:solidFill>
                  <a:srgbClr val="FF0000"/>
                </a:solidFill>
              </a:rPr>
              <a:t>◆ </a:t>
            </a:r>
            <a:r>
              <a:rPr kumimoji="1" lang="ja-JP" altLang="en-US" sz="1400" dirty="0"/>
              <a:t>蓑毛　靖夫</a:t>
            </a:r>
            <a:endParaRPr kumimoji="1" lang="en-US" altLang="ja-JP" sz="1400" dirty="0"/>
          </a:p>
          <a:p>
            <a:r>
              <a:rPr lang="ja-JP" altLang="en-US" sz="1400" dirty="0"/>
              <a:t>東３町会：</a:t>
            </a:r>
            <a:r>
              <a:rPr lang="ja-JP" altLang="en-US" sz="1400" b="1" dirty="0">
                <a:solidFill>
                  <a:srgbClr val="FF00FF"/>
                </a:solidFill>
              </a:rPr>
              <a:t>〇</a:t>
            </a:r>
            <a:r>
              <a:rPr lang="ja-JP" altLang="en-US" sz="1400" dirty="0"/>
              <a:t>   島　年美</a:t>
            </a:r>
            <a:endParaRPr lang="en-US" altLang="ja-JP" sz="1400" dirty="0"/>
          </a:p>
          <a:p>
            <a:r>
              <a:rPr kumimoji="1" lang="ja-JP" altLang="en-US" sz="1400" dirty="0"/>
              <a:t>東４町会：　 　</a:t>
            </a:r>
            <a:r>
              <a:rPr lang="ja-JP" altLang="en-US" sz="1400" dirty="0"/>
              <a:t>杉本　悟</a:t>
            </a:r>
            <a:endParaRPr lang="en-US" altLang="ja-JP" sz="1400" dirty="0"/>
          </a:p>
          <a:p>
            <a:r>
              <a:rPr kumimoji="1" lang="ja-JP" altLang="en-US" sz="1400" dirty="0"/>
              <a:t>　　</a:t>
            </a:r>
            <a:r>
              <a:rPr kumimoji="1" lang="en-US" altLang="ja-JP" sz="1400" dirty="0"/>
              <a:t>〃</a:t>
            </a:r>
            <a:r>
              <a:rPr kumimoji="1" lang="ja-JP" altLang="en-US" sz="1400" dirty="0"/>
              <a:t>　   ：</a:t>
            </a:r>
            <a:r>
              <a:rPr kumimoji="1" lang="en-US" altLang="ja-JP" sz="1400" dirty="0"/>
              <a:t>※</a:t>
            </a:r>
            <a:r>
              <a:rPr lang="ja-JP" altLang="en-US" sz="1400" dirty="0"/>
              <a:t>  </a:t>
            </a:r>
            <a:r>
              <a:rPr kumimoji="1" lang="ja-JP" altLang="en-US" sz="1400" dirty="0"/>
              <a:t>坂口　幹彦</a:t>
            </a:r>
            <a:endParaRPr kumimoji="1" lang="en-US" altLang="ja-JP" sz="1400" dirty="0"/>
          </a:p>
          <a:p>
            <a:r>
              <a:rPr lang="ja-JP" altLang="en-US" sz="1400" dirty="0"/>
              <a:t>　　</a:t>
            </a:r>
            <a:r>
              <a:rPr lang="en-US" altLang="ja-JP" sz="1400" dirty="0"/>
              <a:t>〃</a:t>
            </a:r>
            <a:r>
              <a:rPr lang="ja-JP" altLang="en-US" sz="1400" dirty="0"/>
              <a:t>   　：</a:t>
            </a:r>
            <a:r>
              <a:rPr lang="ja-JP" altLang="en-US" sz="1400" b="1" dirty="0">
                <a:solidFill>
                  <a:srgbClr val="FF00FF"/>
                </a:solidFill>
              </a:rPr>
              <a:t>〇</a:t>
            </a:r>
            <a:r>
              <a:rPr lang="ja-JP" altLang="en-US" sz="1400" dirty="0"/>
              <a:t>  坂口　徳子</a:t>
            </a:r>
            <a:endParaRPr lang="en-US" altLang="ja-JP" sz="1400" dirty="0"/>
          </a:p>
          <a:p>
            <a:pPr algn="r"/>
            <a:r>
              <a:rPr lang="ja-JP" altLang="en-US" sz="1400" dirty="0">
                <a:solidFill>
                  <a:srgbClr val="7030A0"/>
                </a:solidFill>
              </a:rPr>
              <a:t>　（ほほえみサロンスタッフ）</a:t>
            </a:r>
            <a:endParaRPr lang="en-US" altLang="ja-JP" sz="1400" dirty="0"/>
          </a:p>
          <a:p>
            <a:r>
              <a:rPr lang="ja-JP" altLang="en-US" sz="1400" dirty="0"/>
              <a:t>東５町会：　 　河井　　茂</a:t>
            </a:r>
            <a:endParaRPr lang="en-US" altLang="ja-JP" sz="1400" dirty="0"/>
          </a:p>
          <a:p>
            <a:r>
              <a:rPr lang="ja-JP" altLang="en-US" sz="1400" dirty="0"/>
              <a:t>　　</a:t>
            </a:r>
            <a:r>
              <a:rPr lang="en-US" altLang="ja-JP" sz="1400" dirty="0"/>
              <a:t>〃</a:t>
            </a:r>
            <a:r>
              <a:rPr lang="ja-JP" altLang="en-US" sz="1400" dirty="0"/>
              <a:t>　　：　    森口　正幸</a:t>
            </a:r>
            <a:endParaRPr lang="en-US" altLang="ja-JP" sz="1400" dirty="0"/>
          </a:p>
          <a:p>
            <a:r>
              <a:rPr lang="ja-JP" altLang="en-US" sz="1400" dirty="0"/>
              <a:t>東６町会：       十河　隆夫</a:t>
            </a:r>
            <a:endParaRPr kumimoji="1" lang="en-US" altLang="ja-JP" sz="1400" dirty="0"/>
          </a:p>
          <a:p>
            <a:endParaRPr lang="en-US" altLang="ja-JP" sz="1400" dirty="0"/>
          </a:p>
          <a:p>
            <a:r>
              <a:rPr kumimoji="1" lang="ja-JP" altLang="en-US" sz="1400" dirty="0"/>
              <a:t>慈恩寺区：</a:t>
            </a:r>
            <a:r>
              <a:rPr kumimoji="1" lang="ja-JP" altLang="en-US" sz="1400" b="1" dirty="0">
                <a:solidFill>
                  <a:srgbClr val="FF00FF"/>
                </a:solidFill>
              </a:rPr>
              <a:t>〇</a:t>
            </a:r>
            <a:r>
              <a:rPr kumimoji="1" lang="ja-JP" altLang="en-US" sz="1400" dirty="0"/>
              <a:t>  藤木美智恵</a:t>
            </a:r>
            <a:endParaRPr kumimoji="1" lang="en-US" altLang="ja-JP" sz="1400" dirty="0"/>
          </a:p>
          <a:p>
            <a:pPr algn="r"/>
            <a:r>
              <a:rPr lang="ja-JP" altLang="en-US" sz="1400" dirty="0">
                <a:solidFill>
                  <a:srgbClr val="7030A0"/>
                </a:solidFill>
              </a:rPr>
              <a:t>　（ほほえみサロンスタッフ）</a:t>
            </a:r>
            <a:endParaRPr lang="en-US" altLang="ja-JP" sz="1400" dirty="0">
              <a:solidFill>
                <a:srgbClr val="7030A0"/>
              </a:solidFill>
            </a:endParaRPr>
          </a:p>
          <a:p>
            <a:endParaRPr kumimoji="1" lang="ja-JP" altLang="en-US" sz="1400" dirty="0"/>
          </a:p>
        </p:txBody>
      </p:sp>
      <p:sp>
        <p:nvSpPr>
          <p:cNvPr id="4" name="コンテンツ プレースホルダー 3">
            <a:extLst>
              <a:ext uri="{FF2B5EF4-FFF2-40B4-BE49-F238E27FC236}">
                <a16:creationId xmlns:a16="http://schemas.microsoft.com/office/drawing/2014/main" id="{1FE4681F-66C7-4177-A076-69B736189449}"/>
              </a:ext>
            </a:extLst>
          </p:cNvPr>
          <p:cNvSpPr>
            <a:spLocks noGrp="1"/>
          </p:cNvSpPr>
          <p:nvPr>
            <p:ph sz="half" idx="2"/>
          </p:nvPr>
        </p:nvSpPr>
        <p:spPr>
          <a:xfrm>
            <a:off x="6232498" y="1466546"/>
            <a:ext cx="2561860" cy="5026534"/>
          </a:xfrm>
          <a:solidFill>
            <a:schemeClr val="accent3">
              <a:lumMod val="20000"/>
              <a:lumOff val="80000"/>
            </a:schemeClr>
          </a:solidFill>
        </p:spPr>
        <p:txBody>
          <a:bodyPr>
            <a:normAutofit fontScale="85000" lnSpcReduction="20000"/>
          </a:bodyPr>
          <a:lstStyle/>
          <a:p>
            <a:r>
              <a:rPr lang="ja-JP" altLang="en-US" sz="1400" dirty="0"/>
              <a:t>「町　会」　　　　（会員名）</a:t>
            </a:r>
            <a:endParaRPr kumimoji="1" lang="en-US" altLang="ja-JP" sz="1400" dirty="0"/>
          </a:p>
          <a:p>
            <a:r>
              <a:rPr kumimoji="1" lang="ja-JP" altLang="en-US" sz="1400" dirty="0"/>
              <a:t>西１町会：   　  川渕　吉孝</a:t>
            </a:r>
            <a:endParaRPr kumimoji="1" lang="en-US" altLang="ja-JP" sz="1400" dirty="0"/>
          </a:p>
          <a:p>
            <a:r>
              <a:rPr kumimoji="1" lang="ja-JP" altLang="en-US" sz="1400" dirty="0"/>
              <a:t>西</a:t>
            </a:r>
            <a:r>
              <a:rPr lang="ja-JP" altLang="en-US" sz="1400" dirty="0"/>
              <a:t>２</a:t>
            </a:r>
            <a:r>
              <a:rPr kumimoji="1" lang="ja-JP" altLang="en-US" sz="1400" dirty="0"/>
              <a:t>町会：　　　山名　　匠</a:t>
            </a:r>
            <a:endParaRPr kumimoji="1" lang="en-US" altLang="ja-JP" sz="1400" dirty="0"/>
          </a:p>
          <a:p>
            <a:r>
              <a:rPr lang="ja-JP" altLang="en-US" sz="1400" dirty="0"/>
              <a:t>西４町会：   　  太田　考紀</a:t>
            </a:r>
            <a:endParaRPr lang="en-US" altLang="ja-JP" sz="1400" dirty="0"/>
          </a:p>
          <a:p>
            <a:r>
              <a:rPr kumimoji="1" lang="ja-JP" altLang="en-US" sz="1400" dirty="0"/>
              <a:t>　　</a:t>
            </a:r>
            <a:r>
              <a:rPr kumimoji="1" lang="en-US" altLang="ja-JP" sz="1400" dirty="0"/>
              <a:t>〃</a:t>
            </a:r>
            <a:r>
              <a:rPr kumimoji="1" lang="ja-JP" altLang="en-US" sz="1400" dirty="0"/>
              <a:t>   　：</a:t>
            </a:r>
            <a:r>
              <a:rPr kumimoji="1" lang="en-US" altLang="ja-JP" sz="1400" dirty="0"/>
              <a:t>※</a:t>
            </a:r>
            <a:r>
              <a:rPr kumimoji="1" lang="ja-JP" altLang="en-US" sz="1400" dirty="0"/>
              <a:t>    宮田　健二</a:t>
            </a:r>
            <a:endParaRPr kumimoji="1" lang="en-US" altLang="ja-JP" sz="1400" dirty="0"/>
          </a:p>
          <a:p>
            <a:r>
              <a:rPr lang="ja-JP" altLang="en-US" sz="1400" dirty="0"/>
              <a:t>　　</a:t>
            </a:r>
            <a:r>
              <a:rPr lang="en-US" altLang="ja-JP" sz="1400" dirty="0"/>
              <a:t>〃</a:t>
            </a:r>
            <a:r>
              <a:rPr lang="ja-JP" altLang="en-US" sz="1400" dirty="0"/>
              <a:t>   　：　     小西　幸治</a:t>
            </a:r>
            <a:endParaRPr lang="en-US" altLang="ja-JP" sz="1400" dirty="0"/>
          </a:p>
          <a:p>
            <a:r>
              <a:rPr kumimoji="1" lang="ja-JP" altLang="en-US" sz="1400" dirty="0"/>
              <a:t>　　</a:t>
            </a:r>
            <a:r>
              <a:rPr kumimoji="1" lang="en-US" altLang="ja-JP" sz="1400" dirty="0"/>
              <a:t>〃</a:t>
            </a:r>
            <a:r>
              <a:rPr kumimoji="1" lang="ja-JP" altLang="en-US" sz="1400" dirty="0"/>
              <a:t>　   ：</a:t>
            </a:r>
            <a:r>
              <a:rPr kumimoji="1" lang="en-US" altLang="ja-JP" sz="1400" dirty="0"/>
              <a:t>※</a:t>
            </a:r>
            <a:r>
              <a:rPr kumimoji="1" lang="ja-JP" altLang="en-US" sz="1400" dirty="0"/>
              <a:t>    菅原　克博</a:t>
            </a:r>
            <a:endParaRPr kumimoji="1" lang="en-US" altLang="ja-JP" sz="1400" dirty="0"/>
          </a:p>
          <a:p>
            <a:r>
              <a:rPr lang="ja-JP" altLang="en-US" sz="1400" dirty="0"/>
              <a:t>西５町会：　     長谷川之人</a:t>
            </a:r>
            <a:endParaRPr lang="en-US" altLang="ja-JP" sz="1400" dirty="0"/>
          </a:p>
          <a:p>
            <a:r>
              <a:rPr kumimoji="1" lang="ja-JP" altLang="en-US" sz="1400" dirty="0"/>
              <a:t>　　</a:t>
            </a:r>
            <a:r>
              <a:rPr kumimoji="1" lang="en-US" altLang="ja-JP" sz="1400" dirty="0"/>
              <a:t>〃</a:t>
            </a:r>
            <a:r>
              <a:rPr kumimoji="1" lang="ja-JP" altLang="en-US" sz="1400" dirty="0"/>
              <a:t>　   ： </a:t>
            </a:r>
            <a:r>
              <a:rPr kumimoji="1" lang="ja-JP" altLang="en-US" sz="1400" dirty="0">
                <a:solidFill>
                  <a:srgbClr val="FF0000"/>
                </a:solidFill>
              </a:rPr>
              <a:t>◆</a:t>
            </a:r>
            <a:r>
              <a:rPr kumimoji="1" lang="ja-JP" altLang="en-US" sz="1400" dirty="0"/>
              <a:t>   角田　勝利</a:t>
            </a:r>
            <a:endParaRPr kumimoji="1" lang="en-US" altLang="ja-JP" sz="1400" dirty="0"/>
          </a:p>
          <a:p>
            <a:r>
              <a:rPr lang="ja-JP" altLang="en-US" sz="1400" dirty="0"/>
              <a:t>　　</a:t>
            </a:r>
            <a:r>
              <a:rPr lang="en-US" altLang="ja-JP" sz="1400" dirty="0"/>
              <a:t>〃</a:t>
            </a:r>
            <a:r>
              <a:rPr lang="ja-JP" altLang="en-US" sz="1400" dirty="0"/>
              <a:t>   　：</a:t>
            </a:r>
            <a:r>
              <a:rPr lang="ja-JP" altLang="en-US" sz="1400" b="1" dirty="0">
                <a:solidFill>
                  <a:srgbClr val="FF00FF"/>
                </a:solidFill>
              </a:rPr>
              <a:t>〇</a:t>
            </a:r>
            <a:r>
              <a:rPr lang="ja-JP" altLang="en-US" sz="1400" dirty="0">
                <a:solidFill>
                  <a:srgbClr val="FF0000"/>
                </a:solidFill>
              </a:rPr>
              <a:t>◆</a:t>
            </a:r>
            <a:r>
              <a:rPr lang="ja-JP" altLang="en-US" sz="1400" dirty="0"/>
              <a:t>堀内眞裕美</a:t>
            </a:r>
            <a:endParaRPr lang="en-US" altLang="ja-JP" sz="1400" dirty="0"/>
          </a:p>
          <a:p>
            <a:r>
              <a:rPr kumimoji="1" lang="ja-JP" altLang="en-US" sz="1400" dirty="0"/>
              <a:t>　　</a:t>
            </a:r>
            <a:r>
              <a:rPr kumimoji="1" lang="en-US" altLang="ja-JP" sz="1400" dirty="0"/>
              <a:t>〃</a:t>
            </a:r>
            <a:r>
              <a:rPr kumimoji="1" lang="ja-JP" altLang="en-US" sz="1400" dirty="0"/>
              <a:t>　   ：        中　　博司</a:t>
            </a:r>
            <a:endParaRPr kumimoji="1" lang="en-US" altLang="ja-JP" sz="1400" dirty="0"/>
          </a:p>
          <a:p>
            <a:r>
              <a:rPr lang="ja-JP" altLang="en-US" sz="1400" dirty="0"/>
              <a:t>　　</a:t>
            </a:r>
            <a:r>
              <a:rPr lang="en-US" altLang="ja-JP" sz="1400" dirty="0"/>
              <a:t>〃</a:t>
            </a:r>
            <a:r>
              <a:rPr lang="ja-JP" altLang="en-US" sz="1400" dirty="0"/>
              <a:t>  　 ：   　  辻本　修二</a:t>
            </a:r>
            <a:endParaRPr lang="en-US" altLang="ja-JP" sz="1400" dirty="0"/>
          </a:p>
          <a:p>
            <a:r>
              <a:rPr lang="ja-JP" altLang="en-US" sz="1400" dirty="0"/>
              <a:t>　　</a:t>
            </a:r>
            <a:r>
              <a:rPr lang="en-US" altLang="ja-JP" sz="1400" dirty="0"/>
              <a:t>〃</a:t>
            </a:r>
            <a:r>
              <a:rPr lang="ja-JP" altLang="en-US" sz="1400" dirty="0"/>
              <a:t>　　・</a:t>
            </a:r>
            <a:r>
              <a:rPr lang="ja-JP" altLang="en-US" sz="1400" b="1" dirty="0">
                <a:solidFill>
                  <a:srgbClr val="FF00FF"/>
                </a:solidFill>
              </a:rPr>
              <a:t>〇</a:t>
            </a:r>
            <a:r>
              <a:rPr lang="ja-JP" altLang="en-US" sz="1400" dirty="0"/>
              <a:t>　迫間　礼子</a:t>
            </a:r>
            <a:endParaRPr lang="en-US" altLang="ja-JP" sz="1400" dirty="0"/>
          </a:p>
          <a:p>
            <a:r>
              <a:rPr lang="ja-JP" altLang="en-US" sz="1400" dirty="0"/>
              <a:t>　　</a:t>
            </a:r>
            <a:r>
              <a:rPr lang="en-US" altLang="ja-JP" sz="1400" dirty="0"/>
              <a:t>〃</a:t>
            </a:r>
            <a:r>
              <a:rPr lang="ja-JP" altLang="en-US" sz="1400" dirty="0"/>
              <a:t>　　・</a:t>
            </a:r>
            <a:r>
              <a:rPr lang="ja-JP" altLang="en-US" sz="1400" b="1" dirty="0">
                <a:solidFill>
                  <a:srgbClr val="FF00FF"/>
                </a:solidFill>
              </a:rPr>
              <a:t>〇</a:t>
            </a:r>
            <a:r>
              <a:rPr lang="ja-JP" altLang="en-US" sz="1400" dirty="0"/>
              <a:t>　 鈴木喜美子</a:t>
            </a:r>
            <a:endParaRPr lang="en-US" altLang="ja-JP" sz="1400" dirty="0"/>
          </a:p>
          <a:p>
            <a:r>
              <a:rPr kumimoji="1" lang="ja-JP" altLang="en-US" sz="1400" dirty="0"/>
              <a:t>西６町会：　 　 里平　眞臣</a:t>
            </a:r>
            <a:endParaRPr kumimoji="1" lang="en-US" altLang="ja-JP" sz="1400" dirty="0"/>
          </a:p>
          <a:p>
            <a:r>
              <a:rPr lang="ja-JP" altLang="en-US" sz="1400" dirty="0"/>
              <a:t>　　</a:t>
            </a:r>
            <a:r>
              <a:rPr lang="en-US" altLang="ja-JP" sz="1400" dirty="0"/>
              <a:t>〃</a:t>
            </a:r>
            <a:r>
              <a:rPr lang="ja-JP" altLang="en-US" sz="1400" dirty="0"/>
              <a:t>　　：　     小松　孝児</a:t>
            </a:r>
            <a:endParaRPr lang="en-US" altLang="ja-JP" sz="1400" dirty="0"/>
          </a:p>
          <a:p>
            <a:r>
              <a:rPr kumimoji="1" lang="ja-JP" altLang="en-US" sz="1400" dirty="0"/>
              <a:t>　　</a:t>
            </a:r>
            <a:r>
              <a:rPr kumimoji="1" lang="en-US" altLang="ja-JP" sz="1400" dirty="0"/>
              <a:t>〃</a:t>
            </a:r>
            <a:r>
              <a:rPr kumimoji="1" lang="ja-JP" altLang="en-US" sz="1400" dirty="0"/>
              <a:t>　   ：</a:t>
            </a:r>
            <a:r>
              <a:rPr kumimoji="1" lang="en-US" altLang="ja-JP" sz="1400" dirty="0"/>
              <a:t>※</a:t>
            </a:r>
            <a:r>
              <a:rPr kumimoji="1" lang="ja-JP" altLang="en-US" sz="1400" dirty="0"/>
              <a:t>    中島　楠雄</a:t>
            </a:r>
            <a:endParaRPr kumimoji="1" lang="en-US" altLang="ja-JP" sz="1400" dirty="0"/>
          </a:p>
          <a:p>
            <a:r>
              <a:rPr lang="ja-JP" altLang="en-US" sz="1400" dirty="0"/>
              <a:t>　　</a:t>
            </a:r>
            <a:r>
              <a:rPr lang="en-US" altLang="ja-JP" sz="1400" dirty="0"/>
              <a:t>〃</a:t>
            </a:r>
            <a:r>
              <a:rPr lang="ja-JP" altLang="en-US" sz="1400" dirty="0"/>
              <a:t>　　：</a:t>
            </a:r>
            <a:r>
              <a:rPr lang="ja-JP" altLang="en-US" sz="1400" b="1" dirty="0">
                <a:solidFill>
                  <a:srgbClr val="FF00FF"/>
                </a:solidFill>
              </a:rPr>
              <a:t>〇</a:t>
            </a:r>
            <a:r>
              <a:rPr lang="ja-JP" altLang="en-US" sz="1400" dirty="0"/>
              <a:t>　 羽鳥　宏子</a:t>
            </a:r>
            <a:endParaRPr lang="en-US" altLang="ja-JP" sz="1400" dirty="0"/>
          </a:p>
          <a:p>
            <a:r>
              <a:rPr lang="ja-JP" altLang="en-US" sz="1400" dirty="0">
                <a:solidFill>
                  <a:srgbClr val="7030A0"/>
                </a:solidFill>
              </a:rPr>
              <a:t>　　　（ほほえみサロンスタッフ</a:t>
            </a:r>
            <a:endParaRPr lang="en-US" altLang="ja-JP" sz="1400" dirty="0">
              <a:solidFill>
                <a:srgbClr val="7030A0"/>
              </a:solidFill>
            </a:endParaRPr>
          </a:p>
          <a:p>
            <a:r>
              <a:rPr kumimoji="1" lang="ja-JP" altLang="en-US" sz="1400" dirty="0">
                <a:solidFill>
                  <a:srgbClr val="7030A0"/>
                </a:solidFill>
              </a:rPr>
              <a:t>　</a:t>
            </a:r>
            <a:r>
              <a:rPr kumimoji="1" lang="ja-JP" altLang="en-US" sz="1400" dirty="0"/>
              <a:t>　</a:t>
            </a:r>
            <a:r>
              <a:rPr kumimoji="1" lang="en-US" altLang="ja-JP" sz="1400" dirty="0"/>
              <a:t>〃</a:t>
            </a:r>
            <a:r>
              <a:rPr kumimoji="1" lang="ja-JP" altLang="en-US" sz="1400" dirty="0"/>
              <a:t>　　：　　　川村  利和</a:t>
            </a:r>
            <a:endParaRPr kumimoji="1" lang="en-US" altLang="ja-JP" sz="1400" dirty="0"/>
          </a:p>
          <a:p>
            <a:r>
              <a:rPr kumimoji="1" lang="ja-JP" altLang="en-US" sz="1400" dirty="0"/>
              <a:t>西７町会：　　   西田　隆厚</a:t>
            </a:r>
            <a:endParaRPr kumimoji="1" lang="en-US" altLang="ja-JP" sz="1400" dirty="0"/>
          </a:p>
          <a:p>
            <a:r>
              <a:rPr lang="ja-JP" altLang="en-US" sz="1400" dirty="0"/>
              <a:t>　　</a:t>
            </a:r>
            <a:r>
              <a:rPr lang="en-US" altLang="ja-JP" sz="1400" dirty="0"/>
              <a:t>〃</a:t>
            </a:r>
            <a:r>
              <a:rPr lang="ja-JP" altLang="en-US" sz="1400" dirty="0"/>
              <a:t> 　  ：    　  岡山　文夫</a:t>
            </a:r>
            <a:endParaRPr lang="en-US" altLang="ja-JP" sz="1400" dirty="0"/>
          </a:p>
          <a:p>
            <a:r>
              <a:rPr lang="ja-JP" altLang="en-US" sz="1400" dirty="0"/>
              <a:t>　　</a:t>
            </a:r>
            <a:r>
              <a:rPr lang="en-US" altLang="ja-JP" sz="1400" dirty="0"/>
              <a:t>〃</a:t>
            </a:r>
            <a:r>
              <a:rPr lang="ja-JP" altLang="en-US" sz="1400" dirty="0"/>
              <a:t>　   ：     　 川端　克憲</a:t>
            </a:r>
            <a:endParaRPr lang="en-US" altLang="ja-JP" sz="1400" dirty="0"/>
          </a:p>
          <a:p>
            <a:r>
              <a:rPr lang="ja-JP" altLang="en-US" sz="1400" dirty="0"/>
              <a:t>　　</a:t>
            </a:r>
            <a:r>
              <a:rPr lang="en-US" altLang="ja-JP" sz="1400" dirty="0"/>
              <a:t>〃</a:t>
            </a:r>
            <a:r>
              <a:rPr lang="ja-JP" altLang="en-US" sz="1400" dirty="0"/>
              <a:t>   　：</a:t>
            </a:r>
            <a:r>
              <a:rPr lang="en-US" altLang="ja-JP" sz="1400" dirty="0"/>
              <a:t>※</a:t>
            </a:r>
            <a:r>
              <a:rPr lang="ja-JP" altLang="en-US" sz="1400" dirty="0"/>
              <a:t>    角　　邦夫</a:t>
            </a:r>
            <a:endParaRPr lang="en-US" altLang="ja-JP" sz="1400" dirty="0"/>
          </a:p>
          <a:p>
            <a:r>
              <a:rPr lang="ja-JP" altLang="en-US" sz="1400" dirty="0"/>
              <a:t>　　</a:t>
            </a:r>
            <a:r>
              <a:rPr lang="en-US" altLang="ja-JP" sz="1400" dirty="0"/>
              <a:t>〃</a:t>
            </a:r>
            <a:r>
              <a:rPr lang="ja-JP" altLang="en-US" sz="1400" dirty="0"/>
              <a:t>　   ：</a:t>
            </a:r>
            <a:r>
              <a:rPr lang="en-US" altLang="ja-JP" sz="1400" dirty="0"/>
              <a:t>※</a:t>
            </a:r>
            <a:r>
              <a:rPr lang="ja-JP" altLang="en-US" sz="1400" dirty="0"/>
              <a:t>    堂本　太道</a:t>
            </a:r>
            <a:endParaRPr lang="en-US" altLang="ja-JP" sz="1400" dirty="0"/>
          </a:p>
          <a:p>
            <a:r>
              <a:rPr lang="ja-JP" altLang="en-US" sz="1400" dirty="0"/>
              <a:t>西８町会：　　　岡田　光司</a:t>
            </a:r>
            <a:endParaRPr lang="en-US" altLang="ja-JP" sz="1400" dirty="0"/>
          </a:p>
          <a:p>
            <a:r>
              <a:rPr lang="ja-JP" altLang="en-US" sz="1400" dirty="0"/>
              <a:t>　　</a:t>
            </a:r>
            <a:r>
              <a:rPr lang="en-US" altLang="ja-JP" sz="1400" dirty="0"/>
              <a:t>〃</a:t>
            </a:r>
            <a:r>
              <a:rPr lang="ja-JP" altLang="en-US" sz="1400" dirty="0"/>
              <a:t>   　：</a:t>
            </a:r>
            <a:r>
              <a:rPr lang="en-US" altLang="ja-JP" sz="1400" dirty="0"/>
              <a:t>※</a:t>
            </a:r>
            <a:r>
              <a:rPr lang="ja-JP" altLang="en-US" sz="1400" dirty="0"/>
              <a:t>    渡真利昌朗</a:t>
            </a:r>
            <a:endParaRPr kumimoji="1" lang="en-US" altLang="ja-JP" sz="1600" dirty="0"/>
          </a:p>
          <a:p>
            <a:endParaRPr kumimoji="1" lang="ja-JP" altLang="en-US" dirty="0"/>
          </a:p>
        </p:txBody>
      </p:sp>
      <p:sp>
        <p:nvSpPr>
          <p:cNvPr id="5" name="コンテンツ プレースホルダー 2">
            <a:extLst>
              <a:ext uri="{FF2B5EF4-FFF2-40B4-BE49-F238E27FC236}">
                <a16:creationId xmlns:a16="http://schemas.microsoft.com/office/drawing/2014/main" id="{CC2BF19A-5257-4BE6-BEAF-988221C34A3F}"/>
              </a:ext>
            </a:extLst>
          </p:cNvPr>
          <p:cNvSpPr txBox="1">
            <a:spLocks/>
          </p:cNvSpPr>
          <p:nvPr/>
        </p:nvSpPr>
        <p:spPr>
          <a:xfrm>
            <a:off x="277652" y="1504736"/>
            <a:ext cx="3049341" cy="3360353"/>
          </a:xfrm>
          <a:prstGeom prst="rect">
            <a:avLst/>
          </a:prstGeom>
          <a:solidFill>
            <a:schemeClr val="accent1">
              <a:lumMod val="20000"/>
              <a:lumOff val="80000"/>
            </a:schemeClr>
          </a:solidFill>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r>
              <a:rPr lang="ja-JP" altLang="en-US" sz="1400" dirty="0"/>
              <a:t>　「役　員」　　　　「役員名」</a:t>
            </a:r>
            <a:endParaRPr lang="en-US" altLang="ja-JP" sz="1400" dirty="0"/>
          </a:p>
          <a:p>
            <a:r>
              <a:rPr lang="ja-JP" altLang="en-US" sz="1400" dirty="0"/>
              <a:t>代　　   　  表　：　堂本　太道（西７）</a:t>
            </a:r>
            <a:endParaRPr lang="en-US" altLang="ja-JP" sz="1400" dirty="0"/>
          </a:p>
          <a:p>
            <a:r>
              <a:rPr lang="ja-JP" altLang="en-US" sz="1400" dirty="0"/>
              <a:t>副　  代 　表　：　菅原　 克博（西４）</a:t>
            </a:r>
            <a:endParaRPr lang="en-US" altLang="ja-JP" sz="1400" dirty="0"/>
          </a:p>
          <a:p>
            <a:r>
              <a:rPr lang="ja-JP" altLang="en-US" sz="1400" dirty="0"/>
              <a:t>世話人幹事　：　渡真利昌朗（西８）　</a:t>
            </a:r>
            <a:endParaRPr lang="en-US" altLang="ja-JP" sz="1400" dirty="0"/>
          </a:p>
          <a:p>
            <a:r>
              <a:rPr lang="ja-JP" altLang="en-US" sz="1400" dirty="0"/>
              <a:t>　（西町会）</a:t>
            </a:r>
            <a:endParaRPr lang="en-US" altLang="ja-JP" sz="1400" dirty="0"/>
          </a:p>
          <a:p>
            <a:r>
              <a:rPr lang="ja-JP" altLang="en-US" sz="1400" dirty="0"/>
              <a:t>世話人幹事　：　坂口　幹彦（東４）</a:t>
            </a:r>
            <a:endParaRPr lang="en-US" altLang="ja-JP" sz="1400" dirty="0"/>
          </a:p>
          <a:p>
            <a:r>
              <a:rPr lang="ja-JP" altLang="en-US" sz="1400" dirty="0"/>
              <a:t>　（東町会）</a:t>
            </a:r>
            <a:endParaRPr lang="en-US" altLang="ja-JP" sz="1400" dirty="0"/>
          </a:p>
          <a:p>
            <a:r>
              <a:rPr lang="ja-JP" altLang="en-US" sz="1400" dirty="0"/>
              <a:t>事  　務　 局　：　角　　  邦夫（西７）</a:t>
            </a:r>
            <a:endParaRPr lang="en-US" altLang="ja-JP" sz="1400" dirty="0"/>
          </a:p>
          <a:p>
            <a:r>
              <a:rPr lang="ja-JP" altLang="en-US" sz="1400" dirty="0"/>
              <a:t>事　　務　局　：　中島　楠雄（西６）</a:t>
            </a:r>
            <a:endParaRPr lang="en-US" altLang="ja-JP" sz="1400" dirty="0"/>
          </a:p>
          <a:p>
            <a:r>
              <a:rPr lang="ja-JP" altLang="en-US" sz="1400" dirty="0"/>
              <a:t>会　　  　　計　：　多田　和夫（東１）</a:t>
            </a:r>
            <a:endParaRPr lang="en-US" altLang="ja-JP" sz="1400" dirty="0"/>
          </a:p>
          <a:p>
            <a:r>
              <a:rPr lang="ja-JP" altLang="en-US" sz="1400" dirty="0"/>
              <a:t>会  計  監 査　：　宮田　健二（西４）</a:t>
            </a:r>
            <a:endParaRPr lang="en-US" altLang="ja-JP" sz="1400" dirty="0"/>
          </a:p>
        </p:txBody>
      </p:sp>
      <p:sp>
        <p:nvSpPr>
          <p:cNvPr id="11" name="テキスト ボックス 10">
            <a:extLst>
              <a:ext uri="{FF2B5EF4-FFF2-40B4-BE49-F238E27FC236}">
                <a16:creationId xmlns:a16="http://schemas.microsoft.com/office/drawing/2014/main" id="{CBFEEBCA-A77A-4697-BA38-36CCCB93FAE4}"/>
              </a:ext>
            </a:extLst>
          </p:cNvPr>
          <p:cNvSpPr txBox="1"/>
          <p:nvPr/>
        </p:nvSpPr>
        <p:spPr>
          <a:xfrm flipH="1">
            <a:off x="730035" y="4482209"/>
            <a:ext cx="2673922" cy="307777"/>
          </a:xfrm>
          <a:prstGeom prst="rect">
            <a:avLst/>
          </a:prstGeom>
          <a:noFill/>
        </p:spPr>
        <p:txBody>
          <a:bodyPr wrap="square" rtlCol="0">
            <a:spAutoFit/>
          </a:bodyPr>
          <a:lstStyle/>
          <a:p>
            <a:r>
              <a:rPr kumimoji="1" lang="ja-JP" altLang="en-US" sz="1400" dirty="0">
                <a:solidFill>
                  <a:srgbClr val="002060"/>
                </a:solidFill>
              </a:rPr>
              <a:t>賛助会員：</a:t>
            </a:r>
            <a:r>
              <a:rPr lang="ja-JP" altLang="en-US" sz="1400" dirty="0">
                <a:solidFill>
                  <a:srgbClr val="002060"/>
                </a:solidFill>
              </a:rPr>
              <a:t>黒崎</a:t>
            </a:r>
            <a:r>
              <a:rPr kumimoji="1" lang="ja-JP" altLang="en-US" sz="1400" dirty="0">
                <a:solidFill>
                  <a:srgbClr val="002060"/>
                </a:solidFill>
              </a:rPr>
              <a:t>区　片岡区長</a:t>
            </a:r>
          </a:p>
        </p:txBody>
      </p:sp>
      <p:sp>
        <p:nvSpPr>
          <p:cNvPr id="12" name="テキスト ボックス 11">
            <a:extLst>
              <a:ext uri="{FF2B5EF4-FFF2-40B4-BE49-F238E27FC236}">
                <a16:creationId xmlns:a16="http://schemas.microsoft.com/office/drawing/2014/main" id="{FC923940-2734-4D91-954C-6EEFF3023735}"/>
              </a:ext>
            </a:extLst>
          </p:cNvPr>
          <p:cNvSpPr txBox="1"/>
          <p:nvPr/>
        </p:nvSpPr>
        <p:spPr>
          <a:xfrm flipH="1">
            <a:off x="366287" y="5077042"/>
            <a:ext cx="2535518" cy="1200329"/>
          </a:xfrm>
          <a:prstGeom prst="rect">
            <a:avLst/>
          </a:prstGeom>
          <a:solidFill>
            <a:srgbClr val="0070C0"/>
          </a:solidFill>
        </p:spPr>
        <p:txBody>
          <a:bodyPr wrap="square" rtlCol="0">
            <a:spAutoFit/>
          </a:bodyPr>
          <a:lstStyle/>
          <a:p>
            <a:pPr algn="ctr"/>
            <a:r>
              <a:rPr kumimoji="1" lang="ja-JP" altLang="en-US" dirty="0">
                <a:solidFill>
                  <a:srgbClr val="FFFF00"/>
                </a:solidFill>
              </a:rPr>
              <a:t>　</a:t>
            </a:r>
            <a:r>
              <a:rPr kumimoji="1" lang="en-US" altLang="ja-JP" dirty="0">
                <a:solidFill>
                  <a:srgbClr val="FFFF00"/>
                </a:solidFill>
              </a:rPr>
              <a:t>【</a:t>
            </a:r>
            <a:r>
              <a:rPr kumimoji="1" lang="ja-JP" altLang="en-US" dirty="0">
                <a:solidFill>
                  <a:srgbClr val="FFFF00"/>
                </a:solidFill>
              </a:rPr>
              <a:t>会員数</a:t>
            </a:r>
            <a:r>
              <a:rPr kumimoji="1" lang="en-US" altLang="ja-JP" dirty="0">
                <a:solidFill>
                  <a:srgbClr val="FFFF00"/>
                </a:solidFill>
              </a:rPr>
              <a:t>】</a:t>
            </a:r>
            <a:r>
              <a:rPr lang="ja-JP" altLang="en-US" dirty="0">
                <a:solidFill>
                  <a:srgbClr val="FFFF00"/>
                </a:solidFill>
              </a:rPr>
              <a:t>   </a:t>
            </a:r>
            <a:r>
              <a:rPr kumimoji="1" lang="ja-JP" altLang="en-US" dirty="0">
                <a:solidFill>
                  <a:srgbClr val="FFFF00"/>
                </a:solidFill>
              </a:rPr>
              <a:t>３９名</a:t>
            </a:r>
            <a:endParaRPr kumimoji="1" lang="en-US" altLang="ja-JP" dirty="0">
              <a:solidFill>
                <a:srgbClr val="FFFF00"/>
              </a:solidFill>
            </a:endParaRPr>
          </a:p>
          <a:p>
            <a:pPr algn="ctr"/>
            <a:r>
              <a:rPr kumimoji="1" lang="ja-JP" altLang="en-US" dirty="0">
                <a:solidFill>
                  <a:srgbClr val="FFFF00"/>
                </a:solidFill>
              </a:rPr>
              <a:t> ・東　町 会　１３名</a:t>
            </a:r>
            <a:endParaRPr kumimoji="1" lang="en-US" altLang="ja-JP" dirty="0">
              <a:solidFill>
                <a:srgbClr val="FFFF00"/>
              </a:solidFill>
            </a:endParaRPr>
          </a:p>
          <a:p>
            <a:pPr algn="ctr"/>
            <a:r>
              <a:rPr lang="ja-JP" altLang="en-US" dirty="0">
                <a:solidFill>
                  <a:srgbClr val="FFFF00"/>
                </a:solidFill>
              </a:rPr>
              <a:t> ・西　町 会　２５名</a:t>
            </a:r>
            <a:endParaRPr lang="en-US" altLang="ja-JP" dirty="0">
              <a:solidFill>
                <a:srgbClr val="FFFF00"/>
              </a:solidFill>
            </a:endParaRPr>
          </a:p>
          <a:p>
            <a:pPr algn="ctr"/>
            <a:r>
              <a:rPr kumimoji="1" lang="ja-JP" altLang="en-US" dirty="0">
                <a:solidFill>
                  <a:srgbClr val="FFFF00"/>
                </a:solidFill>
              </a:rPr>
              <a:t> ・慈恩寺区　  １名</a:t>
            </a:r>
          </a:p>
        </p:txBody>
      </p:sp>
      <p:sp>
        <p:nvSpPr>
          <p:cNvPr id="6" name="テキスト ボックス 5">
            <a:extLst>
              <a:ext uri="{FF2B5EF4-FFF2-40B4-BE49-F238E27FC236}">
                <a16:creationId xmlns:a16="http://schemas.microsoft.com/office/drawing/2014/main" id="{457E94BD-C5C0-4787-BB21-C01E5A6B3E43}"/>
              </a:ext>
            </a:extLst>
          </p:cNvPr>
          <p:cNvSpPr txBox="1"/>
          <p:nvPr/>
        </p:nvSpPr>
        <p:spPr>
          <a:xfrm>
            <a:off x="4127649" y="5648037"/>
            <a:ext cx="1255472" cy="830997"/>
          </a:xfrm>
          <a:prstGeom prst="rect">
            <a:avLst/>
          </a:prstGeom>
          <a:solidFill>
            <a:schemeClr val="tx1"/>
          </a:solidFill>
        </p:spPr>
        <p:txBody>
          <a:bodyPr wrap="none" rtlCol="0">
            <a:spAutoFit/>
          </a:bodyPr>
          <a:lstStyle/>
          <a:p>
            <a:r>
              <a:rPr kumimoji="1" lang="ja-JP" altLang="en-US" sz="1600" dirty="0">
                <a:solidFill>
                  <a:srgbClr val="FF00FF"/>
                </a:solidFill>
              </a:rPr>
              <a:t>〇</a:t>
            </a:r>
            <a:r>
              <a:rPr kumimoji="1" lang="ja-JP" altLang="en-US" sz="1600" dirty="0">
                <a:solidFill>
                  <a:srgbClr val="FFFF00"/>
                </a:solidFill>
              </a:rPr>
              <a:t>印　女性</a:t>
            </a:r>
            <a:endParaRPr kumimoji="1" lang="en-US" altLang="ja-JP" sz="1600" dirty="0">
              <a:solidFill>
                <a:srgbClr val="FFFF00"/>
              </a:solidFill>
            </a:endParaRPr>
          </a:p>
          <a:p>
            <a:r>
              <a:rPr lang="ja-JP" altLang="en-US" sz="1600" dirty="0">
                <a:solidFill>
                  <a:srgbClr val="FF0000"/>
                </a:solidFill>
              </a:rPr>
              <a:t>◆</a:t>
            </a:r>
            <a:r>
              <a:rPr lang="ja-JP" altLang="en-US" sz="1600" dirty="0">
                <a:solidFill>
                  <a:srgbClr val="FFFF00"/>
                </a:solidFill>
              </a:rPr>
              <a:t>民生委員 </a:t>
            </a:r>
            <a:endParaRPr kumimoji="1" lang="en-US" altLang="ja-JP" sz="1600" dirty="0">
              <a:solidFill>
                <a:srgbClr val="FFFF00"/>
              </a:solidFill>
            </a:endParaRPr>
          </a:p>
          <a:p>
            <a:r>
              <a:rPr lang="en-US" altLang="ja-JP" sz="1600" dirty="0">
                <a:solidFill>
                  <a:srgbClr val="FFFF00"/>
                </a:solidFill>
              </a:rPr>
              <a:t>※</a:t>
            </a:r>
            <a:r>
              <a:rPr lang="ja-JP" altLang="en-US" sz="1600" dirty="0">
                <a:solidFill>
                  <a:srgbClr val="FFFF00"/>
                </a:solidFill>
              </a:rPr>
              <a:t>印　役員</a:t>
            </a:r>
            <a:endParaRPr kumimoji="1" lang="ja-JP" altLang="en-US" sz="1600" dirty="0">
              <a:solidFill>
                <a:srgbClr val="FFFF00"/>
              </a:solidFill>
            </a:endParaRPr>
          </a:p>
        </p:txBody>
      </p:sp>
      <p:sp>
        <p:nvSpPr>
          <p:cNvPr id="7" name="テキスト ボックス 6">
            <a:extLst>
              <a:ext uri="{FF2B5EF4-FFF2-40B4-BE49-F238E27FC236}">
                <a16:creationId xmlns:a16="http://schemas.microsoft.com/office/drawing/2014/main" id="{0952CD17-F3BE-457C-80E4-BB7FB4D634A1}"/>
              </a:ext>
            </a:extLst>
          </p:cNvPr>
          <p:cNvSpPr txBox="1"/>
          <p:nvPr/>
        </p:nvSpPr>
        <p:spPr>
          <a:xfrm>
            <a:off x="893440" y="6339191"/>
            <a:ext cx="1584176" cy="307777"/>
          </a:xfrm>
          <a:prstGeom prst="rect">
            <a:avLst/>
          </a:prstGeom>
          <a:solidFill>
            <a:schemeClr val="accent3">
              <a:lumMod val="60000"/>
              <a:lumOff val="40000"/>
            </a:schemeClr>
          </a:solidFill>
        </p:spPr>
        <p:txBody>
          <a:bodyPr wrap="square" rtlCol="0">
            <a:spAutoFit/>
          </a:bodyPr>
          <a:lstStyle/>
          <a:p>
            <a:pPr algn="ctr"/>
            <a:r>
              <a:rPr lang="ja-JP" altLang="en-US" sz="1400" dirty="0">
                <a:solidFill>
                  <a:srgbClr val="FF0000"/>
                </a:solidFill>
              </a:rPr>
              <a:t>２０２０・５・３</a:t>
            </a:r>
            <a:r>
              <a:rPr kumimoji="1" lang="ja-JP" altLang="en-US" sz="1400" dirty="0">
                <a:solidFill>
                  <a:srgbClr val="FF0000"/>
                </a:solidFill>
              </a:rPr>
              <a:t>現在</a:t>
            </a:r>
          </a:p>
        </p:txBody>
      </p:sp>
    </p:spTree>
    <p:extLst>
      <p:ext uri="{BB962C8B-B14F-4D97-AF65-F5344CB8AC3E}">
        <p14:creationId xmlns:p14="http://schemas.microsoft.com/office/powerpoint/2010/main" val="53460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2250"/>
                                        <p:tgtEl>
                                          <p:spTgt spid="5"/>
                                        </p:tgtEl>
                                      </p:cBhvr>
                                    </p:animEffect>
                                  </p:childTnLst>
                                </p:cTn>
                              </p:par>
                            </p:childTnLst>
                          </p:cTn>
                        </p:par>
                        <p:par>
                          <p:cTn id="12" fill="hold">
                            <p:stCondLst>
                              <p:cond delay="4250"/>
                            </p:stCondLst>
                            <p:childTnLst>
                              <p:par>
                                <p:cTn id="13" presetID="22" presetClass="entr" presetSubtype="4" fill="hold" grpId="0" nodeType="after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wipe(down)">
                                      <p:cBhvr>
                                        <p:cTn id="15" dur="500"/>
                                        <p:tgtEl>
                                          <p:spTgt spid="3">
                                            <p:bg/>
                                          </p:spTgt>
                                        </p:tgtEl>
                                      </p:cBhvr>
                                    </p:animEffect>
                                  </p:childTnLst>
                                </p:cTn>
                              </p:par>
                            </p:childTnLst>
                          </p:cTn>
                        </p:par>
                        <p:par>
                          <p:cTn id="16" fill="hold">
                            <p:stCondLst>
                              <p:cond delay="4750"/>
                            </p:stCondLst>
                            <p:childTnLst>
                              <p:par>
                                <p:cTn id="17" presetID="22" presetClass="entr" presetSubtype="4"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childTnLst>
                          </p:cTn>
                        </p:par>
                        <p:par>
                          <p:cTn id="20" fill="hold">
                            <p:stCondLst>
                              <p:cond delay="5250"/>
                            </p:stCondLst>
                            <p:childTnLst>
                              <p:par>
                                <p:cTn id="21" presetID="22" presetClass="entr" presetSubtype="4"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00"/>
                                        <p:tgtEl>
                                          <p:spTgt spid="3">
                                            <p:txEl>
                                              <p:pRg st="1" end="1"/>
                                            </p:txEl>
                                          </p:spTgt>
                                        </p:tgtEl>
                                      </p:cBhvr>
                                    </p:animEffect>
                                  </p:childTnLst>
                                </p:cTn>
                              </p:par>
                            </p:childTnLst>
                          </p:cTn>
                        </p:par>
                        <p:par>
                          <p:cTn id="24" fill="hold">
                            <p:stCondLst>
                              <p:cond delay="5750"/>
                            </p:stCondLst>
                            <p:childTnLst>
                              <p:par>
                                <p:cTn id="25" presetID="22" presetClass="entr" presetSubtype="4"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par>
                          <p:cTn id="28" fill="hold">
                            <p:stCondLst>
                              <p:cond delay="6250"/>
                            </p:stCondLst>
                            <p:childTnLst>
                              <p:par>
                                <p:cTn id="29" presetID="22" presetClass="entr" presetSubtype="4"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down)">
                                      <p:cBhvr>
                                        <p:cTn id="31" dur="500"/>
                                        <p:tgtEl>
                                          <p:spTgt spid="3">
                                            <p:txEl>
                                              <p:pRg st="3" end="3"/>
                                            </p:txEl>
                                          </p:spTgt>
                                        </p:tgtEl>
                                      </p:cBhvr>
                                    </p:animEffect>
                                  </p:childTnLst>
                                </p:cTn>
                              </p:par>
                            </p:childTnLst>
                          </p:cTn>
                        </p:par>
                        <p:par>
                          <p:cTn id="32" fill="hold">
                            <p:stCondLst>
                              <p:cond delay="6750"/>
                            </p:stCondLst>
                            <p:childTnLst>
                              <p:par>
                                <p:cTn id="33" presetID="22" presetClass="entr" presetSubtype="4"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ipe(down)">
                                      <p:cBhvr>
                                        <p:cTn id="35" dur="500"/>
                                        <p:tgtEl>
                                          <p:spTgt spid="3">
                                            <p:txEl>
                                              <p:pRg st="4" end="4"/>
                                            </p:txEl>
                                          </p:spTgt>
                                        </p:tgtEl>
                                      </p:cBhvr>
                                    </p:animEffect>
                                  </p:childTnLst>
                                </p:cTn>
                              </p:par>
                            </p:childTnLst>
                          </p:cTn>
                        </p:par>
                        <p:par>
                          <p:cTn id="36" fill="hold">
                            <p:stCondLst>
                              <p:cond delay="7250"/>
                            </p:stCondLst>
                            <p:childTnLst>
                              <p:par>
                                <p:cTn id="37" presetID="22" presetClass="entr" presetSubtype="4" fill="hold" grpId="0" nodeType="after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par>
                          <p:cTn id="40" fill="hold">
                            <p:stCondLst>
                              <p:cond delay="7750"/>
                            </p:stCondLst>
                            <p:childTnLst>
                              <p:par>
                                <p:cTn id="41" presetID="22" presetClass="entr" presetSubtype="4"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down)">
                                      <p:cBhvr>
                                        <p:cTn id="43" dur="500"/>
                                        <p:tgtEl>
                                          <p:spTgt spid="3">
                                            <p:txEl>
                                              <p:pRg st="6" end="6"/>
                                            </p:txEl>
                                          </p:spTgt>
                                        </p:tgtEl>
                                      </p:cBhvr>
                                    </p:animEffect>
                                  </p:childTnLst>
                                </p:cTn>
                              </p:par>
                            </p:childTnLst>
                          </p:cTn>
                        </p:par>
                        <p:par>
                          <p:cTn id="44" fill="hold">
                            <p:stCondLst>
                              <p:cond delay="8250"/>
                            </p:stCondLst>
                            <p:childTnLst>
                              <p:par>
                                <p:cTn id="45" presetID="22" presetClass="entr" presetSubtype="4" fill="hold" grpId="0" nodeType="after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par>
                          <p:cTn id="48" fill="hold">
                            <p:stCondLst>
                              <p:cond delay="8750"/>
                            </p:stCondLst>
                            <p:childTnLst>
                              <p:par>
                                <p:cTn id="49" presetID="22" presetClass="entr" presetSubtype="4" fill="hold" grpId="0" nodeType="after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wipe(down)">
                                      <p:cBhvr>
                                        <p:cTn id="51" dur="500"/>
                                        <p:tgtEl>
                                          <p:spTgt spid="3">
                                            <p:txEl>
                                              <p:pRg st="8" end="8"/>
                                            </p:txEl>
                                          </p:spTgt>
                                        </p:tgtEl>
                                      </p:cBhvr>
                                    </p:animEffect>
                                  </p:childTnLst>
                                </p:cTn>
                              </p:par>
                            </p:childTnLst>
                          </p:cTn>
                        </p:par>
                        <p:par>
                          <p:cTn id="52" fill="hold">
                            <p:stCondLst>
                              <p:cond delay="9250"/>
                            </p:stCondLst>
                            <p:childTnLst>
                              <p:par>
                                <p:cTn id="53" presetID="22" presetClass="entr" presetSubtype="4" fill="hold" grpId="0" nodeType="after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wipe(down)">
                                      <p:cBhvr>
                                        <p:cTn id="55" dur="500"/>
                                        <p:tgtEl>
                                          <p:spTgt spid="3">
                                            <p:txEl>
                                              <p:pRg st="9" end="9"/>
                                            </p:txEl>
                                          </p:spTgt>
                                        </p:tgtEl>
                                      </p:cBhvr>
                                    </p:animEffect>
                                  </p:childTnLst>
                                </p:cTn>
                              </p:par>
                            </p:childTnLst>
                          </p:cTn>
                        </p:par>
                        <p:par>
                          <p:cTn id="56" fill="hold">
                            <p:stCondLst>
                              <p:cond delay="9750"/>
                            </p:stCondLst>
                            <p:childTnLst>
                              <p:par>
                                <p:cTn id="57" presetID="22" presetClass="entr" presetSubtype="4" fill="hold" grpId="0" nodeType="after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wipe(down)">
                                      <p:cBhvr>
                                        <p:cTn id="59" dur="500"/>
                                        <p:tgtEl>
                                          <p:spTgt spid="3">
                                            <p:txEl>
                                              <p:pRg st="10" end="10"/>
                                            </p:txEl>
                                          </p:spTgt>
                                        </p:tgtEl>
                                      </p:cBhvr>
                                    </p:animEffect>
                                  </p:childTnLst>
                                </p:cTn>
                              </p:par>
                            </p:childTnLst>
                          </p:cTn>
                        </p:par>
                        <p:par>
                          <p:cTn id="60" fill="hold">
                            <p:stCondLst>
                              <p:cond delay="10250"/>
                            </p:stCondLst>
                            <p:childTnLst>
                              <p:par>
                                <p:cTn id="61" presetID="22" presetClass="entr" presetSubtype="4" fill="hold" grpId="0" nodeType="after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Effect transition="in" filter="wipe(down)">
                                      <p:cBhvr>
                                        <p:cTn id="63" dur="500"/>
                                        <p:tgtEl>
                                          <p:spTgt spid="3">
                                            <p:txEl>
                                              <p:pRg st="11" end="11"/>
                                            </p:txEl>
                                          </p:spTgt>
                                        </p:tgtEl>
                                      </p:cBhvr>
                                    </p:animEffect>
                                  </p:childTnLst>
                                </p:cTn>
                              </p:par>
                            </p:childTnLst>
                          </p:cTn>
                        </p:par>
                        <p:par>
                          <p:cTn id="64" fill="hold">
                            <p:stCondLst>
                              <p:cond delay="10750"/>
                            </p:stCondLst>
                            <p:childTnLst>
                              <p:par>
                                <p:cTn id="65" presetID="22" presetClass="entr" presetSubtype="4" fill="hold" grpId="0" nodeType="after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wipe(down)">
                                      <p:cBhvr>
                                        <p:cTn id="67" dur="500"/>
                                        <p:tgtEl>
                                          <p:spTgt spid="3">
                                            <p:txEl>
                                              <p:pRg st="12" end="12"/>
                                            </p:txEl>
                                          </p:spTgt>
                                        </p:tgtEl>
                                      </p:cBhvr>
                                    </p:animEffect>
                                  </p:childTnLst>
                                </p:cTn>
                              </p:par>
                            </p:childTnLst>
                          </p:cTn>
                        </p:par>
                        <p:par>
                          <p:cTn id="68" fill="hold">
                            <p:stCondLst>
                              <p:cond delay="11250"/>
                            </p:stCondLst>
                            <p:childTnLst>
                              <p:par>
                                <p:cTn id="69" presetID="22" presetClass="entr" presetSubtype="4" fill="hold" grpId="0" nodeType="afterEffect">
                                  <p:stCondLst>
                                    <p:cond delay="0"/>
                                  </p:stCondLst>
                                  <p:childTnLst>
                                    <p:set>
                                      <p:cBhvr>
                                        <p:cTn id="70" dur="1" fill="hold">
                                          <p:stCondLst>
                                            <p:cond delay="0"/>
                                          </p:stCondLst>
                                        </p:cTn>
                                        <p:tgtEl>
                                          <p:spTgt spid="3">
                                            <p:txEl>
                                              <p:pRg st="13" end="13"/>
                                            </p:txEl>
                                          </p:spTgt>
                                        </p:tgtEl>
                                        <p:attrNameLst>
                                          <p:attrName>style.visibility</p:attrName>
                                        </p:attrNameLst>
                                      </p:cBhvr>
                                      <p:to>
                                        <p:strVal val="visible"/>
                                      </p:to>
                                    </p:set>
                                    <p:animEffect transition="in" filter="wipe(down)">
                                      <p:cBhvr>
                                        <p:cTn id="71" dur="500"/>
                                        <p:tgtEl>
                                          <p:spTgt spid="3">
                                            <p:txEl>
                                              <p:pRg st="13" end="13"/>
                                            </p:txEl>
                                          </p:spTgt>
                                        </p:tgtEl>
                                      </p:cBhvr>
                                    </p:animEffect>
                                  </p:childTnLst>
                                </p:cTn>
                              </p:par>
                            </p:childTnLst>
                          </p:cTn>
                        </p:par>
                        <p:par>
                          <p:cTn id="72" fill="hold">
                            <p:stCondLst>
                              <p:cond delay="11750"/>
                            </p:stCondLst>
                            <p:childTnLst>
                              <p:par>
                                <p:cTn id="73" presetID="22" presetClass="entr" presetSubtype="4" fill="hold" grpId="0" nodeType="afterEffect">
                                  <p:stCondLst>
                                    <p:cond delay="0"/>
                                  </p:stCondLst>
                                  <p:childTnLst>
                                    <p:set>
                                      <p:cBhvr>
                                        <p:cTn id="74" dur="1" fill="hold">
                                          <p:stCondLst>
                                            <p:cond delay="0"/>
                                          </p:stCondLst>
                                        </p:cTn>
                                        <p:tgtEl>
                                          <p:spTgt spid="3">
                                            <p:txEl>
                                              <p:pRg st="14" end="14"/>
                                            </p:txEl>
                                          </p:spTgt>
                                        </p:tgtEl>
                                        <p:attrNameLst>
                                          <p:attrName>style.visibility</p:attrName>
                                        </p:attrNameLst>
                                      </p:cBhvr>
                                      <p:to>
                                        <p:strVal val="visible"/>
                                      </p:to>
                                    </p:set>
                                    <p:animEffect transition="in" filter="wipe(down)">
                                      <p:cBhvr>
                                        <p:cTn id="75" dur="500"/>
                                        <p:tgtEl>
                                          <p:spTgt spid="3">
                                            <p:txEl>
                                              <p:pRg st="14" end="14"/>
                                            </p:txEl>
                                          </p:spTgt>
                                        </p:tgtEl>
                                      </p:cBhvr>
                                    </p:animEffect>
                                  </p:childTnLst>
                                </p:cTn>
                              </p:par>
                            </p:childTnLst>
                          </p:cTn>
                        </p:par>
                        <p:par>
                          <p:cTn id="76" fill="hold">
                            <p:stCondLst>
                              <p:cond delay="12250"/>
                            </p:stCondLst>
                            <p:childTnLst>
                              <p:par>
                                <p:cTn id="77" presetID="22" presetClass="entr" presetSubtype="4" fill="hold" grpId="0" nodeType="afterEffect">
                                  <p:stCondLst>
                                    <p:cond delay="0"/>
                                  </p:stCondLst>
                                  <p:childTnLst>
                                    <p:set>
                                      <p:cBhvr>
                                        <p:cTn id="78" dur="1" fill="hold">
                                          <p:stCondLst>
                                            <p:cond delay="0"/>
                                          </p:stCondLst>
                                        </p:cTn>
                                        <p:tgtEl>
                                          <p:spTgt spid="3">
                                            <p:txEl>
                                              <p:pRg st="15" end="15"/>
                                            </p:txEl>
                                          </p:spTgt>
                                        </p:tgtEl>
                                        <p:attrNameLst>
                                          <p:attrName>style.visibility</p:attrName>
                                        </p:attrNameLst>
                                      </p:cBhvr>
                                      <p:to>
                                        <p:strVal val="visible"/>
                                      </p:to>
                                    </p:set>
                                    <p:animEffect transition="in" filter="wipe(down)">
                                      <p:cBhvr>
                                        <p:cTn id="79" dur="500"/>
                                        <p:tgtEl>
                                          <p:spTgt spid="3">
                                            <p:txEl>
                                              <p:pRg st="15" end="15"/>
                                            </p:txEl>
                                          </p:spTgt>
                                        </p:tgtEl>
                                      </p:cBhvr>
                                    </p:animEffect>
                                  </p:childTnLst>
                                </p:cTn>
                              </p:par>
                            </p:childTnLst>
                          </p:cTn>
                        </p:par>
                        <p:par>
                          <p:cTn id="80" fill="hold">
                            <p:stCondLst>
                              <p:cond delay="12750"/>
                            </p:stCondLst>
                            <p:childTnLst>
                              <p:par>
                                <p:cTn id="81" presetID="22" presetClass="entr" presetSubtype="4" fill="hold" grpId="0" nodeType="afterEffect">
                                  <p:stCondLst>
                                    <p:cond delay="0"/>
                                  </p:stCondLst>
                                  <p:childTnLst>
                                    <p:set>
                                      <p:cBhvr>
                                        <p:cTn id="82" dur="1" fill="hold">
                                          <p:stCondLst>
                                            <p:cond delay="0"/>
                                          </p:stCondLst>
                                        </p:cTn>
                                        <p:tgtEl>
                                          <p:spTgt spid="3">
                                            <p:txEl>
                                              <p:pRg st="17" end="17"/>
                                            </p:txEl>
                                          </p:spTgt>
                                        </p:tgtEl>
                                        <p:attrNameLst>
                                          <p:attrName>style.visibility</p:attrName>
                                        </p:attrNameLst>
                                      </p:cBhvr>
                                      <p:to>
                                        <p:strVal val="visible"/>
                                      </p:to>
                                    </p:set>
                                    <p:animEffect transition="in" filter="wipe(down)">
                                      <p:cBhvr>
                                        <p:cTn id="83" dur="500"/>
                                        <p:tgtEl>
                                          <p:spTgt spid="3">
                                            <p:txEl>
                                              <p:pRg st="17" end="17"/>
                                            </p:txEl>
                                          </p:spTgt>
                                        </p:tgtEl>
                                      </p:cBhvr>
                                    </p:animEffect>
                                  </p:childTnLst>
                                </p:cTn>
                              </p:par>
                            </p:childTnLst>
                          </p:cTn>
                        </p:par>
                        <p:par>
                          <p:cTn id="84" fill="hold">
                            <p:stCondLst>
                              <p:cond delay="13250"/>
                            </p:stCondLst>
                            <p:childTnLst>
                              <p:par>
                                <p:cTn id="85" presetID="22" presetClass="entr" presetSubtype="4" fill="hold" grpId="0" nodeType="after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wipe(down)">
                                      <p:cBhvr>
                                        <p:cTn id="87" dur="500"/>
                                        <p:tgtEl>
                                          <p:spTgt spid="3">
                                            <p:txEl>
                                              <p:pRg st="18" end="18"/>
                                            </p:txEl>
                                          </p:spTgt>
                                        </p:tgtEl>
                                      </p:cBhvr>
                                    </p:animEffect>
                                  </p:childTnLst>
                                </p:cTn>
                              </p:par>
                            </p:childTnLst>
                          </p:cTn>
                        </p:par>
                        <p:par>
                          <p:cTn id="88" fill="hold">
                            <p:stCondLst>
                              <p:cond delay="13750"/>
                            </p:stCondLst>
                            <p:childTnLst>
                              <p:par>
                                <p:cTn id="89" presetID="22" presetClass="entr" presetSubtype="4" fill="hold" grpId="0" nodeType="afterEffect">
                                  <p:stCondLst>
                                    <p:cond delay="0"/>
                                  </p:stCondLst>
                                  <p:childTnLst>
                                    <p:set>
                                      <p:cBhvr>
                                        <p:cTn id="90" dur="1" fill="hold">
                                          <p:stCondLst>
                                            <p:cond delay="0"/>
                                          </p:stCondLst>
                                        </p:cTn>
                                        <p:tgtEl>
                                          <p:spTgt spid="4">
                                            <p:bg/>
                                          </p:spTgt>
                                        </p:tgtEl>
                                        <p:attrNameLst>
                                          <p:attrName>style.visibility</p:attrName>
                                        </p:attrNameLst>
                                      </p:cBhvr>
                                      <p:to>
                                        <p:strVal val="visible"/>
                                      </p:to>
                                    </p:set>
                                    <p:animEffect transition="in" filter="wipe(down)">
                                      <p:cBhvr>
                                        <p:cTn id="91" dur="500"/>
                                        <p:tgtEl>
                                          <p:spTgt spid="4">
                                            <p:bg/>
                                          </p:spTgt>
                                        </p:tgtEl>
                                      </p:cBhvr>
                                    </p:animEffect>
                                  </p:childTnLst>
                                </p:cTn>
                              </p:par>
                            </p:childTnLst>
                          </p:cTn>
                        </p:par>
                        <p:par>
                          <p:cTn id="92" fill="hold">
                            <p:stCondLst>
                              <p:cond delay="14250"/>
                            </p:stCondLst>
                            <p:childTnLst>
                              <p:par>
                                <p:cTn id="93" presetID="22" presetClass="entr" presetSubtype="4" fill="hold" grpId="0" nodeType="afterEffect">
                                  <p:stCondLst>
                                    <p:cond delay="0"/>
                                  </p:stCondLst>
                                  <p:childTnLst>
                                    <p:set>
                                      <p:cBhvr>
                                        <p:cTn id="94" dur="1" fill="hold">
                                          <p:stCondLst>
                                            <p:cond delay="0"/>
                                          </p:stCondLst>
                                        </p:cTn>
                                        <p:tgtEl>
                                          <p:spTgt spid="4">
                                            <p:txEl>
                                              <p:pRg st="0" end="0"/>
                                            </p:txEl>
                                          </p:spTgt>
                                        </p:tgtEl>
                                        <p:attrNameLst>
                                          <p:attrName>style.visibility</p:attrName>
                                        </p:attrNameLst>
                                      </p:cBhvr>
                                      <p:to>
                                        <p:strVal val="visible"/>
                                      </p:to>
                                    </p:set>
                                    <p:animEffect transition="in" filter="wipe(down)">
                                      <p:cBhvr>
                                        <p:cTn id="95" dur="500"/>
                                        <p:tgtEl>
                                          <p:spTgt spid="4">
                                            <p:txEl>
                                              <p:pRg st="0" end="0"/>
                                            </p:txEl>
                                          </p:spTgt>
                                        </p:tgtEl>
                                      </p:cBhvr>
                                    </p:animEffect>
                                  </p:childTnLst>
                                </p:cTn>
                              </p:par>
                            </p:childTnLst>
                          </p:cTn>
                        </p:par>
                        <p:par>
                          <p:cTn id="96" fill="hold">
                            <p:stCondLst>
                              <p:cond delay="14750"/>
                            </p:stCondLst>
                            <p:childTnLst>
                              <p:par>
                                <p:cTn id="97" presetID="22" presetClass="entr" presetSubtype="4" fill="hold" grpId="0" nodeType="afterEffect">
                                  <p:stCondLst>
                                    <p:cond delay="0"/>
                                  </p:stCondLst>
                                  <p:childTnLst>
                                    <p:set>
                                      <p:cBhvr>
                                        <p:cTn id="98" dur="1" fill="hold">
                                          <p:stCondLst>
                                            <p:cond delay="0"/>
                                          </p:stCondLst>
                                        </p:cTn>
                                        <p:tgtEl>
                                          <p:spTgt spid="4">
                                            <p:txEl>
                                              <p:pRg st="1" end="1"/>
                                            </p:txEl>
                                          </p:spTgt>
                                        </p:tgtEl>
                                        <p:attrNameLst>
                                          <p:attrName>style.visibility</p:attrName>
                                        </p:attrNameLst>
                                      </p:cBhvr>
                                      <p:to>
                                        <p:strVal val="visible"/>
                                      </p:to>
                                    </p:set>
                                    <p:animEffect transition="in" filter="wipe(down)">
                                      <p:cBhvr>
                                        <p:cTn id="99" dur="500"/>
                                        <p:tgtEl>
                                          <p:spTgt spid="4">
                                            <p:txEl>
                                              <p:pRg st="1" end="1"/>
                                            </p:txEl>
                                          </p:spTgt>
                                        </p:tgtEl>
                                      </p:cBhvr>
                                    </p:animEffect>
                                  </p:childTnLst>
                                </p:cTn>
                              </p:par>
                            </p:childTnLst>
                          </p:cTn>
                        </p:par>
                        <p:par>
                          <p:cTn id="100" fill="hold">
                            <p:stCondLst>
                              <p:cond delay="15250"/>
                            </p:stCondLst>
                            <p:childTnLst>
                              <p:par>
                                <p:cTn id="101" presetID="22" presetClass="entr" presetSubtype="4" fill="hold" grpId="0" nodeType="afterEffect">
                                  <p:stCondLst>
                                    <p:cond delay="0"/>
                                  </p:stCondLst>
                                  <p:childTnLst>
                                    <p:set>
                                      <p:cBhvr>
                                        <p:cTn id="102" dur="1" fill="hold">
                                          <p:stCondLst>
                                            <p:cond delay="0"/>
                                          </p:stCondLst>
                                        </p:cTn>
                                        <p:tgtEl>
                                          <p:spTgt spid="4">
                                            <p:txEl>
                                              <p:pRg st="2" end="2"/>
                                            </p:txEl>
                                          </p:spTgt>
                                        </p:tgtEl>
                                        <p:attrNameLst>
                                          <p:attrName>style.visibility</p:attrName>
                                        </p:attrNameLst>
                                      </p:cBhvr>
                                      <p:to>
                                        <p:strVal val="visible"/>
                                      </p:to>
                                    </p:set>
                                    <p:animEffect transition="in" filter="wipe(down)">
                                      <p:cBhvr>
                                        <p:cTn id="103" dur="500"/>
                                        <p:tgtEl>
                                          <p:spTgt spid="4">
                                            <p:txEl>
                                              <p:pRg st="2" end="2"/>
                                            </p:txEl>
                                          </p:spTgt>
                                        </p:tgtEl>
                                      </p:cBhvr>
                                    </p:animEffect>
                                  </p:childTnLst>
                                </p:cTn>
                              </p:par>
                            </p:childTnLst>
                          </p:cTn>
                        </p:par>
                        <p:par>
                          <p:cTn id="104" fill="hold">
                            <p:stCondLst>
                              <p:cond delay="15750"/>
                            </p:stCondLst>
                            <p:childTnLst>
                              <p:par>
                                <p:cTn id="105" presetID="22" presetClass="entr" presetSubtype="4" fill="hold" grpId="0" nodeType="afterEffect">
                                  <p:stCondLst>
                                    <p:cond delay="0"/>
                                  </p:stCondLst>
                                  <p:childTnLst>
                                    <p:set>
                                      <p:cBhvr>
                                        <p:cTn id="106" dur="1" fill="hold">
                                          <p:stCondLst>
                                            <p:cond delay="0"/>
                                          </p:stCondLst>
                                        </p:cTn>
                                        <p:tgtEl>
                                          <p:spTgt spid="4">
                                            <p:txEl>
                                              <p:pRg st="3" end="3"/>
                                            </p:txEl>
                                          </p:spTgt>
                                        </p:tgtEl>
                                        <p:attrNameLst>
                                          <p:attrName>style.visibility</p:attrName>
                                        </p:attrNameLst>
                                      </p:cBhvr>
                                      <p:to>
                                        <p:strVal val="visible"/>
                                      </p:to>
                                    </p:set>
                                    <p:animEffect transition="in" filter="wipe(down)">
                                      <p:cBhvr>
                                        <p:cTn id="107" dur="500"/>
                                        <p:tgtEl>
                                          <p:spTgt spid="4">
                                            <p:txEl>
                                              <p:pRg st="3" end="3"/>
                                            </p:txEl>
                                          </p:spTgt>
                                        </p:tgtEl>
                                      </p:cBhvr>
                                    </p:animEffect>
                                  </p:childTnLst>
                                </p:cTn>
                              </p:par>
                            </p:childTnLst>
                          </p:cTn>
                        </p:par>
                        <p:par>
                          <p:cTn id="108" fill="hold">
                            <p:stCondLst>
                              <p:cond delay="16250"/>
                            </p:stCondLst>
                            <p:childTnLst>
                              <p:par>
                                <p:cTn id="109" presetID="22" presetClass="entr" presetSubtype="4" fill="hold" grpId="0" nodeType="afterEffect">
                                  <p:stCondLst>
                                    <p:cond delay="0"/>
                                  </p:stCondLst>
                                  <p:childTnLst>
                                    <p:set>
                                      <p:cBhvr>
                                        <p:cTn id="110" dur="1" fill="hold">
                                          <p:stCondLst>
                                            <p:cond delay="0"/>
                                          </p:stCondLst>
                                        </p:cTn>
                                        <p:tgtEl>
                                          <p:spTgt spid="4">
                                            <p:txEl>
                                              <p:pRg st="4" end="4"/>
                                            </p:txEl>
                                          </p:spTgt>
                                        </p:tgtEl>
                                        <p:attrNameLst>
                                          <p:attrName>style.visibility</p:attrName>
                                        </p:attrNameLst>
                                      </p:cBhvr>
                                      <p:to>
                                        <p:strVal val="visible"/>
                                      </p:to>
                                    </p:set>
                                    <p:animEffect transition="in" filter="wipe(down)">
                                      <p:cBhvr>
                                        <p:cTn id="111" dur="500"/>
                                        <p:tgtEl>
                                          <p:spTgt spid="4">
                                            <p:txEl>
                                              <p:pRg st="4" end="4"/>
                                            </p:txEl>
                                          </p:spTgt>
                                        </p:tgtEl>
                                      </p:cBhvr>
                                    </p:animEffect>
                                  </p:childTnLst>
                                </p:cTn>
                              </p:par>
                            </p:childTnLst>
                          </p:cTn>
                        </p:par>
                        <p:par>
                          <p:cTn id="112" fill="hold">
                            <p:stCondLst>
                              <p:cond delay="16750"/>
                            </p:stCondLst>
                            <p:childTnLst>
                              <p:par>
                                <p:cTn id="113" presetID="22" presetClass="entr" presetSubtype="4" fill="hold" grpId="0" nodeType="afterEffect">
                                  <p:stCondLst>
                                    <p:cond delay="0"/>
                                  </p:stCondLst>
                                  <p:childTnLst>
                                    <p:set>
                                      <p:cBhvr>
                                        <p:cTn id="114" dur="1" fill="hold">
                                          <p:stCondLst>
                                            <p:cond delay="0"/>
                                          </p:stCondLst>
                                        </p:cTn>
                                        <p:tgtEl>
                                          <p:spTgt spid="4">
                                            <p:txEl>
                                              <p:pRg st="5" end="5"/>
                                            </p:txEl>
                                          </p:spTgt>
                                        </p:tgtEl>
                                        <p:attrNameLst>
                                          <p:attrName>style.visibility</p:attrName>
                                        </p:attrNameLst>
                                      </p:cBhvr>
                                      <p:to>
                                        <p:strVal val="visible"/>
                                      </p:to>
                                    </p:set>
                                    <p:animEffect transition="in" filter="wipe(down)">
                                      <p:cBhvr>
                                        <p:cTn id="115" dur="500"/>
                                        <p:tgtEl>
                                          <p:spTgt spid="4">
                                            <p:txEl>
                                              <p:pRg st="5" end="5"/>
                                            </p:txEl>
                                          </p:spTgt>
                                        </p:tgtEl>
                                      </p:cBhvr>
                                    </p:animEffect>
                                  </p:childTnLst>
                                </p:cTn>
                              </p:par>
                            </p:childTnLst>
                          </p:cTn>
                        </p:par>
                        <p:par>
                          <p:cTn id="116" fill="hold">
                            <p:stCondLst>
                              <p:cond delay="17250"/>
                            </p:stCondLst>
                            <p:childTnLst>
                              <p:par>
                                <p:cTn id="117" presetID="22" presetClass="entr" presetSubtype="4" fill="hold" grpId="0" nodeType="afterEffect">
                                  <p:stCondLst>
                                    <p:cond delay="0"/>
                                  </p:stCondLst>
                                  <p:childTnLst>
                                    <p:set>
                                      <p:cBhvr>
                                        <p:cTn id="118" dur="1" fill="hold">
                                          <p:stCondLst>
                                            <p:cond delay="0"/>
                                          </p:stCondLst>
                                        </p:cTn>
                                        <p:tgtEl>
                                          <p:spTgt spid="4">
                                            <p:txEl>
                                              <p:pRg st="6" end="6"/>
                                            </p:txEl>
                                          </p:spTgt>
                                        </p:tgtEl>
                                        <p:attrNameLst>
                                          <p:attrName>style.visibility</p:attrName>
                                        </p:attrNameLst>
                                      </p:cBhvr>
                                      <p:to>
                                        <p:strVal val="visible"/>
                                      </p:to>
                                    </p:set>
                                    <p:animEffect transition="in" filter="wipe(down)">
                                      <p:cBhvr>
                                        <p:cTn id="119" dur="500"/>
                                        <p:tgtEl>
                                          <p:spTgt spid="4">
                                            <p:txEl>
                                              <p:pRg st="6" end="6"/>
                                            </p:txEl>
                                          </p:spTgt>
                                        </p:tgtEl>
                                      </p:cBhvr>
                                    </p:animEffect>
                                  </p:childTnLst>
                                </p:cTn>
                              </p:par>
                            </p:childTnLst>
                          </p:cTn>
                        </p:par>
                        <p:par>
                          <p:cTn id="120" fill="hold">
                            <p:stCondLst>
                              <p:cond delay="17750"/>
                            </p:stCondLst>
                            <p:childTnLst>
                              <p:par>
                                <p:cTn id="121" presetID="22" presetClass="entr" presetSubtype="4" fill="hold" grpId="0" nodeType="afterEffect">
                                  <p:stCondLst>
                                    <p:cond delay="0"/>
                                  </p:stCondLst>
                                  <p:childTnLst>
                                    <p:set>
                                      <p:cBhvr>
                                        <p:cTn id="122" dur="1" fill="hold">
                                          <p:stCondLst>
                                            <p:cond delay="0"/>
                                          </p:stCondLst>
                                        </p:cTn>
                                        <p:tgtEl>
                                          <p:spTgt spid="4">
                                            <p:txEl>
                                              <p:pRg st="7" end="7"/>
                                            </p:txEl>
                                          </p:spTgt>
                                        </p:tgtEl>
                                        <p:attrNameLst>
                                          <p:attrName>style.visibility</p:attrName>
                                        </p:attrNameLst>
                                      </p:cBhvr>
                                      <p:to>
                                        <p:strVal val="visible"/>
                                      </p:to>
                                    </p:set>
                                    <p:animEffect transition="in" filter="wipe(down)">
                                      <p:cBhvr>
                                        <p:cTn id="123" dur="500"/>
                                        <p:tgtEl>
                                          <p:spTgt spid="4">
                                            <p:txEl>
                                              <p:pRg st="7" end="7"/>
                                            </p:txEl>
                                          </p:spTgt>
                                        </p:tgtEl>
                                      </p:cBhvr>
                                    </p:animEffect>
                                  </p:childTnLst>
                                </p:cTn>
                              </p:par>
                            </p:childTnLst>
                          </p:cTn>
                        </p:par>
                        <p:par>
                          <p:cTn id="124" fill="hold">
                            <p:stCondLst>
                              <p:cond delay="18250"/>
                            </p:stCondLst>
                            <p:childTnLst>
                              <p:par>
                                <p:cTn id="125" presetID="22" presetClass="entr" presetSubtype="4" fill="hold" grpId="0" nodeType="afterEffect">
                                  <p:stCondLst>
                                    <p:cond delay="0"/>
                                  </p:stCondLst>
                                  <p:childTnLst>
                                    <p:set>
                                      <p:cBhvr>
                                        <p:cTn id="126" dur="1" fill="hold">
                                          <p:stCondLst>
                                            <p:cond delay="0"/>
                                          </p:stCondLst>
                                        </p:cTn>
                                        <p:tgtEl>
                                          <p:spTgt spid="4">
                                            <p:txEl>
                                              <p:pRg st="8" end="8"/>
                                            </p:txEl>
                                          </p:spTgt>
                                        </p:tgtEl>
                                        <p:attrNameLst>
                                          <p:attrName>style.visibility</p:attrName>
                                        </p:attrNameLst>
                                      </p:cBhvr>
                                      <p:to>
                                        <p:strVal val="visible"/>
                                      </p:to>
                                    </p:set>
                                    <p:animEffect transition="in" filter="wipe(down)">
                                      <p:cBhvr>
                                        <p:cTn id="127" dur="500"/>
                                        <p:tgtEl>
                                          <p:spTgt spid="4">
                                            <p:txEl>
                                              <p:pRg st="8" end="8"/>
                                            </p:txEl>
                                          </p:spTgt>
                                        </p:tgtEl>
                                      </p:cBhvr>
                                    </p:animEffect>
                                  </p:childTnLst>
                                </p:cTn>
                              </p:par>
                            </p:childTnLst>
                          </p:cTn>
                        </p:par>
                        <p:par>
                          <p:cTn id="128" fill="hold">
                            <p:stCondLst>
                              <p:cond delay="18750"/>
                            </p:stCondLst>
                            <p:childTnLst>
                              <p:par>
                                <p:cTn id="129" presetID="22" presetClass="entr" presetSubtype="4" fill="hold" grpId="0" nodeType="afterEffect">
                                  <p:stCondLst>
                                    <p:cond delay="0"/>
                                  </p:stCondLst>
                                  <p:childTnLst>
                                    <p:set>
                                      <p:cBhvr>
                                        <p:cTn id="130" dur="1" fill="hold">
                                          <p:stCondLst>
                                            <p:cond delay="0"/>
                                          </p:stCondLst>
                                        </p:cTn>
                                        <p:tgtEl>
                                          <p:spTgt spid="4">
                                            <p:txEl>
                                              <p:pRg st="9" end="9"/>
                                            </p:txEl>
                                          </p:spTgt>
                                        </p:tgtEl>
                                        <p:attrNameLst>
                                          <p:attrName>style.visibility</p:attrName>
                                        </p:attrNameLst>
                                      </p:cBhvr>
                                      <p:to>
                                        <p:strVal val="visible"/>
                                      </p:to>
                                    </p:set>
                                    <p:animEffect transition="in" filter="wipe(down)">
                                      <p:cBhvr>
                                        <p:cTn id="131" dur="500"/>
                                        <p:tgtEl>
                                          <p:spTgt spid="4">
                                            <p:txEl>
                                              <p:pRg st="9" end="9"/>
                                            </p:txEl>
                                          </p:spTgt>
                                        </p:tgtEl>
                                      </p:cBhvr>
                                    </p:animEffect>
                                  </p:childTnLst>
                                </p:cTn>
                              </p:par>
                            </p:childTnLst>
                          </p:cTn>
                        </p:par>
                        <p:par>
                          <p:cTn id="132" fill="hold">
                            <p:stCondLst>
                              <p:cond delay="19250"/>
                            </p:stCondLst>
                            <p:childTnLst>
                              <p:par>
                                <p:cTn id="133" presetID="22" presetClass="entr" presetSubtype="4" fill="hold" grpId="0" nodeType="afterEffect">
                                  <p:stCondLst>
                                    <p:cond delay="0"/>
                                  </p:stCondLst>
                                  <p:childTnLst>
                                    <p:set>
                                      <p:cBhvr>
                                        <p:cTn id="134" dur="1" fill="hold">
                                          <p:stCondLst>
                                            <p:cond delay="0"/>
                                          </p:stCondLst>
                                        </p:cTn>
                                        <p:tgtEl>
                                          <p:spTgt spid="4">
                                            <p:txEl>
                                              <p:pRg st="10" end="10"/>
                                            </p:txEl>
                                          </p:spTgt>
                                        </p:tgtEl>
                                        <p:attrNameLst>
                                          <p:attrName>style.visibility</p:attrName>
                                        </p:attrNameLst>
                                      </p:cBhvr>
                                      <p:to>
                                        <p:strVal val="visible"/>
                                      </p:to>
                                    </p:set>
                                    <p:animEffect transition="in" filter="wipe(down)">
                                      <p:cBhvr>
                                        <p:cTn id="135" dur="500"/>
                                        <p:tgtEl>
                                          <p:spTgt spid="4">
                                            <p:txEl>
                                              <p:pRg st="10" end="10"/>
                                            </p:txEl>
                                          </p:spTgt>
                                        </p:tgtEl>
                                      </p:cBhvr>
                                    </p:animEffect>
                                  </p:childTnLst>
                                </p:cTn>
                              </p:par>
                            </p:childTnLst>
                          </p:cTn>
                        </p:par>
                        <p:par>
                          <p:cTn id="136" fill="hold">
                            <p:stCondLst>
                              <p:cond delay="19750"/>
                            </p:stCondLst>
                            <p:childTnLst>
                              <p:par>
                                <p:cTn id="137" presetID="22" presetClass="entr" presetSubtype="4" fill="hold" grpId="0" nodeType="afterEffect">
                                  <p:stCondLst>
                                    <p:cond delay="0"/>
                                  </p:stCondLst>
                                  <p:childTnLst>
                                    <p:set>
                                      <p:cBhvr>
                                        <p:cTn id="138" dur="1" fill="hold">
                                          <p:stCondLst>
                                            <p:cond delay="0"/>
                                          </p:stCondLst>
                                        </p:cTn>
                                        <p:tgtEl>
                                          <p:spTgt spid="4">
                                            <p:txEl>
                                              <p:pRg st="11" end="11"/>
                                            </p:txEl>
                                          </p:spTgt>
                                        </p:tgtEl>
                                        <p:attrNameLst>
                                          <p:attrName>style.visibility</p:attrName>
                                        </p:attrNameLst>
                                      </p:cBhvr>
                                      <p:to>
                                        <p:strVal val="visible"/>
                                      </p:to>
                                    </p:set>
                                    <p:animEffect transition="in" filter="wipe(down)">
                                      <p:cBhvr>
                                        <p:cTn id="139" dur="500"/>
                                        <p:tgtEl>
                                          <p:spTgt spid="4">
                                            <p:txEl>
                                              <p:pRg st="11" end="11"/>
                                            </p:txEl>
                                          </p:spTgt>
                                        </p:tgtEl>
                                      </p:cBhvr>
                                    </p:animEffect>
                                  </p:childTnLst>
                                </p:cTn>
                              </p:par>
                            </p:childTnLst>
                          </p:cTn>
                        </p:par>
                        <p:par>
                          <p:cTn id="140" fill="hold">
                            <p:stCondLst>
                              <p:cond delay="20250"/>
                            </p:stCondLst>
                            <p:childTnLst>
                              <p:par>
                                <p:cTn id="141" presetID="22" presetClass="entr" presetSubtype="4" fill="hold" grpId="0" nodeType="afterEffect">
                                  <p:stCondLst>
                                    <p:cond delay="0"/>
                                  </p:stCondLst>
                                  <p:childTnLst>
                                    <p:set>
                                      <p:cBhvr>
                                        <p:cTn id="142" dur="1" fill="hold">
                                          <p:stCondLst>
                                            <p:cond delay="0"/>
                                          </p:stCondLst>
                                        </p:cTn>
                                        <p:tgtEl>
                                          <p:spTgt spid="4">
                                            <p:txEl>
                                              <p:pRg st="12" end="12"/>
                                            </p:txEl>
                                          </p:spTgt>
                                        </p:tgtEl>
                                        <p:attrNameLst>
                                          <p:attrName>style.visibility</p:attrName>
                                        </p:attrNameLst>
                                      </p:cBhvr>
                                      <p:to>
                                        <p:strVal val="visible"/>
                                      </p:to>
                                    </p:set>
                                    <p:animEffect transition="in" filter="wipe(down)">
                                      <p:cBhvr>
                                        <p:cTn id="143" dur="500"/>
                                        <p:tgtEl>
                                          <p:spTgt spid="4">
                                            <p:txEl>
                                              <p:pRg st="12" end="12"/>
                                            </p:txEl>
                                          </p:spTgt>
                                        </p:tgtEl>
                                      </p:cBhvr>
                                    </p:animEffect>
                                  </p:childTnLst>
                                </p:cTn>
                              </p:par>
                            </p:childTnLst>
                          </p:cTn>
                        </p:par>
                        <p:par>
                          <p:cTn id="144" fill="hold">
                            <p:stCondLst>
                              <p:cond delay="20750"/>
                            </p:stCondLst>
                            <p:childTnLst>
                              <p:par>
                                <p:cTn id="145" presetID="22" presetClass="entr" presetSubtype="4" fill="hold" grpId="0" nodeType="afterEffect">
                                  <p:stCondLst>
                                    <p:cond delay="0"/>
                                  </p:stCondLst>
                                  <p:childTnLst>
                                    <p:set>
                                      <p:cBhvr>
                                        <p:cTn id="146" dur="1" fill="hold">
                                          <p:stCondLst>
                                            <p:cond delay="0"/>
                                          </p:stCondLst>
                                        </p:cTn>
                                        <p:tgtEl>
                                          <p:spTgt spid="4">
                                            <p:txEl>
                                              <p:pRg st="13" end="13"/>
                                            </p:txEl>
                                          </p:spTgt>
                                        </p:tgtEl>
                                        <p:attrNameLst>
                                          <p:attrName>style.visibility</p:attrName>
                                        </p:attrNameLst>
                                      </p:cBhvr>
                                      <p:to>
                                        <p:strVal val="visible"/>
                                      </p:to>
                                    </p:set>
                                    <p:animEffect transition="in" filter="wipe(down)">
                                      <p:cBhvr>
                                        <p:cTn id="147" dur="500"/>
                                        <p:tgtEl>
                                          <p:spTgt spid="4">
                                            <p:txEl>
                                              <p:pRg st="13" end="13"/>
                                            </p:txEl>
                                          </p:spTgt>
                                        </p:tgtEl>
                                      </p:cBhvr>
                                    </p:animEffect>
                                  </p:childTnLst>
                                </p:cTn>
                              </p:par>
                            </p:childTnLst>
                          </p:cTn>
                        </p:par>
                        <p:par>
                          <p:cTn id="148" fill="hold">
                            <p:stCondLst>
                              <p:cond delay="21250"/>
                            </p:stCondLst>
                            <p:childTnLst>
                              <p:par>
                                <p:cTn id="149" presetID="22" presetClass="entr" presetSubtype="4" fill="hold" grpId="0" nodeType="afterEffect">
                                  <p:stCondLst>
                                    <p:cond delay="0"/>
                                  </p:stCondLst>
                                  <p:childTnLst>
                                    <p:set>
                                      <p:cBhvr>
                                        <p:cTn id="150" dur="1" fill="hold">
                                          <p:stCondLst>
                                            <p:cond delay="0"/>
                                          </p:stCondLst>
                                        </p:cTn>
                                        <p:tgtEl>
                                          <p:spTgt spid="4">
                                            <p:txEl>
                                              <p:pRg st="14" end="14"/>
                                            </p:txEl>
                                          </p:spTgt>
                                        </p:tgtEl>
                                        <p:attrNameLst>
                                          <p:attrName>style.visibility</p:attrName>
                                        </p:attrNameLst>
                                      </p:cBhvr>
                                      <p:to>
                                        <p:strVal val="visible"/>
                                      </p:to>
                                    </p:set>
                                    <p:animEffect transition="in" filter="wipe(down)">
                                      <p:cBhvr>
                                        <p:cTn id="151" dur="500"/>
                                        <p:tgtEl>
                                          <p:spTgt spid="4">
                                            <p:txEl>
                                              <p:pRg st="14" end="14"/>
                                            </p:txEl>
                                          </p:spTgt>
                                        </p:tgtEl>
                                      </p:cBhvr>
                                    </p:animEffect>
                                  </p:childTnLst>
                                </p:cTn>
                              </p:par>
                            </p:childTnLst>
                          </p:cTn>
                        </p:par>
                        <p:par>
                          <p:cTn id="152" fill="hold">
                            <p:stCondLst>
                              <p:cond delay="21750"/>
                            </p:stCondLst>
                            <p:childTnLst>
                              <p:par>
                                <p:cTn id="153" presetID="22" presetClass="entr" presetSubtype="4" fill="hold" grpId="0" nodeType="afterEffect">
                                  <p:stCondLst>
                                    <p:cond delay="0"/>
                                  </p:stCondLst>
                                  <p:childTnLst>
                                    <p:set>
                                      <p:cBhvr>
                                        <p:cTn id="154" dur="1" fill="hold">
                                          <p:stCondLst>
                                            <p:cond delay="0"/>
                                          </p:stCondLst>
                                        </p:cTn>
                                        <p:tgtEl>
                                          <p:spTgt spid="4">
                                            <p:txEl>
                                              <p:pRg st="15" end="15"/>
                                            </p:txEl>
                                          </p:spTgt>
                                        </p:tgtEl>
                                        <p:attrNameLst>
                                          <p:attrName>style.visibility</p:attrName>
                                        </p:attrNameLst>
                                      </p:cBhvr>
                                      <p:to>
                                        <p:strVal val="visible"/>
                                      </p:to>
                                    </p:set>
                                    <p:animEffect transition="in" filter="wipe(down)">
                                      <p:cBhvr>
                                        <p:cTn id="155" dur="500"/>
                                        <p:tgtEl>
                                          <p:spTgt spid="4">
                                            <p:txEl>
                                              <p:pRg st="15" end="15"/>
                                            </p:txEl>
                                          </p:spTgt>
                                        </p:tgtEl>
                                      </p:cBhvr>
                                    </p:animEffect>
                                  </p:childTnLst>
                                </p:cTn>
                              </p:par>
                            </p:childTnLst>
                          </p:cTn>
                        </p:par>
                        <p:par>
                          <p:cTn id="156" fill="hold">
                            <p:stCondLst>
                              <p:cond delay="22250"/>
                            </p:stCondLst>
                            <p:childTnLst>
                              <p:par>
                                <p:cTn id="157" presetID="22" presetClass="entr" presetSubtype="4" fill="hold" grpId="0" nodeType="afterEffect">
                                  <p:stCondLst>
                                    <p:cond delay="0"/>
                                  </p:stCondLst>
                                  <p:childTnLst>
                                    <p:set>
                                      <p:cBhvr>
                                        <p:cTn id="158" dur="1" fill="hold">
                                          <p:stCondLst>
                                            <p:cond delay="0"/>
                                          </p:stCondLst>
                                        </p:cTn>
                                        <p:tgtEl>
                                          <p:spTgt spid="4">
                                            <p:txEl>
                                              <p:pRg st="16" end="16"/>
                                            </p:txEl>
                                          </p:spTgt>
                                        </p:tgtEl>
                                        <p:attrNameLst>
                                          <p:attrName>style.visibility</p:attrName>
                                        </p:attrNameLst>
                                      </p:cBhvr>
                                      <p:to>
                                        <p:strVal val="visible"/>
                                      </p:to>
                                    </p:set>
                                    <p:animEffect transition="in" filter="wipe(down)">
                                      <p:cBhvr>
                                        <p:cTn id="159" dur="500"/>
                                        <p:tgtEl>
                                          <p:spTgt spid="4">
                                            <p:txEl>
                                              <p:pRg st="16" end="16"/>
                                            </p:txEl>
                                          </p:spTgt>
                                        </p:tgtEl>
                                      </p:cBhvr>
                                    </p:animEffect>
                                  </p:childTnLst>
                                </p:cTn>
                              </p:par>
                            </p:childTnLst>
                          </p:cTn>
                        </p:par>
                        <p:par>
                          <p:cTn id="160" fill="hold">
                            <p:stCondLst>
                              <p:cond delay="22750"/>
                            </p:stCondLst>
                            <p:childTnLst>
                              <p:par>
                                <p:cTn id="161" presetID="22" presetClass="entr" presetSubtype="4" fill="hold" grpId="0" nodeType="afterEffect">
                                  <p:stCondLst>
                                    <p:cond delay="0"/>
                                  </p:stCondLst>
                                  <p:childTnLst>
                                    <p:set>
                                      <p:cBhvr>
                                        <p:cTn id="162" dur="1" fill="hold">
                                          <p:stCondLst>
                                            <p:cond delay="0"/>
                                          </p:stCondLst>
                                        </p:cTn>
                                        <p:tgtEl>
                                          <p:spTgt spid="4">
                                            <p:txEl>
                                              <p:pRg st="17" end="17"/>
                                            </p:txEl>
                                          </p:spTgt>
                                        </p:tgtEl>
                                        <p:attrNameLst>
                                          <p:attrName>style.visibility</p:attrName>
                                        </p:attrNameLst>
                                      </p:cBhvr>
                                      <p:to>
                                        <p:strVal val="visible"/>
                                      </p:to>
                                    </p:set>
                                    <p:animEffect transition="in" filter="wipe(down)">
                                      <p:cBhvr>
                                        <p:cTn id="163" dur="500"/>
                                        <p:tgtEl>
                                          <p:spTgt spid="4">
                                            <p:txEl>
                                              <p:pRg st="17" end="17"/>
                                            </p:txEl>
                                          </p:spTgt>
                                        </p:tgtEl>
                                      </p:cBhvr>
                                    </p:animEffect>
                                  </p:childTnLst>
                                </p:cTn>
                              </p:par>
                            </p:childTnLst>
                          </p:cTn>
                        </p:par>
                        <p:par>
                          <p:cTn id="164" fill="hold">
                            <p:stCondLst>
                              <p:cond delay="23250"/>
                            </p:stCondLst>
                            <p:childTnLst>
                              <p:par>
                                <p:cTn id="165" presetID="22" presetClass="entr" presetSubtype="4" fill="hold" grpId="0" nodeType="afterEffect">
                                  <p:stCondLst>
                                    <p:cond delay="0"/>
                                  </p:stCondLst>
                                  <p:childTnLst>
                                    <p:set>
                                      <p:cBhvr>
                                        <p:cTn id="166" dur="1" fill="hold">
                                          <p:stCondLst>
                                            <p:cond delay="0"/>
                                          </p:stCondLst>
                                        </p:cTn>
                                        <p:tgtEl>
                                          <p:spTgt spid="4">
                                            <p:txEl>
                                              <p:pRg st="18" end="18"/>
                                            </p:txEl>
                                          </p:spTgt>
                                        </p:tgtEl>
                                        <p:attrNameLst>
                                          <p:attrName>style.visibility</p:attrName>
                                        </p:attrNameLst>
                                      </p:cBhvr>
                                      <p:to>
                                        <p:strVal val="visible"/>
                                      </p:to>
                                    </p:set>
                                    <p:animEffect transition="in" filter="wipe(down)">
                                      <p:cBhvr>
                                        <p:cTn id="167" dur="500"/>
                                        <p:tgtEl>
                                          <p:spTgt spid="4">
                                            <p:txEl>
                                              <p:pRg st="18" end="18"/>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grpId="0" nodeType="clickEffect">
                                  <p:stCondLst>
                                    <p:cond delay="0"/>
                                  </p:stCondLst>
                                  <p:childTnLst>
                                    <p:set>
                                      <p:cBhvr>
                                        <p:cTn id="171" dur="1" fill="hold">
                                          <p:stCondLst>
                                            <p:cond delay="0"/>
                                          </p:stCondLst>
                                        </p:cTn>
                                        <p:tgtEl>
                                          <p:spTgt spid="4">
                                            <p:txEl>
                                              <p:pRg st="19" end="19"/>
                                            </p:txEl>
                                          </p:spTgt>
                                        </p:tgtEl>
                                        <p:attrNameLst>
                                          <p:attrName>style.visibility</p:attrName>
                                        </p:attrNameLst>
                                      </p:cBhvr>
                                      <p:to>
                                        <p:strVal val="visible"/>
                                      </p:to>
                                    </p:set>
                                    <p:animEffect transition="in" filter="wipe(down)">
                                      <p:cBhvr>
                                        <p:cTn id="172" dur="500"/>
                                        <p:tgtEl>
                                          <p:spTgt spid="4">
                                            <p:txEl>
                                              <p:pRg st="19" end="19"/>
                                            </p:txEl>
                                          </p:spTgt>
                                        </p:tgtEl>
                                      </p:cBhvr>
                                    </p:animEffect>
                                  </p:childTnLst>
                                </p:cTn>
                              </p:par>
                            </p:childTnLst>
                          </p:cTn>
                        </p:par>
                        <p:par>
                          <p:cTn id="173" fill="hold">
                            <p:stCondLst>
                              <p:cond delay="500"/>
                            </p:stCondLst>
                            <p:childTnLst>
                              <p:par>
                                <p:cTn id="174" presetID="22" presetClass="entr" presetSubtype="4" fill="hold" grpId="0" nodeType="afterEffect">
                                  <p:stCondLst>
                                    <p:cond delay="0"/>
                                  </p:stCondLst>
                                  <p:childTnLst>
                                    <p:set>
                                      <p:cBhvr>
                                        <p:cTn id="175" dur="1" fill="hold">
                                          <p:stCondLst>
                                            <p:cond delay="0"/>
                                          </p:stCondLst>
                                        </p:cTn>
                                        <p:tgtEl>
                                          <p:spTgt spid="4">
                                            <p:txEl>
                                              <p:pRg st="20" end="20"/>
                                            </p:txEl>
                                          </p:spTgt>
                                        </p:tgtEl>
                                        <p:attrNameLst>
                                          <p:attrName>style.visibility</p:attrName>
                                        </p:attrNameLst>
                                      </p:cBhvr>
                                      <p:to>
                                        <p:strVal val="visible"/>
                                      </p:to>
                                    </p:set>
                                    <p:animEffect transition="in" filter="wipe(down)">
                                      <p:cBhvr>
                                        <p:cTn id="176" dur="500"/>
                                        <p:tgtEl>
                                          <p:spTgt spid="4">
                                            <p:txEl>
                                              <p:pRg st="20" end="20"/>
                                            </p:txEl>
                                          </p:spTgt>
                                        </p:tgtEl>
                                      </p:cBhvr>
                                    </p:animEffect>
                                  </p:childTnLst>
                                </p:cTn>
                              </p:par>
                            </p:childTnLst>
                          </p:cTn>
                        </p:par>
                        <p:par>
                          <p:cTn id="177" fill="hold">
                            <p:stCondLst>
                              <p:cond delay="1000"/>
                            </p:stCondLst>
                            <p:childTnLst>
                              <p:par>
                                <p:cTn id="178" presetID="22" presetClass="entr" presetSubtype="4" fill="hold" grpId="0" nodeType="afterEffect">
                                  <p:stCondLst>
                                    <p:cond delay="0"/>
                                  </p:stCondLst>
                                  <p:childTnLst>
                                    <p:set>
                                      <p:cBhvr>
                                        <p:cTn id="179" dur="1" fill="hold">
                                          <p:stCondLst>
                                            <p:cond delay="0"/>
                                          </p:stCondLst>
                                        </p:cTn>
                                        <p:tgtEl>
                                          <p:spTgt spid="4">
                                            <p:txEl>
                                              <p:pRg st="21" end="21"/>
                                            </p:txEl>
                                          </p:spTgt>
                                        </p:tgtEl>
                                        <p:attrNameLst>
                                          <p:attrName>style.visibility</p:attrName>
                                        </p:attrNameLst>
                                      </p:cBhvr>
                                      <p:to>
                                        <p:strVal val="visible"/>
                                      </p:to>
                                    </p:set>
                                    <p:animEffect transition="in" filter="wipe(down)">
                                      <p:cBhvr>
                                        <p:cTn id="180" dur="500"/>
                                        <p:tgtEl>
                                          <p:spTgt spid="4">
                                            <p:txEl>
                                              <p:pRg st="21" end="21"/>
                                            </p:txEl>
                                          </p:spTgt>
                                        </p:tgtEl>
                                      </p:cBhvr>
                                    </p:animEffect>
                                  </p:childTnLst>
                                </p:cTn>
                              </p:par>
                            </p:childTnLst>
                          </p:cTn>
                        </p:par>
                        <p:par>
                          <p:cTn id="181" fill="hold">
                            <p:stCondLst>
                              <p:cond delay="1500"/>
                            </p:stCondLst>
                            <p:childTnLst>
                              <p:par>
                                <p:cTn id="182" presetID="22" presetClass="entr" presetSubtype="4" fill="hold" grpId="0" nodeType="afterEffect">
                                  <p:stCondLst>
                                    <p:cond delay="0"/>
                                  </p:stCondLst>
                                  <p:childTnLst>
                                    <p:set>
                                      <p:cBhvr>
                                        <p:cTn id="183" dur="1" fill="hold">
                                          <p:stCondLst>
                                            <p:cond delay="0"/>
                                          </p:stCondLst>
                                        </p:cTn>
                                        <p:tgtEl>
                                          <p:spTgt spid="4">
                                            <p:txEl>
                                              <p:pRg st="22" end="22"/>
                                            </p:txEl>
                                          </p:spTgt>
                                        </p:tgtEl>
                                        <p:attrNameLst>
                                          <p:attrName>style.visibility</p:attrName>
                                        </p:attrNameLst>
                                      </p:cBhvr>
                                      <p:to>
                                        <p:strVal val="visible"/>
                                      </p:to>
                                    </p:set>
                                    <p:animEffect transition="in" filter="wipe(down)">
                                      <p:cBhvr>
                                        <p:cTn id="184" dur="500"/>
                                        <p:tgtEl>
                                          <p:spTgt spid="4">
                                            <p:txEl>
                                              <p:pRg st="22" end="22"/>
                                            </p:txEl>
                                          </p:spTgt>
                                        </p:tgtEl>
                                      </p:cBhvr>
                                    </p:animEffect>
                                  </p:childTnLst>
                                </p:cTn>
                              </p:par>
                            </p:childTnLst>
                          </p:cTn>
                        </p:par>
                        <p:par>
                          <p:cTn id="185" fill="hold">
                            <p:stCondLst>
                              <p:cond delay="2000"/>
                            </p:stCondLst>
                            <p:childTnLst>
                              <p:par>
                                <p:cTn id="186" presetID="22" presetClass="entr" presetSubtype="4" fill="hold" grpId="0" nodeType="afterEffect">
                                  <p:stCondLst>
                                    <p:cond delay="0"/>
                                  </p:stCondLst>
                                  <p:childTnLst>
                                    <p:set>
                                      <p:cBhvr>
                                        <p:cTn id="187" dur="1" fill="hold">
                                          <p:stCondLst>
                                            <p:cond delay="0"/>
                                          </p:stCondLst>
                                        </p:cTn>
                                        <p:tgtEl>
                                          <p:spTgt spid="4">
                                            <p:txEl>
                                              <p:pRg st="23" end="23"/>
                                            </p:txEl>
                                          </p:spTgt>
                                        </p:tgtEl>
                                        <p:attrNameLst>
                                          <p:attrName>style.visibility</p:attrName>
                                        </p:attrNameLst>
                                      </p:cBhvr>
                                      <p:to>
                                        <p:strVal val="visible"/>
                                      </p:to>
                                    </p:set>
                                    <p:animEffect transition="in" filter="wipe(down)">
                                      <p:cBhvr>
                                        <p:cTn id="188" dur="500"/>
                                        <p:tgtEl>
                                          <p:spTgt spid="4">
                                            <p:txEl>
                                              <p:pRg st="23" end="23"/>
                                            </p:txEl>
                                          </p:spTgt>
                                        </p:tgtEl>
                                      </p:cBhvr>
                                    </p:animEffect>
                                  </p:childTnLst>
                                </p:cTn>
                              </p:par>
                            </p:childTnLst>
                          </p:cTn>
                        </p:par>
                        <p:par>
                          <p:cTn id="189" fill="hold">
                            <p:stCondLst>
                              <p:cond delay="2500"/>
                            </p:stCondLst>
                            <p:childTnLst>
                              <p:par>
                                <p:cTn id="190" presetID="22" presetClass="entr" presetSubtype="4" fill="hold" grpId="0" nodeType="afterEffect">
                                  <p:stCondLst>
                                    <p:cond delay="0"/>
                                  </p:stCondLst>
                                  <p:childTnLst>
                                    <p:set>
                                      <p:cBhvr>
                                        <p:cTn id="191" dur="1" fill="hold">
                                          <p:stCondLst>
                                            <p:cond delay="0"/>
                                          </p:stCondLst>
                                        </p:cTn>
                                        <p:tgtEl>
                                          <p:spTgt spid="4">
                                            <p:txEl>
                                              <p:pRg st="24" end="24"/>
                                            </p:txEl>
                                          </p:spTgt>
                                        </p:tgtEl>
                                        <p:attrNameLst>
                                          <p:attrName>style.visibility</p:attrName>
                                        </p:attrNameLst>
                                      </p:cBhvr>
                                      <p:to>
                                        <p:strVal val="visible"/>
                                      </p:to>
                                    </p:set>
                                    <p:animEffect transition="in" filter="wipe(down)">
                                      <p:cBhvr>
                                        <p:cTn id="192" dur="500"/>
                                        <p:tgtEl>
                                          <p:spTgt spid="4">
                                            <p:txEl>
                                              <p:pRg st="24" end="24"/>
                                            </p:txEl>
                                          </p:spTgt>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4" fill="hold" grpId="0" nodeType="clickEffect">
                                  <p:stCondLst>
                                    <p:cond delay="0"/>
                                  </p:stCondLst>
                                  <p:childTnLst>
                                    <p:set>
                                      <p:cBhvr>
                                        <p:cTn id="196" dur="1" fill="hold">
                                          <p:stCondLst>
                                            <p:cond delay="0"/>
                                          </p:stCondLst>
                                        </p:cTn>
                                        <p:tgtEl>
                                          <p:spTgt spid="4">
                                            <p:txEl>
                                              <p:pRg st="25" end="25"/>
                                            </p:txEl>
                                          </p:spTgt>
                                        </p:tgtEl>
                                        <p:attrNameLst>
                                          <p:attrName>style.visibility</p:attrName>
                                        </p:attrNameLst>
                                      </p:cBhvr>
                                      <p:to>
                                        <p:strVal val="visible"/>
                                      </p:to>
                                    </p:set>
                                    <p:animEffect transition="in" filter="wipe(down)">
                                      <p:cBhvr>
                                        <p:cTn id="197" dur="500"/>
                                        <p:tgtEl>
                                          <p:spTgt spid="4">
                                            <p:txEl>
                                              <p:pRg st="25" end="25"/>
                                            </p:txEl>
                                          </p:spTgt>
                                        </p:tgtEl>
                                      </p:cBhvr>
                                    </p:animEffect>
                                  </p:childTnLst>
                                </p:cTn>
                              </p:par>
                            </p:childTnLst>
                          </p:cTn>
                        </p:par>
                        <p:par>
                          <p:cTn id="198" fill="hold">
                            <p:stCondLst>
                              <p:cond delay="500"/>
                            </p:stCondLst>
                            <p:childTnLst>
                              <p:par>
                                <p:cTn id="199" presetID="22" presetClass="entr" presetSubtype="4" fill="hold" grpId="0" nodeType="afterEffect">
                                  <p:stCondLst>
                                    <p:cond delay="0"/>
                                  </p:stCondLst>
                                  <p:childTnLst>
                                    <p:set>
                                      <p:cBhvr>
                                        <p:cTn id="200" dur="1" fill="hold">
                                          <p:stCondLst>
                                            <p:cond delay="0"/>
                                          </p:stCondLst>
                                        </p:cTn>
                                        <p:tgtEl>
                                          <p:spTgt spid="4">
                                            <p:txEl>
                                              <p:pRg st="26" end="26"/>
                                            </p:txEl>
                                          </p:spTgt>
                                        </p:tgtEl>
                                        <p:attrNameLst>
                                          <p:attrName>style.visibility</p:attrName>
                                        </p:attrNameLst>
                                      </p:cBhvr>
                                      <p:to>
                                        <p:strVal val="visible"/>
                                      </p:to>
                                    </p:set>
                                    <p:animEffect transition="in" filter="wipe(down)">
                                      <p:cBhvr>
                                        <p:cTn id="201" dur="500"/>
                                        <p:tgtEl>
                                          <p:spTgt spid="4">
                                            <p:txEl>
                                              <p:pRg st="26" end="26"/>
                                            </p:txEl>
                                          </p:spTgt>
                                        </p:tgtEl>
                                      </p:cBhvr>
                                    </p:animEffect>
                                  </p:childTnLst>
                                </p:cTn>
                              </p:par>
                            </p:childTnLst>
                          </p:cTn>
                        </p:par>
                        <p:par>
                          <p:cTn id="202" fill="hold">
                            <p:stCondLst>
                              <p:cond delay="1000"/>
                            </p:stCondLst>
                            <p:childTnLst>
                              <p:par>
                                <p:cTn id="203" presetID="42" presetClass="entr" presetSubtype="0" fill="hold" grpId="0" nodeType="after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1750"/>
                                        <p:tgtEl>
                                          <p:spTgt spid="12"/>
                                        </p:tgtEl>
                                      </p:cBhvr>
                                    </p:animEffect>
                                    <p:anim calcmode="lin" valueType="num">
                                      <p:cBhvr>
                                        <p:cTn id="206" dur="1750" fill="hold"/>
                                        <p:tgtEl>
                                          <p:spTgt spid="12"/>
                                        </p:tgtEl>
                                        <p:attrNameLst>
                                          <p:attrName>ppt_x</p:attrName>
                                        </p:attrNameLst>
                                      </p:cBhvr>
                                      <p:tavLst>
                                        <p:tav tm="0">
                                          <p:val>
                                            <p:strVal val="#ppt_x"/>
                                          </p:val>
                                        </p:tav>
                                        <p:tav tm="100000">
                                          <p:val>
                                            <p:strVal val="#ppt_x"/>
                                          </p:val>
                                        </p:tav>
                                      </p:tavLst>
                                    </p:anim>
                                    <p:anim calcmode="lin" valueType="num">
                                      <p:cBhvr>
                                        <p:cTn id="207" dur="1750" fill="hold"/>
                                        <p:tgtEl>
                                          <p:spTgt spid="12"/>
                                        </p:tgtEl>
                                        <p:attrNameLst>
                                          <p:attrName>ppt_y</p:attrName>
                                        </p:attrNameLst>
                                      </p:cBhvr>
                                      <p:tavLst>
                                        <p:tav tm="0">
                                          <p:val>
                                            <p:strVal val="#ppt_y+.1"/>
                                          </p:val>
                                        </p:tav>
                                        <p:tav tm="100000">
                                          <p:val>
                                            <p:strVal val="#ppt_y"/>
                                          </p:val>
                                        </p:tav>
                                      </p:tavLst>
                                    </p:anim>
                                  </p:childTnLst>
                                </p:cTn>
                              </p:par>
                            </p:childTnLst>
                          </p:cTn>
                        </p:par>
                        <p:par>
                          <p:cTn id="208" fill="hold">
                            <p:stCondLst>
                              <p:cond delay="2750"/>
                            </p:stCondLst>
                            <p:childTnLst>
                              <p:par>
                                <p:cTn id="209" presetID="42" presetClass="entr" presetSubtype="0" fill="hold" grpId="0" nodeType="afterEffect">
                                  <p:stCondLst>
                                    <p:cond delay="0"/>
                                  </p:stCondLst>
                                  <p:childTnLst>
                                    <p:set>
                                      <p:cBhvr>
                                        <p:cTn id="210" dur="1" fill="hold">
                                          <p:stCondLst>
                                            <p:cond delay="0"/>
                                          </p:stCondLst>
                                        </p:cTn>
                                        <p:tgtEl>
                                          <p:spTgt spid="7"/>
                                        </p:tgtEl>
                                        <p:attrNameLst>
                                          <p:attrName>style.visibility</p:attrName>
                                        </p:attrNameLst>
                                      </p:cBhvr>
                                      <p:to>
                                        <p:strVal val="visible"/>
                                      </p:to>
                                    </p:set>
                                    <p:animEffect transition="in" filter="fade">
                                      <p:cBhvr>
                                        <p:cTn id="211" dur="1250"/>
                                        <p:tgtEl>
                                          <p:spTgt spid="7"/>
                                        </p:tgtEl>
                                      </p:cBhvr>
                                    </p:animEffect>
                                    <p:anim calcmode="lin" valueType="num">
                                      <p:cBhvr>
                                        <p:cTn id="212" dur="1250" fill="hold"/>
                                        <p:tgtEl>
                                          <p:spTgt spid="7"/>
                                        </p:tgtEl>
                                        <p:attrNameLst>
                                          <p:attrName>ppt_x</p:attrName>
                                        </p:attrNameLst>
                                      </p:cBhvr>
                                      <p:tavLst>
                                        <p:tav tm="0">
                                          <p:val>
                                            <p:strVal val="#ppt_x"/>
                                          </p:val>
                                        </p:tav>
                                        <p:tav tm="100000">
                                          <p:val>
                                            <p:strVal val="#ppt_x"/>
                                          </p:val>
                                        </p:tav>
                                      </p:tavLst>
                                    </p:anim>
                                    <p:anim calcmode="lin" valueType="num">
                                      <p:cBhvr>
                                        <p:cTn id="213" dur="1250" fill="hold"/>
                                        <p:tgtEl>
                                          <p:spTgt spid="7"/>
                                        </p:tgtEl>
                                        <p:attrNameLst>
                                          <p:attrName>ppt_y</p:attrName>
                                        </p:attrNameLst>
                                      </p:cBhvr>
                                      <p:tavLst>
                                        <p:tav tm="0">
                                          <p:val>
                                            <p:strVal val="#ppt_y+.1"/>
                                          </p:val>
                                        </p:tav>
                                        <p:tav tm="100000">
                                          <p:val>
                                            <p:strVal val="#ppt_y"/>
                                          </p:val>
                                        </p:tav>
                                      </p:tavLst>
                                    </p:anim>
                                  </p:childTnLst>
                                </p:cTn>
                              </p:par>
                            </p:childTnLst>
                          </p:cTn>
                        </p:par>
                        <p:par>
                          <p:cTn id="214" fill="hold">
                            <p:stCondLst>
                              <p:cond delay="4000"/>
                            </p:stCondLst>
                            <p:childTnLst>
                              <p:par>
                                <p:cTn id="215" presetID="42" presetClass="entr" presetSubtype="0" fill="hold" grpId="0" nodeType="afterEffect">
                                  <p:stCondLst>
                                    <p:cond delay="0"/>
                                  </p:stCondLst>
                                  <p:childTnLst>
                                    <p:set>
                                      <p:cBhvr>
                                        <p:cTn id="216" dur="1" fill="hold">
                                          <p:stCondLst>
                                            <p:cond delay="0"/>
                                          </p:stCondLst>
                                        </p:cTn>
                                        <p:tgtEl>
                                          <p:spTgt spid="6"/>
                                        </p:tgtEl>
                                        <p:attrNameLst>
                                          <p:attrName>style.visibility</p:attrName>
                                        </p:attrNameLst>
                                      </p:cBhvr>
                                      <p:to>
                                        <p:strVal val="visible"/>
                                      </p:to>
                                    </p:set>
                                    <p:animEffect transition="in" filter="fade">
                                      <p:cBhvr>
                                        <p:cTn id="217" dur="1000"/>
                                        <p:tgtEl>
                                          <p:spTgt spid="6"/>
                                        </p:tgtEl>
                                      </p:cBhvr>
                                    </p:animEffect>
                                    <p:anim calcmode="lin" valueType="num">
                                      <p:cBhvr>
                                        <p:cTn id="218" dur="1000" fill="hold"/>
                                        <p:tgtEl>
                                          <p:spTgt spid="6"/>
                                        </p:tgtEl>
                                        <p:attrNameLst>
                                          <p:attrName>ppt_x</p:attrName>
                                        </p:attrNameLst>
                                      </p:cBhvr>
                                      <p:tavLst>
                                        <p:tav tm="0">
                                          <p:val>
                                            <p:strVal val="#ppt_x"/>
                                          </p:val>
                                        </p:tav>
                                        <p:tav tm="100000">
                                          <p:val>
                                            <p:strVal val="#ppt_x"/>
                                          </p:val>
                                        </p:tav>
                                      </p:tavLst>
                                    </p:anim>
                                    <p:anim calcmode="lin" valueType="num">
                                      <p:cBhvr>
                                        <p:cTn id="2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P spid="5" grpId="0" animBg="1"/>
      <p:bldP spid="12" grpId="0" animBg="1"/>
      <p:bldP spid="6" grpId="0" animBg="1"/>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5E9E829-F90C-4B86-99F1-BDB96827A4E1}"/>
              </a:ext>
            </a:extLst>
          </p:cNvPr>
          <p:cNvSpPr/>
          <p:nvPr/>
        </p:nvSpPr>
        <p:spPr>
          <a:xfrm>
            <a:off x="0" y="1"/>
            <a:ext cx="9144000" cy="702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コンテンツ プレースホルダー 3">
            <a:extLst>
              <a:ext uri="{FF2B5EF4-FFF2-40B4-BE49-F238E27FC236}">
                <a16:creationId xmlns:a16="http://schemas.microsoft.com/office/drawing/2014/main" id="{30C1FD66-61DD-4A7A-983E-373BF455BD6C}"/>
              </a:ext>
            </a:extLst>
          </p:cNvPr>
          <p:cNvSpPr>
            <a:spLocks noGrp="1"/>
          </p:cNvSpPr>
          <p:nvPr>
            <p:ph idx="1"/>
          </p:nvPr>
        </p:nvSpPr>
        <p:spPr>
          <a:xfrm>
            <a:off x="759429" y="2420888"/>
            <a:ext cx="7773011" cy="3960440"/>
          </a:xfrm>
          <a:solidFill>
            <a:srgbClr val="002060"/>
          </a:solidFill>
        </p:spPr>
        <p:txBody>
          <a:bodyPr>
            <a:noAutofit/>
          </a:bodyPr>
          <a:lstStyle/>
          <a:p>
            <a:r>
              <a:rPr lang="ja-JP" altLang="en-US" sz="2800" dirty="0">
                <a:latin typeface="ＭＳ Ｐゴシック" panose="020B0600070205080204" pitchFamily="50" charset="-128"/>
                <a:ea typeface="ＭＳ Ｐゴシック" panose="020B0600070205080204" pitchFamily="50" charset="-128"/>
              </a:rPr>
              <a:t>　</a:t>
            </a:r>
            <a:r>
              <a:rPr lang="ja-JP" altLang="en-US" sz="2800" dirty="0">
                <a:solidFill>
                  <a:schemeClr val="bg1"/>
                </a:solidFill>
                <a:latin typeface="ＭＳ Ｐゴシック" panose="020B0600070205080204" pitchFamily="50" charset="-128"/>
                <a:ea typeface="ＭＳ Ｐゴシック" panose="020B0600070205080204" pitchFamily="50" charset="-128"/>
              </a:rPr>
              <a:t>近年少子高齢化が進んだことで、福祉介護</a:t>
            </a:r>
            <a:endParaRPr lang="en-US" altLang="ja-JP" sz="2800" dirty="0">
              <a:solidFill>
                <a:schemeClr val="bg1"/>
              </a:solidFill>
              <a:latin typeface="ＭＳ Ｐゴシック" panose="020B0600070205080204" pitchFamily="50" charset="-128"/>
              <a:ea typeface="ＭＳ Ｐゴシック" panose="020B0600070205080204" pitchFamily="50" charset="-128"/>
            </a:endParaRPr>
          </a:p>
          <a:p>
            <a:r>
              <a:rPr lang="ja-JP" altLang="en-US" sz="2800" dirty="0">
                <a:solidFill>
                  <a:schemeClr val="bg1"/>
                </a:solidFill>
                <a:latin typeface="ＭＳ Ｐゴシック" panose="020B0600070205080204" pitchFamily="50" charset="-128"/>
                <a:ea typeface="ＭＳ Ｐゴシック" panose="020B0600070205080204" pitchFamily="50" charset="-128"/>
              </a:rPr>
              <a:t>行政が肥大化して行き渡ったケアが出来ない</a:t>
            </a:r>
            <a:endParaRPr lang="en-US" altLang="ja-JP" sz="2800" dirty="0">
              <a:solidFill>
                <a:schemeClr val="bg1"/>
              </a:solidFill>
              <a:latin typeface="ＭＳ Ｐゴシック" panose="020B0600070205080204" pitchFamily="50" charset="-128"/>
              <a:ea typeface="ＭＳ Ｐゴシック" panose="020B0600070205080204" pitchFamily="50" charset="-128"/>
            </a:endParaRPr>
          </a:p>
          <a:p>
            <a:r>
              <a:rPr lang="ja-JP" altLang="en-US" sz="2800" dirty="0">
                <a:solidFill>
                  <a:schemeClr val="bg1"/>
                </a:solidFill>
                <a:latin typeface="ＭＳ Ｐゴシック" panose="020B0600070205080204" pitchFamily="50" charset="-128"/>
                <a:ea typeface="ＭＳ Ｐゴシック" panose="020B0600070205080204" pitchFamily="50" charset="-128"/>
              </a:rPr>
              <a:t>ことが問題となり、「公助」の補完として</a:t>
            </a:r>
            <a:r>
              <a:rPr lang="ja-JP" altLang="en-US" sz="2800" u="sng" dirty="0">
                <a:solidFill>
                  <a:srgbClr val="FFFF00"/>
                </a:solidFill>
                <a:latin typeface="ＭＳ Ｐゴシック" panose="020B0600070205080204" pitchFamily="50" charset="-128"/>
                <a:ea typeface="ＭＳ Ｐゴシック" panose="020B0600070205080204" pitchFamily="50" charset="-128"/>
              </a:rPr>
              <a:t>地域の</a:t>
            </a:r>
            <a:endParaRPr lang="en-US" altLang="ja-JP" sz="2800" u="sng" dirty="0">
              <a:solidFill>
                <a:srgbClr val="FFFF00"/>
              </a:solidFill>
              <a:latin typeface="ＭＳ Ｐゴシック" panose="020B0600070205080204" pitchFamily="50" charset="-128"/>
              <a:ea typeface="ＭＳ Ｐゴシック" panose="020B0600070205080204" pitchFamily="50" charset="-128"/>
            </a:endParaRPr>
          </a:p>
          <a:p>
            <a:r>
              <a:rPr lang="ja-JP" altLang="en-US" sz="2800" u="sng" dirty="0">
                <a:solidFill>
                  <a:srgbClr val="FFFF00"/>
                </a:solidFill>
                <a:latin typeface="ＭＳ Ｐゴシック" panose="020B0600070205080204" pitchFamily="50" charset="-128"/>
                <a:ea typeface="ＭＳ Ｐゴシック" panose="020B0600070205080204" pitchFamily="50" charset="-128"/>
              </a:rPr>
              <a:t>住民で体に負担を感じている高齢者・障がい者</a:t>
            </a:r>
            <a:endParaRPr lang="en-US" altLang="ja-JP" sz="2800" u="sng" dirty="0">
              <a:solidFill>
                <a:srgbClr val="FFFF00"/>
              </a:solidFill>
              <a:latin typeface="ＭＳ Ｐゴシック" panose="020B0600070205080204" pitchFamily="50" charset="-128"/>
              <a:ea typeface="ＭＳ Ｐゴシック" panose="020B0600070205080204" pitchFamily="50" charset="-128"/>
            </a:endParaRPr>
          </a:p>
          <a:p>
            <a:r>
              <a:rPr lang="ja-JP" altLang="en-US" sz="2800" u="sng" dirty="0">
                <a:solidFill>
                  <a:srgbClr val="FFFF00"/>
                </a:solidFill>
                <a:latin typeface="ＭＳ Ｐゴシック" panose="020B0600070205080204" pitchFamily="50" charset="-128"/>
                <a:ea typeface="ＭＳ Ｐゴシック" panose="020B0600070205080204" pitchFamily="50" charset="-128"/>
              </a:rPr>
              <a:t>などをボランティア支援する団体を作って欲しい</a:t>
            </a:r>
            <a:endParaRPr lang="en-US" altLang="ja-JP" sz="2800" u="sng" dirty="0">
              <a:solidFill>
                <a:srgbClr val="FFFF00"/>
              </a:solidFill>
              <a:latin typeface="ＭＳ Ｐゴシック" panose="020B0600070205080204" pitchFamily="50" charset="-128"/>
              <a:ea typeface="ＭＳ Ｐゴシック" panose="020B0600070205080204" pitchFamily="50" charset="-128"/>
            </a:endParaRPr>
          </a:p>
          <a:p>
            <a:r>
              <a:rPr lang="ja-JP" altLang="en-US" sz="2800" dirty="0">
                <a:solidFill>
                  <a:schemeClr val="bg1"/>
                </a:solidFill>
                <a:latin typeface="ＭＳ Ｐゴシック" panose="020B0600070205080204" pitchFamily="50" charset="-128"/>
                <a:ea typeface="ＭＳ Ｐゴシック" panose="020B0600070205080204" pitchFamily="50" charset="-128"/>
              </a:rPr>
              <a:t>と桜井市、市社会福祉協議会、包括支援センタ</a:t>
            </a:r>
            <a:endParaRPr lang="en-US" altLang="ja-JP" sz="2800" dirty="0">
              <a:solidFill>
                <a:schemeClr val="bg1"/>
              </a:solidFill>
              <a:latin typeface="ＭＳ Ｐゴシック" panose="020B0600070205080204" pitchFamily="50" charset="-128"/>
              <a:ea typeface="ＭＳ Ｐゴシック" panose="020B0600070205080204" pitchFamily="50" charset="-128"/>
            </a:endParaRPr>
          </a:p>
          <a:p>
            <a:r>
              <a:rPr lang="ja-JP" altLang="en-US" sz="2800" dirty="0">
                <a:solidFill>
                  <a:schemeClr val="bg1"/>
                </a:solidFill>
                <a:latin typeface="ＭＳ Ｐゴシック" panose="020B0600070205080204" pitchFamily="50" charset="-128"/>
                <a:ea typeface="ＭＳ Ｐゴシック" panose="020B0600070205080204" pitchFamily="50" charset="-128"/>
              </a:rPr>
              <a:t>ーから要請があり協議し設立。</a:t>
            </a:r>
            <a:r>
              <a:rPr lang="ja-JP" altLang="en-US" sz="2800" dirty="0">
                <a:latin typeface="ＭＳ Ｐゴシック" panose="020B0600070205080204" pitchFamily="50" charset="-128"/>
                <a:ea typeface="ＭＳ Ｐゴシック" panose="020B0600070205080204" pitchFamily="50" charset="-128"/>
              </a:rPr>
              <a:t>。</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3" name="タイトル 2">
            <a:extLst>
              <a:ext uri="{FF2B5EF4-FFF2-40B4-BE49-F238E27FC236}">
                <a16:creationId xmlns:a16="http://schemas.microsoft.com/office/drawing/2014/main" id="{DD229777-599D-4DA5-8348-68E3D928FA9D}"/>
              </a:ext>
            </a:extLst>
          </p:cNvPr>
          <p:cNvSpPr>
            <a:spLocks noGrp="1"/>
          </p:cNvSpPr>
          <p:nvPr>
            <p:ph type="title"/>
          </p:nvPr>
        </p:nvSpPr>
        <p:spPr>
          <a:xfrm>
            <a:off x="251520" y="206219"/>
            <a:ext cx="8712968" cy="2016224"/>
          </a:xfrm>
          <a:solidFill>
            <a:schemeClr val="accent6">
              <a:lumMod val="50000"/>
            </a:schemeClr>
          </a:solidFill>
        </p:spPr>
        <p:txBody>
          <a:bodyPr>
            <a:normAutofit/>
          </a:bodyPr>
          <a:lstStyle/>
          <a:p>
            <a:r>
              <a:rPr lang="ja-JP" altLang="en-US" dirty="0">
                <a:solidFill>
                  <a:schemeClr val="bg1"/>
                </a:solidFill>
                <a:latin typeface="UD デジタル 教科書体 NP-B" panose="02020700000000000000" pitchFamily="18" charset="-128"/>
                <a:ea typeface="UD デジタル 教科書体 NP-B" panose="02020700000000000000" pitchFamily="18" charset="-128"/>
              </a:rPr>
              <a:t>～高齢者への生活支援～</a:t>
            </a:r>
            <a:br>
              <a:rPr lang="en-US" altLang="ja-JP" dirty="0">
                <a:solidFill>
                  <a:schemeClr val="bg1"/>
                </a:solidFill>
                <a:latin typeface="UD デジタル 教科書体 NP-B" panose="02020700000000000000" pitchFamily="18" charset="-128"/>
                <a:ea typeface="UD デジタル 教科書体 NP-B" panose="02020700000000000000" pitchFamily="18" charset="-128"/>
              </a:rPr>
            </a:br>
            <a:r>
              <a:rPr lang="en-US" altLang="ja-JP" b="1" dirty="0">
                <a:solidFill>
                  <a:srgbClr val="FFFF00"/>
                </a:solidFill>
                <a:latin typeface="UD デジタル 教科書体 NP-B" panose="02020700000000000000" pitchFamily="18" charset="-128"/>
                <a:ea typeface="UD デジタル 教科書体 NP-B" panose="02020700000000000000" pitchFamily="18" charset="-128"/>
              </a:rPr>
              <a:t>『</a:t>
            </a:r>
            <a:r>
              <a:rPr lang="ja-JP" altLang="en-US" b="1" dirty="0">
                <a:solidFill>
                  <a:srgbClr val="FFFF00"/>
                </a:solidFill>
                <a:latin typeface="UD デジタル 教科書体 NP-B" panose="02020700000000000000" pitchFamily="18" charset="-128"/>
                <a:ea typeface="UD デジタル 教科書体 NP-B" panose="02020700000000000000" pitchFamily="18" charset="-128"/>
              </a:rPr>
              <a:t>協議体</a:t>
            </a:r>
            <a:r>
              <a:rPr lang="en-US" altLang="ja-JP" b="1" dirty="0">
                <a:solidFill>
                  <a:srgbClr val="FFFF00"/>
                </a:solidFill>
                <a:latin typeface="UD デジタル 教科書体 NP-B" panose="02020700000000000000" pitchFamily="18" charset="-128"/>
                <a:ea typeface="UD デジタル 教科書体 NP-B" panose="02020700000000000000" pitchFamily="18" charset="-128"/>
              </a:rPr>
              <a:t>』</a:t>
            </a:r>
            <a:r>
              <a:rPr lang="ja-JP" altLang="en-US" b="1" dirty="0">
                <a:solidFill>
                  <a:srgbClr val="FFFF00"/>
                </a:solidFill>
                <a:latin typeface="UD デジタル 教科書体 NP-B" panose="02020700000000000000" pitchFamily="18" charset="-128"/>
                <a:ea typeface="UD デジタル 教科書体 NP-B" panose="02020700000000000000" pitchFamily="18" charset="-128"/>
              </a:rPr>
              <a:t>設立</a:t>
            </a:r>
            <a:r>
              <a:rPr lang="ja-JP" altLang="en-US" sz="4000" b="1" dirty="0">
                <a:solidFill>
                  <a:srgbClr val="FFFF00"/>
                </a:solidFill>
                <a:latin typeface="UD デジタル 教科書体 NP-B" panose="02020700000000000000" pitchFamily="18" charset="-128"/>
                <a:ea typeface="UD デジタル 教科書体 NP-B" panose="02020700000000000000" pitchFamily="18" charset="-128"/>
              </a:rPr>
              <a:t>の</a:t>
            </a:r>
            <a:r>
              <a:rPr lang="ja-JP" altLang="en-US" sz="5400" b="1" dirty="0">
                <a:solidFill>
                  <a:srgbClr val="FFC000"/>
                </a:solidFill>
                <a:latin typeface="UD デジタル 教科書体 NP-B" panose="02020700000000000000" pitchFamily="18" charset="-128"/>
                <a:ea typeface="UD デジタル 教科書体 NP-B" panose="02020700000000000000" pitchFamily="18" charset="-128"/>
              </a:rPr>
              <a:t>背景</a:t>
            </a:r>
            <a:r>
              <a:rPr lang="ja-JP" altLang="en-US" sz="5400" b="1" dirty="0">
                <a:solidFill>
                  <a:schemeClr val="bg1"/>
                </a:solidFill>
                <a:latin typeface="UD デジタル 教科書体 NP-B" panose="02020700000000000000" pitchFamily="18" charset="-128"/>
                <a:ea typeface="UD デジタル 教科書体 NP-B" panose="02020700000000000000" pitchFamily="18" charset="-128"/>
              </a:rPr>
              <a:t>と</a:t>
            </a:r>
            <a:r>
              <a:rPr lang="ja-JP" altLang="en-US" sz="5400" b="1" dirty="0">
                <a:solidFill>
                  <a:srgbClr val="FFC000"/>
                </a:solidFill>
                <a:latin typeface="UD デジタル 教科書体 NP-B" panose="02020700000000000000" pitchFamily="18" charset="-128"/>
                <a:ea typeface="UD デジタル 教科書体 NP-B" panose="02020700000000000000" pitchFamily="18" charset="-128"/>
              </a:rPr>
              <a:t>趣旨</a:t>
            </a:r>
            <a:endParaRPr kumimoji="1" lang="ja-JP" altLang="en-US" sz="5400" dirty="0">
              <a:solidFill>
                <a:srgbClr val="FFC000"/>
              </a:solidFill>
            </a:endParaRPr>
          </a:p>
        </p:txBody>
      </p:sp>
    </p:spTree>
    <p:extLst>
      <p:ext uri="{BB962C8B-B14F-4D97-AF65-F5344CB8AC3E}">
        <p14:creationId xmlns:p14="http://schemas.microsoft.com/office/powerpoint/2010/main" val="165171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bg/>
                                          </p:spTgt>
                                        </p:tgtEl>
                                        <p:attrNameLst>
                                          <p:attrName>style.visibility</p:attrName>
                                        </p:attrNameLst>
                                      </p:cBhvr>
                                      <p:to>
                                        <p:strVal val="visible"/>
                                      </p:to>
                                    </p:set>
                                    <p:animEffect transition="in" filter="randombar(horizontal)">
                                      <p:cBhvr>
                                        <p:cTn id="13" dur="1250"/>
                                        <p:tgtEl>
                                          <p:spTgt spid="4">
                                            <p:bg/>
                                          </p:spTgt>
                                        </p:tgtEl>
                                      </p:cBhvr>
                                    </p:animEffect>
                                  </p:childTnLst>
                                </p:cTn>
                              </p:par>
                            </p:childTnLst>
                          </p:cTn>
                        </p:par>
                        <p:par>
                          <p:cTn id="14" fill="hold">
                            <p:stCondLst>
                              <p:cond delay="2250"/>
                            </p:stCondLst>
                            <p:childTnLst>
                              <p:par>
                                <p:cTn id="15" presetID="14" presetClass="entr" presetSubtype="10" fill="hold" grpId="0" nodeType="after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7" dur="1250"/>
                                        <p:tgtEl>
                                          <p:spTgt spid="4">
                                            <p:txEl>
                                              <p:pRg st="0" end="0"/>
                                            </p:txEl>
                                          </p:spTgt>
                                        </p:tgtEl>
                                      </p:cBhvr>
                                    </p:animEffect>
                                  </p:childTnLst>
                                </p:cTn>
                              </p:par>
                            </p:childTnLst>
                          </p:cTn>
                        </p:par>
                        <p:par>
                          <p:cTn id="18" fill="hold">
                            <p:stCondLst>
                              <p:cond delay="3500"/>
                            </p:stCondLst>
                            <p:childTnLst>
                              <p:par>
                                <p:cTn id="19" presetID="14" presetClass="entr" presetSubtype="10" fill="hold" grpId="0"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1" dur="1250"/>
                                        <p:tgtEl>
                                          <p:spTgt spid="4">
                                            <p:txEl>
                                              <p:pRg st="1" end="1"/>
                                            </p:txEl>
                                          </p:spTgt>
                                        </p:tgtEl>
                                      </p:cBhvr>
                                    </p:animEffect>
                                  </p:childTnLst>
                                </p:cTn>
                              </p:par>
                            </p:childTnLst>
                          </p:cTn>
                        </p:par>
                        <p:par>
                          <p:cTn id="22" fill="hold">
                            <p:stCondLst>
                              <p:cond delay="4750"/>
                            </p:stCondLst>
                            <p:childTnLst>
                              <p:par>
                                <p:cTn id="23" presetID="14" presetClass="entr" presetSubtype="10" fill="hold" grpId="0" nodeType="after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5" dur="1250"/>
                                        <p:tgtEl>
                                          <p:spTgt spid="4">
                                            <p:txEl>
                                              <p:pRg st="2" end="2"/>
                                            </p:txEl>
                                          </p:spTgt>
                                        </p:tgtEl>
                                      </p:cBhvr>
                                    </p:animEffect>
                                  </p:childTnLst>
                                </p:cTn>
                              </p:par>
                            </p:childTnLst>
                          </p:cTn>
                        </p:par>
                        <p:par>
                          <p:cTn id="26" fill="hold">
                            <p:stCondLst>
                              <p:cond delay="6000"/>
                            </p:stCondLst>
                            <p:childTnLst>
                              <p:par>
                                <p:cTn id="27" presetID="14" presetClass="entr" presetSubtype="10" fill="hold" grpId="0" nodeType="after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9" dur="1250"/>
                                        <p:tgtEl>
                                          <p:spTgt spid="4">
                                            <p:txEl>
                                              <p:pRg st="3" end="3"/>
                                            </p:txEl>
                                          </p:spTgt>
                                        </p:tgtEl>
                                      </p:cBhvr>
                                    </p:animEffect>
                                  </p:childTnLst>
                                </p:cTn>
                              </p:par>
                            </p:childTnLst>
                          </p:cTn>
                        </p:par>
                        <p:par>
                          <p:cTn id="30" fill="hold">
                            <p:stCondLst>
                              <p:cond delay="7250"/>
                            </p:stCondLst>
                            <p:childTnLst>
                              <p:par>
                                <p:cTn id="31" presetID="14" presetClass="entr" presetSubtype="10" fill="hold" grpId="0" nodeType="after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3" dur="1250"/>
                                        <p:tgtEl>
                                          <p:spTgt spid="4">
                                            <p:txEl>
                                              <p:pRg st="4" end="4"/>
                                            </p:txEl>
                                          </p:spTgt>
                                        </p:tgtEl>
                                      </p:cBhvr>
                                    </p:animEffect>
                                  </p:childTnLst>
                                </p:cTn>
                              </p:par>
                            </p:childTnLst>
                          </p:cTn>
                        </p:par>
                        <p:par>
                          <p:cTn id="34" fill="hold">
                            <p:stCondLst>
                              <p:cond delay="8500"/>
                            </p:stCondLst>
                            <p:childTnLst>
                              <p:par>
                                <p:cTn id="35" presetID="14" presetClass="entr" presetSubtype="10" fill="hold" grpId="0" nodeType="after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7" dur="1250"/>
                                        <p:tgtEl>
                                          <p:spTgt spid="4">
                                            <p:txEl>
                                              <p:pRg st="5" end="5"/>
                                            </p:txEl>
                                          </p:spTgt>
                                        </p:tgtEl>
                                      </p:cBhvr>
                                    </p:animEffect>
                                  </p:childTnLst>
                                </p:cTn>
                              </p:par>
                            </p:childTnLst>
                          </p:cTn>
                        </p:par>
                        <p:par>
                          <p:cTn id="38" fill="hold">
                            <p:stCondLst>
                              <p:cond delay="9750"/>
                            </p:stCondLst>
                            <p:childTnLst>
                              <p:par>
                                <p:cTn id="39" presetID="14" presetClass="entr" presetSubtype="10" fill="hold" grpId="0" nodeType="after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randombar(horizontal)">
                                      <p:cBhvr>
                                        <p:cTn id="41" dur="125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DAD0DA87-5E96-4244-AF94-5435DBE3393E}"/>
              </a:ext>
            </a:extLst>
          </p:cNvPr>
          <p:cNvSpPr/>
          <p:nvPr/>
        </p:nvSpPr>
        <p:spPr>
          <a:xfrm>
            <a:off x="0" y="0"/>
            <a:ext cx="914400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字幕 2">
            <a:extLst>
              <a:ext uri="{FF2B5EF4-FFF2-40B4-BE49-F238E27FC236}">
                <a16:creationId xmlns:a16="http://schemas.microsoft.com/office/drawing/2014/main" id="{C865C8C4-33F8-4F5B-A3BC-F52C86B489A1}"/>
              </a:ext>
            </a:extLst>
          </p:cNvPr>
          <p:cNvSpPr>
            <a:spLocks noGrp="1"/>
          </p:cNvSpPr>
          <p:nvPr>
            <p:ph idx="1"/>
          </p:nvPr>
        </p:nvSpPr>
        <p:spPr>
          <a:xfrm>
            <a:off x="611560" y="2132856"/>
            <a:ext cx="8075240" cy="4464496"/>
          </a:xfrm>
          <a:solidFill>
            <a:srgbClr val="002060"/>
          </a:solidFill>
        </p:spPr>
        <p:txBody>
          <a:bodyPr>
            <a:normAutofit/>
          </a:bodyPr>
          <a:lstStyle/>
          <a:p>
            <a:r>
              <a:rPr kumimoji="1" lang="ja-JP" altLang="en-US" sz="3600" dirty="0">
                <a:solidFill>
                  <a:srgbClr val="FFFF00"/>
                </a:solidFill>
              </a:rPr>
              <a:t>目　的</a:t>
            </a:r>
            <a:endParaRPr kumimoji="1" lang="en-US" altLang="ja-JP" sz="3600" dirty="0">
              <a:solidFill>
                <a:srgbClr val="FFFF00"/>
              </a:solidFill>
            </a:endParaRPr>
          </a:p>
          <a:p>
            <a:r>
              <a:rPr lang="ja-JP" altLang="ja-JP" u="sng" dirty="0">
                <a:solidFill>
                  <a:srgbClr val="FFFF00"/>
                </a:solidFill>
              </a:rPr>
              <a:t>本</a:t>
            </a:r>
            <a:r>
              <a:rPr lang="ja-JP" altLang="en-US" u="sng" dirty="0">
                <a:solidFill>
                  <a:srgbClr val="FFFF00"/>
                </a:solidFill>
              </a:rPr>
              <a:t>会</a:t>
            </a:r>
            <a:r>
              <a:rPr lang="ja-JP" altLang="ja-JP" u="sng" dirty="0">
                <a:solidFill>
                  <a:srgbClr val="FFFF00"/>
                </a:solidFill>
              </a:rPr>
              <a:t>は、ボランテイア精神に基づく自主的な活動</a:t>
            </a:r>
            <a:r>
              <a:rPr lang="ja-JP" altLang="ja-JP" dirty="0">
                <a:solidFill>
                  <a:schemeClr val="bg1"/>
                </a:solidFill>
              </a:rPr>
              <a:t>を通じて</a:t>
            </a:r>
            <a:endParaRPr lang="en-US" altLang="ja-JP" dirty="0">
              <a:solidFill>
                <a:schemeClr val="bg1"/>
              </a:solidFill>
            </a:endParaRPr>
          </a:p>
          <a:p>
            <a:r>
              <a:rPr lang="ja-JP" altLang="ja-JP" dirty="0">
                <a:solidFill>
                  <a:schemeClr val="bg1"/>
                </a:solidFill>
              </a:rPr>
              <a:t>、ひとり暮らし高齢者・高齢者夫婦世帯及び障がい者世帯</a:t>
            </a:r>
            <a:endParaRPr lang="en-US" altLang="ja-JP" dirty="0">
              <a:solidFill>
                <a:schemeClr val="bg1"/>
              </a:solidFill>
            </a:endParaRPr>
          </a:p>
          <a:p>
            <a:r>
              <a:rPr lang="ja-JP" altLang="ja-JP" dirty="0">
                <a:solidFill>
                  <a:schemeClr val="bg1"/>
                </a:solidFill>
              </a:rPr>
              <a:t>等の</a:t>
            </a:r>
            <a:r>
              <a:rPr lang="ja-JP" altLang="ja-JP" dirty="0">
                <a:solidFill>
                  <a:srgbClr val="FFFF00"/>
                </a:solidFill>
              </a:rPr>
              <a:t>ちょっとした困りごとの生活支援</a:t>
            </a:r>
            <a:r>
              <a:rPr lang="ja-JP" altLang="ja-JP" dirty="0">
                <a:solidFill>
                  <a:schemeClr val="bg1"/>
                </a:solidFill>
              </a:rPr>
              <a:t>を行うことで、地域住民</a:t>
            </a:r>
          </a:p>
          <a:p>
            <a:r>
              <a:rPr lang="ja-JP" altLang="ja-JP" dirty="0">
                <a:solidFill>
                  <a:schemeClr val="bg1"/>
                </a:solidFill>
              </a:rPr>
              <a:t>が安全で住み良い生活が送れるよう「支えあい・助け合い</a:t>
            </a:r>
            <a:endParaRPr lang="en-US" altLang="ja-JP" dirty="0">
              <a:solidFill>
                <a:schemeClr val="bg1"/>
              </a:solidFill>
            </a:endParaRPr>
          </a:p>
          <a:p>
            <a:r>
              <a:rPr lang="ja-JP" altLang="ja-JP" dirty="0">
                <a:solidFill>
                  <a:schemeClr val="bg1"/>
                </a:solidFill>
              </a:rPr>
              <a:t>・共生する」地域の構築をめざす。</a:t>
            </a:r>
            <a:endParaRPr lang="en-US" altLang="ja-JP" dirty="0">
              <a:solidFill>
                <a:schemeClr val="bg1"/>
              </a:solidFill>
            </a:endParaRPr>
          </a:p>
          <a:p>
            <a:r>
              <a:rPr lang="ja-JP" altLang="en-US" sz="3600" dirty="0">
                <a:solidFill>
                  <a:srgbClr val="FFFF00"/>
                </a:solidFill>
              </a:rPr>
              <a:t>対　象</a:t>
            </a:r>
            <a:endParaRPr lang="en-US" altLang="ja-JP" sz="3600" dirty="0">
              <a:solidFill>
                <a:srgbClr val="FFFF00"/>
              </a:solidFill>
            </a:endParaRPr>
          </a:p>
          <a:p>
            <a:r>
              <a:rPr lang="ja-JP" altLang="en-US" dirty="0">
                <a:solidFill>
                  <a:srgbClr val="FFFF00"/>
                </a:solidFill>
              </a:rPr>
              <a:t>自治会に加入している７０歳以上の一人くらしの高齢者及</a:t>
            </a:r>
            <a:endParaRPr lang="en-US" altLang="ja-JP" dirty="0">
              <a:solidFill>
                <a:srgbClr val="FFFF00"/>
              </a:solidFill>
            </a:endParaRPr>
          </a:p>
          <a:p>
            <a:r>
              <a:rPr lang="ja-JP" altLang="en-US" dirty="0">
                <a:solidFill>
                  <a:srgbClr val="FFFF00"/>
                </a:solidFill>
              </a:rPr>
              <a:t>び高齢者夫婦で援助を必要とする者。</a:t>
            </a:r>
            <a:endParaRPr kumimoji="1" lang="en-US" altLang="ja-JP" sz="2800" dirty="0">
              <a:solidFill>
                <a:schemeClr val="bg1"/>
              </a:solidFill>
            </a:endParaRPr>
          </a:p>
          <a:p>
            <a:pPr marL="0" indent="0">
              <a:buNone/>
            </a:pPr>
            <a:endParaRPr kumimoji="1" lang="ja-JP" altLang="en-US" sz="4800" dirty="0">
              <a:solidFill>
                <a:srgbClr val="FFFF00"/>
              </a:solidFill>
              <a:latin typeface="UD デジタル 教科書体 NP-B" panose="02020700000000000000" pitchFamily="18" charset="-128"/>
              <a:ea typeface="UD デジタル 教科書体 NP-B" panose="02020700000000000000" pitchFamily="18" charset="-128"/>
            </a:endParaRPr>
          </a:p>
        </p:txBody>
      </p:sp>
      <p:sp>
        <p:nvSpPr>
          <p:cNvPr id="2" name="タイトル 1">
            <a:extLst>
              <a:ext uri="{FF2B5EF4-FFF2-40B4-BE49-F238E27FC236}">
                <a16:creationId xmlns:a16="http://schemas.microsoft.com/office/drawing/2014/main" id="{D82794F4-3C49-4D4A-B033-F68B00E76119}"/>
              </a:ext>
            </a:extLst>
          </p:cNvPr>
          <p:cNvSpPr>
            <a:spLocks noGrp="1"/>
          </p:cNvSpPr>
          <p:nvPr>
            <p:ph type="title"/>
          </p:nvPr>
        </p:nvSpPr>
        <p:spPr>
          <a:xfrm>
            <a:off x="611560" y="273832"/>
            <a:ext cx="8075240" cy="1859024"/>
          </a:xfrm>
          <a:solidFill>
            <a:schemeClr val="accent5">
              <a:lumMod val="20000"/>
              <a:lumOff val="80000"/>
            </a:schemeClr>
          </a:solidFill>
        </p:spPr>
        <p:txBody>
          <a:bodyPr>
            <a:normAutofit fontScale="90000"/>
          </a:bodyPr>
          <a:lstStyle/>
          <a:p>
            <a:br>
              <a:rPr lang="en-US" altLang="ja-JP" sz="3600" dirty="0">
                <a:solidFill>
                  <a:srgbClr val="C00000"/>
                </a:solidFill>
              </a:rPr>
            </a:br>
            <a:r>
              <a:rPr lang="ja-JP" altLang="en-US" dirty="0">
                <a:solidFill>
                  <a:srgbClr val="7030A0"/>
                </a:solidFill>
                <a:latin typeface="UD デジタル 教科書体 NP-B" panose="02020700000000000000" pitchFamily="18" charset="-128"/>
                <a:ea typeface="UD デジタル 教科書体 NP-B" panose="02020700000000000000" pitchFamily="18" charset="-128"/>
              </a:rPr>
              <a:t> ～有償ボランティア～</a:t>
            </a:r>
            <a:br>
              <a:rPr lang="en-US" altLang="ja-JP" dirty="0">
                <a:solidFill>
                  <a:srgbClr val="002060"/>
                </a:solidFill>
                <a:latin typeface="UD デジタル 教科書体 NP-B" panose="02020700000000000000" pitchFamily="18" charset="-128"/>
                <a:ea typeface="UD デジタル 教科書体 NP-B" panose="02020700000000000000" pitchFamily="18" charset="-128"/>
              </a:rPr>
            </a:br>
            <a:r>
              <a:rPr lang="en-US" altLang="ja-JP" sz="6000" dirty="0">
                <a:solidFill>
                  <a:srgbClr val="002060"/>
                </a:solidFill>
                <a:latin typeface="UD デジタル 教科書体 NP-B" panose="02020700000000000000" pitchFamily="18" charset="-128"/>
                <a:ea typeface="UD デジタル 教科書体 NP-B" panose="02020700000000000000" pitchFamily="18" charset="-128"/>
              </a:rPr>
              <a:t>『</a:t>
            </a:r>
            <a:r>
              <a:rPr lang="ja-JP" altLang="en-US" sz="6000" dirty="0">
                <a:solidFill>
                  <a:srgbClr val="002060"/>
                </a:solidFill>
                <a:latin typeface="UD デジタル 教科書体 NP-B" panose="02020700000000000000" pitchFamily="18" charset="-128"/>
                <a:ea typeface="UD デジタル 教科書体 NP-B" panose="02020700000000000000" pitchFamily="18" charset="-128"/>
              </a:rPr>
              <a:t>いろりの</a:t>
            </a:r>
            <a:r>
              <a:rPr lang="ja-JP" altLang="en-US" sz="6000" dirty="0">
                <a:solidFill>
                  <a:srgbClr val="FF0000"/>
                </a:solidFill>
                <a:latin typeface="UD デジタル 教科書体 NP-B" panose="02020700000000000000" pitchFamily="18" charset="-128"/>
                <a:ea typeface="UD デジタル 教科書体 NP-B" panose="02020700000000000000" pitchFamily="18" charset="-128"/>
              </a:rPr>
              <a:t>和</a:t>
            </a:r>
            <a:r>
              <a:rPr lang="en-US" altLang="ja-JP" sz="6000" dirty="0">
                <a:solidFill>
                  <a:srgbClr val="002060"/>
                </a:solidFill>
                <a:latin typeface="UD デジタル 教科書体 NP-B" panose="02020700000000000000" pitchFamily="18" charset="-128"/>
                <a:ea typeface="UD デジタル 教科書体 NP-B" panose="02020700000000000000" pitchFamily="18" charset="-128"/>
              </a:rPr>
              <a:t>』</a:t>
            </a:r>
            <a:r>
              <a:rPr lang="ja-JP" altLang="en-US" sz="6000" dirty="0">
                <a:solidFill>
                  <a:srgbClr val="002060"/>
                </a:solidFill>
                <a:latin typeface="UD デジタル 教科書体 NP-B" panose="02020700000000000000" pitchFamily="18" charset="-128"/>
                <a:ea typeface="UD デジタル 教科書体 NP-B" panose="02020700000000000000" pitchFamily="18" charset="-128"/>
              </a:rPr>
              <a:t>あさくら</a:t>
            </a:r>
            <a:br>
              <a:rPr lang="ja-JP" altLang="en-US" dirty="0">
                <a:solidFill>
                  <a:srgbClr val="FFFF00"/>
                </a:solidFill>
                <a:latin typeface="UD デジタル 教科書体 NP-B" panose="02020700000000000000" pitchFamily="18" charset="-128"/>
                <a:ea typeface="UD デジタル 教科書体 NP-B" panose="02020700000000000000" pitchFamily="18" charset="-128"/>
              </a:rPr>
            </a:br>
            <a:endParaRPr kumimoji="1" lang="ja-JP" altLang="en-US" dirty="0">
              <a:solidFill>
                <a:srgbClr val="7030A0"/>
              </a:solidFill>
            </a:endParaRPr>
          </a:p>
        </p:txBody>
      </p:sp>
      <p:cxnSp>
        <p:nvCxnSpPr>
          <p:cNvPr id="6" name="直線コネクタ 5">
            <a:extLst>
              <a:ext uri="{FF2B5EF4-FFF2-40B4-BE49-F238E27FC236}">
                <a16:creationId xmlns:a16="http://schemas.microsoft.com/office/drawing/2014/main" id="{38492814-38EB-49F6-8847-F7E12790D0A1}"/>
              </a:ext>
            </a:extLst>
          </p:cNvPr>
          <p:cNvCxnSpPr>
            <a:cxnSpLocks/>
          </p:cNvCxnSpPr>
          <p:nvPr/>
        </p:nvCxnSpPr>
        <p:spPr>
          <a:xfrm>
            <a:off x="1691680" y="4077072"/>
            <a:ext cx="36724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C361CE75-E346-46D8-9DC0-699A5003F585}"/>
              </a:ext>
            </a:extLst>
          </p:cNvPr>
          <p:cNvCxnSpPr>
            <a:cxnSpLocks/>
          </p:cNvCxnSpPr>
          <p:nvPr/>
        </p:nvCxnSpPr>
        <p:spPr>
          <a:xfrm>
            <a:off x="1043608" y="6021288"/>
            <a:ext cx="27363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6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randombar(horizontal)">
                                      <p:cBhvr>
                                        <p:cTn id="13" dur="1000"/>
                                        <p:tgtEl>
                                          <p:spTgt spid="3">
                                            <p:bg/>
                                          </p:spTgt>
                                        </p:tgtEl>
                                      </p:cBhvr>
                                    </p:animEffect>
                                  </p:childTnLst>
                                </p:cTn>
                              </p:par>
                            </p:childTnLst>
                          </p:cTn>
                        </p:par>
                        <p:par>
                          <p:cTn id="14" fill="hold">
                            <p:stCondLst>
                              <p:cond delay="2000"/>
                            </p:stCondLst>
                            <p:childTnLst>
                              <p:par>
                                <p:cTn id="15" presetID="14" presetClass="entr" presetSubtype="1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1000"/>
                                        <p:tgtEl>
                                          <p:spTgt spid="3">
                                            <p:txEl>
                                              <p:pRg st="0" end="0"/>
                                            </p:txEl>
                                          </p:spTgt>
                                        </p:tgtEl>
                                      </p:cBhvr>
                                    </p:animEffect>
                                  </p:childTnLst>
                                </p:cTn>
                              </p:par>
                            </p:childTnLst>
                          </p:cTn>
                        </p:par>
                        <p:par>
                          <p:cTn id="18" fill="hold">
                            <p:stCondLst>
                              <p:cond delay="3000"/>
                            </p:stCondLst>
                            <p:childTnLst>
                              <p:par>
                                <p:cTn id="19" presetID="14" presetClass="entr" presetSubtype="1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1" dur="1000"/>
                                        <p:tgtEl>
                                          <p:spTgt spid="3">
                                            <p:txEl>
                                              <p:pRg st="1" end="1"/>
                                            </p:txEl>
                                          </p:spTgt>
                                        </p:tgtEl>
                                      </p:cBhvr>
                                    </p:animEffect>
                                  </p:childTnLst>
                                </p:cTn>
                              </p:par>
                            </p:childTnLst>
                          </p:cTn>
                        </p:par>
                        <p:par>
                          <p:cTn id="22" fill="hold">
                            <p:stCondLst>
                              <p:cond delay="4000"/>
                            </p:stCondLst>
                            <p:childTnLst>
                              <p:par>
                                <p:cTn id="23" presetID="14" presetClass="entr" presetSubtype="1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1000"/>
                                        <p:tgtEl>
                                          <p:spTgt spid="3">
                                            <p:txEl>
                                              <p:pRg st="2" end="2"/>
                                            </p:txEl>
                                          </p:spTgt>
                                        </p:tgtEl>
                                      </p:cBhvr>
                                    </p:animEffect>
                                  </p:childTnLst>
                                </p:cTn>
                              </p:par>
                            </p:childTnLst>
                          </p:cTn>
                        </p:par>
                        <p:par>
                          <p:cTn id="26" fill="hold">
                            <p:stCondLst>
                              <p:cond delay="5000"/>
                            </p:stCondLst>
                            <p:childTnLst>
                              <p:par>
                                <p:cTn id="27" presetID="14" presetClass="entr" presetSubtype="10"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9" dur="1000"/>
                                        <p:tgtEl>
                                          <p:spTgt spid="3">
                                            <p:txEl>
                                              <p:pRg st="3" end="3"/>
                                            </p:txEl>
                                          </p:spTgt>
                                        </p:tgtEl>
                                      </p:cBhvr>
                                    </p:animEffect>
                                  </p:childTnLst>
                                </p:cTn>
                              </p:par>
                            </p:childTnLst>
                          </p:cTn>
                        </p:par>
                        <p:par>
                          <p:cTn id="30" fill="hold">
                            <p:stCondLst>
                              <p:cond delay="6000"/>
                            </p:stCondLst>
                            <p:childTnLst>
                              <p:par>
                                <p:cTn id="31" presetID="14" presetClass="entr" presetSubtype="10"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3" dur="1000"/>
                                        <p:tgtEl>
                                          <p:spTgt spid="3">
                                            <p:txEl>
                                              <p:pRg st="4" end="4"/>
                                            </p:txEl>
                                          </p:spTgt>
                                        </p:tgtEl>
                                      </p:cBhvr>
                                    </p:animEffect>
                                  </p:childTnLst>
                                </p:cTn>
                              </p:par>
                            </p:childTnLst>
                          </p:cTn>
                        </p:par>
                        <p:par>
                          <p:cTn id="34" fill="hold">
                            <p:stCondLst>
                              <p:cond delay="7000"/>
                            </p:stCondLst>
                            <p:childTnLst>
                              <p:par>
                                <p:cTn id="35" presetID="14" presetClass="entr" presetSubtype="1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7" dur="1000"/>
                                        <p:tgtEl>
                                          <p:spTgt spid="3">
                                            <p:txEl>
                                              <p:pRg st="5" end="5"/>
                                            </p:txEl>
                                          </p:spTgt>
                                        </p:tgtEl>
                                      </p:cBhvr>
                                    </p:animEffect>
                                  </p:childTnLst>
                                </p:cTn>
                              </p:par>
                            </p:childTnLst>
                          </p:cTn>
                        </p:par>
                        <p:par>
                          <p:cTn id="38" fill="hold">
                            <p:stCondLst>
                              <p:cond delay="8000"/>
                            </p:stCondLst>
                            <p:childTnLst>
                              <p:par>
                                <p:cTn id="39" presetID="14" presetClass="entr" presetSubtype="10" fill="hold" grpId="0" nodeType="after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1" dur="1000"/>
                                        <p:tgtEl>
                                          <p:spTgt spid="3">
                                            <p:txEl>
                                              <p:pRg st="6" end="6"/>
                                            </p:txEl>
                                          </p:spTgt>
                                        </p:tgtEl>
                                      </p:cBhvr>
                                    </p:animEffect>
                                  </p:childTnLst>
                                </p:cTn>
                              </p:par>
                            </p:childTnLst>
                          </p:cTn>
                        </p:par>
                        <p:par>
                          <p:cTn id="42" fill="hold">
                            <p:stCondLst>
                              <p:cond delay="9000"/>
                            </p:stCondLst>
                            <p:childTnLst>
                              <p:par>
                                <p:cTn id="43" presetID="14" presetClass="entr" presetSubtype="10" fill="hold" grpId="0" nodeType="after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5" dur="1000"/>
                                        <p:tgtEl>
                                          <p:spTgt spid="3">
                                            <p:txEl>
                                              <p:pRg st="7" end="7"/>
                                            </p:txEl>
                                          </p:spTgt>
                                        </p:tgtEl>
                                      </p:cBhvr>
                                    </p:animEffect>
                                  </p:childTnLst>
                                </p:cTn>
                              </p:par>
                            </p:childTnLst>
                          </p:cTn>
                        </p:par>
                        <p:par>
                          <p:cTn id="46" fill="hold">
                            <p:stCondLst>
                              <p:cond delay="10000"/>
                            </p:stCondLst>
                            <p:childTnLst>
                              <p:par>
                                <p:cTn id="47" presetID="14" presetClass="entr" presetSubtype="10" fill="hold" grpId="0" nodeType="after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9" dur="1000"/>
                                        <p:tgtEl>
                                          <p:spTgt spid="3">
                                            <p:txEl>
                                              <p:pRg st="8" end="8"/>
                                            </p:txEl>
                                          </p:spTgt>
                                        </p:tgtEl>
                                      </p:cBhvr>
                                    </p:animEffect>
                                  </p:childTnLst>
                                </p:cTn>
                              </p:par>
                            </p:childTnLst>
                          </p:cTn>
                        </p:par>
                        <p:par>
                          <p:cTn id="50" fill="hold">
                            <p:stCondLst>
                              <p:cond delay="11000"/>
                            </p:stCondLst>
                            <p:childTnLst>
                              <p:par>
                                <p:cTn id="51" presetID="42" presetClass="entr" presetSubtype="0" fill="hold"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childTnLst>
                          </p:cTn>
                        </p:par>
                        <p:par>
                          <p:cTn id="56" fill="hold">
                            <p:stCondLst>
                              <p:cond delay="12000"/>
                            </p:stCondLst>
                            <p:childTnLst>
                              <p:par>
                                <p:cTn id="57" presetID="42" presetClass="entr" presetSubtype="0" fill="hold"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1000"/>
                                        <p:tgtEl>
                                          <p:spTgt spid="8"/>
                                        </p:tgtEl>
                                      </p:cBhvr>
                                    </p:animEffect>
                                    <p:anim calcmode="lin" valueType="num">
                                      <p:cBhvr>
                                        <p:cTn id="60" dur="1000" fill="hold"/>
                                        <p:tgtEl>
                                          <p:spTgt spid="8"/>
                                        </p:tgtEl>
                                        <p:attrNameLst>
                                          <p:attrName>ppt_x</p:attrName>
                                        </p:attrNameLst>
                                      </p:cBhvr>
                                      <p:tavLst>
                                        <p:tav tm="0">
                                          <p:val>
                                            <p:strVal val="#ppt_x"/>
                                          </p:val>
                                        </p:tav>
                                        <p:tav tm="100000">
                                          <p:val>
                                            <p:strVal val="#ppt_x"/>
                                          </p:val>
                                        </p:tav>
                                      </p:tavLst>
                                    </p:anim>
                                    <p:anim calcmode="lin" valueType="num">
                                      <p:cBhvr>
                                        <p:cTn id="6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F8365D86-C488-C8C5-2956-288CA8BE803C}"/>
              </a:ext>
            </a:extLst>
          </p:cNvPr>
          <p:cNvSpPr/>
          <p:nvPr/>
        </p:nvSpPr>
        <p:spPr>
          <a:xfrm>
            <a:off x="0" y="0"/>
            <a:ext cx="9144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D26AD76F-4B18-CAE6-1B60-9D5F112E96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1742" y="2140272"/>
            <a:ext cx="4864540" cy="3648405"/>
          </a:xfrm>
          <a:prstGeom prst="rect">
            <a:avLst/>
          </a:prstGeom>
        </p:spPr>
      </p:pic>
      <p:sp>
        <p:nvSpPr>
          <p:cNvPr id="2" name="タイトル 1">
            <a:extLst>
              <a:ext uri="{FF2B5EF4-FFF2-40B4-BE49-F238E27FC236}">
                <a16:creationId xmlns:a16="http://schemas.microsoft.com/office/drawing/2014/main" id="{216D12D9-472D-340D-39A6-FF8F92DA86C4}"/>
              </a:ext>
            </a:extLst>
          </p:cNvPr>
          <p:cNvSpPr>
            <a:spLocks noGrp="1"/>
          </p:cNvSpPr>
          <p:nvPr>
            <p:ph type="title"/>
          </p:nvPr>
        </p:nvSpPr>
        <p:spPr>
          <a:xfrm>
            <a:off x="402339" y="262794"/>
            <a:ext cx="8143170" cy="1328262"/>
          </a:xfrm>
          <a:solidFill>
            <a:schemeClr val="accent4">
              <a:lumMod val="20000"/>
              <a:lumOff val="80000"/>
            </a:schemeClr>
          </a:solidFill>
        </p:spPr>
        <p:txBody>
          <a:bodyPr>
            <a:noAutofit/>
          </a:bodyPr>
          <a:lstStyle/>
          <a:p>
            <a:r>
              <a:rPr kumimoji="1" lang="ja-JP" altLang="en-US" b="1" dirty="0">
                <a:solidFill>
                  <a:srgbClr val="0000FF"/>
                </a:solidFill>
              </a:rPr>
              <a:t>東２町会・</a:t>
            </a:r>
            <a:r>
              <a:rPr kumimoji="1" lang="en-US" altLang="ja-JP" b="1" dirty="0">
                <a:solidFill>
                  <a:srgbClr val="0000FF"/>
                </a:solidFill>
              </a:rPr>
              <a:t>K</a:t>
            </a:r>
            <a:r>
              <a:rPr kumimoji="1" lang="ja-JP" altLang="en-US" b="1" dirty="0">
                <a:solidFill>
                  <a:srgbClr val="0000FF"/>
                </a:solidFill>
              </a:rPr>
              <a:t>様宅</a:t>
            </a:r>
            <a:br>
              <a:rPr kumimoji="1" lang="en-US" altLang="ja-JP" b="1" dirty="0">
                <a:solidFill>
                  <a:srgbClr val="0000FF"/>
                </a:solidFill>
              </a:rPr>
            </a:br>
            <a:r>
              <a:rPr kumimoji="1" lang="ja-JP" altLang="en-US" b="1" dirty="0">
                <a:solidFill>
                  <a:srgbClr val="0000FF"/>
                </a:solidFill>
              </a:rPr>
              <a:t>庭木の剪定と清掃</a:t>
            </a:r>
          </a:p>
        </p:txBody>
      </p:sp>
      <p:pic>
        <p:nvPicPr>
          <p:cNvPr id="6" name="図 5">
            <a:extLst>
              <a:ext uri="{FF2B5EF4-FFF2-40B4-BE49-F238E27FC236}">
                <a16:creationId xmlns:a16="http://schemas.microsoft.com/office/drawing/2014/main" id="{5D42EA0B-2225-08FB-32CC-50A9B4A3C2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1640" y="2140272"/>
            <a:ext cx="2736304" cy="3648405"/>
          </a:xfrm>
          <a:prstGeom prst="rect">
            <a:avLst/>
          </a:prstGeom>
        </p:spPr>
      </p:pic>
      <p:pic>
        <p:nvPicPr>
          <p:cNvPr id="4" name="図 3">
            <a:extLst>
              <a:ext uri="{FF2B5EF4-FFF2-40B4-BE49-F238E27FC236}">
                <a16:creationId xmlns:a16="http://schemas.microsoft.com/office/drawing/2014/main" id="{75B9C770-F3E8-DF43-9984-1069AD0DA1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9632" y="1772816"/>
            <a:ext cx="6866650" cy="4626514"/>
          </a:xfrm>
          <a:prstGeom prst="rect">
            <a:avLst/>
          </a:prstGeom>
        </p:spPr>
      </p:pic>
      <p:pic>
        <p:nvPicPr>
          <p:cNvPr id="10" name="図 9">
            <a:extLst>
              <a:ext uri="{FF2B5EF4-FFF2-40B4-BE49-F238E27FC236}">
                <a16:creationId xmlns:a16="http://schemas.microsoft.com/office/drawing/2014/main" id="{04165A22-45A9-69A2-0C2A-6A9394C4FD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0392" y="1676867"/>
            <a:ext cx="2040103" cy="2720137"/>
          </a:xfrm>
          <a:prstGeom prst="rect">
            <a:avLst/>
          </a:prstGeom>
        </p:spPr>
      </p:pic>
      <p:pic>
        <p:nvPicPr>
          <p:cNvPr id="12" name="図 11">
            <a:extLst>
              <a:ext uri="{FF2B5EF4-FFF2-40B4-BE49-F238E27FC236}">
                <a16:creationId xmlns:a16="http://schemas.microsoft.com/office/drawing/2014/main" id="{C732534C-2BC2-767A-7368-7251990D31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339" y="3945719"/>
            <a:ext cx="2118157" cy="2453612"/>
          </a:xfrm>
          <a:prstGeom prst="rect">
            <a:avLst/>
          </a:prstGeom>
        </p:spPr>
      </p:pic>
      <p:pic>
        <p:nvPicPr>
          <p:cNvPr id="14" name="図 13">
            <a:extLst>
              <a:ext uri="{FF2B5EF4-FFF2-40B4-BE49-F238E27FC236}">
                <a16:creationId xmlns:a16="http://schemas.microsoft.com/office/drawing/2014/main" id="{C2706B31-AD43-7661-2FA8-76D010D4E30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66593" y="1687005"/>
            <a:ext cx="2040103" cy="2258714"/>
          </a:xfrm>
          <a:prstGeom prst="rect">
            <a:avLst/>
          </a:prstGeom>
        </p:spPr>
      </p:pic>
      <p:pic>
        <p:nvPicPr>
          <p:cNvPr id="16" name="図 15">
            <a:extLst>
              <a:ext uri="{FF2B5EF4-FFF2-40B4-BE49-F238E27FC236}">
                <a16:creationId xmlns:a16="http://schemas.microsoft.com/office/drawing/2014/main" id="{A61FD613-575A-768B-0C11-43AA206771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66594" y="3945718"/>
            <a:ext cx="2062567" cy="2453612"/>
          </a:xfrm>
          <a:prstGeom prst="rect">
            <a:avLst/>
          </a:prstGeom>
        </p:spPr>
      </p:pic>
      <p:pic>
        <p:nvPicPr>
          <p:cNvPr id="18" name="図 17">
            <a:extLst>
              <a:ext uri="{FF2B5EF4-FFF2-40B4-BE49-F238E27FC236}">
                <a16:creationId xmlns:a16="http://schemas.microsoft.com/office/drawing/2014/main" id="{26F4F183-4AD2-B564-8F97-3B1BA7D9205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87170" y="1674426"/>
            <a:ext cx="2196010" cy="2340320"/>
          </a:xfrm>
          <a:prstGeom prst="rect">
            <a:avLst/>
          </a:prstGeom>
        </p:spPr>
      </p:pic>
      <p:pic>
        <p:nvPicPr>
          <p:cNvPr id="20" name="図 19">
            <a:extLst>
              <a:ext uri="{FF2B5EF4-FFF2-40B4-BE49-F238E27FC236}">
                <a16:creationId xmlns:a16="http://schemas.microsoft.com/office/drawing/2014/main" id="{83B710B6-1F0E-7949-E408-E36A2851421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87170" y="3940109"/>
            <a:ext cx="2196010" cy="2453613"/>
          </a:xfrm>
          <a:prstGeom prst="rect">
            <a:avLst/>
          </a:prstGeom>
        </p:spPr>
      </p:pic>
      <p:pic>
        <p:nvPicPr>
          <p:cNvPr id="22" name="図 21">
            <a:extLst>
              <a:ext uri="{FF2B5EF4-FFF2-40B4-BE49-F238E27FC236}">
                <a16:creationId xmlns:a16="http://schemas.microsoft.com/office/drawing/2014/main" id="{6968C98E-7723-386E-D00B-C8947808DEE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83180" y="1654467"/>
            <a:ext cx="1862328" cy="2340320"/>
          </a:xfrm>
          <a:prstGeom prst="rect">
            <a:avLst/>
          </a:prstGeom>
        </p:spPr>
      </p:pic>
      <p:pic>
        <p:nvPicPr>
          <p:cNvPr id="24" name="図 23">
            <a:extLst>
              <a:ext uri="{FF2B5EF4-FFF2-40B4-BE49-F238E27FC236}">
                <a16:creationId xmlns:a16="http://schemas.microsoft.com/office/drawing/2014/main" id="{7A7EB8C4-FB4C-ECE5-C015-43FF3F79B64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683180" y="3940109"/>
            <a:ext cx="1862328" cy="2453613"/>
          </a:xfrm>
          <a:prstGeom prst="rect">
            <a:avLst/>
          </a:prstGeom>
        </p:spPr>
      </p:pic>
    </p:spTree>
    <p:extLst>
      <p:ext uri="{BB962C8B-B14F-4D97-AF65-F5344CB8AC3E}">
        <p14:creationId xmlns:p14="http://schemas.microsoft.com/office/powerpoint/2010/main" val="20940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2000"/>
                                        <p:tgtEl>
                                          <p:spTgt spid="4"/>
                                        </p:tgtEl>
                                      </p:cBhvr>
                                    </p:animEffect>
                                    <p:anim calcmode="lin" valueType="num">
                                      <p:cBhvr>
                                        <p:cTn id="7" dur="2000"/>
                                        <p:tgtEl>
                                          <p:spTgt spid="4"/>
                                        </p:tgtEl>
                                        <p:attrNameLst>
                                          <p:attrName>ppt_x</p:attrName>
                                        </p:attrNameLst>
                                      </p:cBhvr>
                                      <p:tavLst>
                                        <p:tav tm="0">
                                          <p:val>
                                            <p:strVal val="ppt_x"/>
                                          </p:val>
                                        </p:tav>
                                        <p:tav tm="100000">
                                          <p:val>
                                            <p:strVal val="ppt_x"/>
                                          </p:val>
                                        </p:tav>
                                      </p:tavLst>
                                    </p:anim>
                                    <p:anim calcmode="lin" valueType="num">
                                      <p:cBhvr>
                                        <p:cTn id="8" dur="2000"/>
                                        <p:tgtEl>
                                          <p:spTgt spid="4"/>
                                        </p:tgtEl>
                                        <p:attrNameLst>
                                          <p:attrName>ppt_y</p:attrName>
                                        </p:attrNameLst>
                                      </p:cBhvr>
                                      <p:tavLst>
                                        <p:tav tm="0">
                                          <p:val>
                                            <p:strVal val="ppt_y"/>
                                          </p:val>
                                        </p:tav>
                                        <p:tav tm="100000">
                                          <p:val>
                                            <p:strVal val="ppt_y+.1"/>
                                          </p:val>
                                        </p:tav>
                                      </p:tavLst>
                                    </p:anim>
                                    <p:set>
                                      <p:cBhvr>
                                        <p:cTn id="9" dur="1" fill="hold">
                                          <p:stCondLst>
                                            <p:cond delay="19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500"/>
                                        <p:tgtEl>
                                          <p:spTgt spid="10"/>
                                        </p:tgtEl>
                                      </p:cBhvr>
                                    </p:animEffect>
                                    <p:anim calcmode="lin" valueType="num">
                                      <p:cBhvr>
                                        <p:cTn id="15" dur="1500" fill="hold"/>
                                        <p:tgtEl>
                                          <p:spTgt spid="10"/>
                                        </p:tgtEl>
                                        <p:attrNameLst>
                                          <p:attrName>ppt_x</p:attrName>
                                        </p:attrNameLst>
                                      </p:cBhvr>
                                      <p:tavLst>
                                        <p:tav tm="0">
                                          <p:val>
                                            <p:strVal val="#ppt_x"/>
                                          </p:val>
                                        </p:tav>
                                        <p:tav tm="100000">
                                          <p:val>
                                            <p:strVal val="#ppt_x"/>
                                          </p:val>
                                        </p:tav>
                                      </p:tavLst>
                                    </p:anim>
                                    <p:anim calcmode="lin" valueType="num">
                                      <p:cBhvr>
                                        <p:cTn id="16" dur="1500" fill="hold"/>
                                        <p:tgtEl>
                                          <p:spTgt spid="10"/>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500"/>
                                        <p:tgtEl>
                                          <p:spTgt spid="12"/>
                                        </p:tgtEl>
                                      </p:cBhvr>
                                    </p:animEffect>
                                    <p:anim calcmode="lin" valueType="num">
                                      <p:cBhvr>
                                        <p:cTn id="21" dur="1500" fill="hold"/>
                                        <p:tgtEl>
                                          <p:spTgt spid="12"/>
                                        </p:tgtEl>
                                        <p:attrNameLst>
                                          <p:attrName>ppt_x</p:attrName>
                                        </p:attrNameLst>
                                      </p:cBhvr>
                                      <p:tavLst>
                                        <p:tav tm="0">
                                          <p:val>
                                            <p:strVal val="#ppt_x"/>
                                          </p:val>
                                        </p:tav>
                                        <p:tav tm="100000">
                                          <p:val>
                                            <p:strVal val="#ppt_x"/>
                                          </p:val>
                                        </p:tav>
                                      </p:tavLst>
                                    </p:anim>
                                    <p:anim calcmode="lin" valueType="num">
                                      <p:cBhvr>
                                        <p:cTn id="22" dur="1500" fill="hold"/>
                                        <p:tgtEl>
                                          <p:spTgt spid="12"/>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500"/>
                                        <p:tgtEl>
                                          <p:spTgt spid="14"/>
                                        </p:tgtEl>
                                      </p:cBhvr>
                                    </p:animEffect>
                                    <p:anim calcmode="lin" valueType="num">
                                      <p:cBhvr>
                                        <p:cTn id="27" dur="1500" fill="hold"/>
                                        <p:tgtEl>
                                          <p:spTgt spid="14"/>
                                        </p:tgtEl>
                                        <p:attrNameLst>
                                          <p:attrName>ppt_x</p:attrName>
                                        </p:attrNameLst>
                                      </p:cBhvr>
                                      <p:tavLst>
                                        <p:tav tm="0">
                                          <p:val>
                                            <p:strVal val="#ppt_x"/>
                                          </p:val>
                                        </p:tav>
                                        <p:tav tm="100000">
                                          <p:val>
                                            <p:strVal val="#ppt_x"/>
                                          </p:val>
                                        </p:tav>
                                      </p:tavLst>
                                    </p:anim>
                                    <p:anim calcmode="lin" valueType="num">
                                      <p:cBhvr>
                                        <p:cTn id="28" dur="1500" fill="hold"/>
                                        <p:tgtEl>
                                          <p:spTgt spid="14"/>
                                        </p:tgtEl>
                                        <p:attrNameLst>
                                          <p:attrName>ppt_y</p:attrName>
                                        </p:attrNameLst>
                                      </p:cBhvr>
                                      <p:tavLst>
                                        <p:tav tm="0">
                                          <p:val>
                                            <p:strVal val="#ppt_y+.1"/>
                                          </p:val>
                                        </p:tav>
                                        <p:tav tm="100000">
                                          <p:val>
                                            <p:strVal val="#ppt_y"/>
                                          </p:val>
                                        </p:tav>
                                      </p:tavLst>
                                    </p:anim>
                                  </p:childTnLst>
                                </p:cTn>
                              </p:par>
                            </p:childTnLst>
                          </p:cTn>
                        </p:par>
                        <p:par>
                          <p:cTn id="29" fill="hold">
                            <p:stCondLst>
                              <p:cond delay="4500"/>
                            </p:stCondLst>
                            <p:childTnLst>
                              <p:par>
                                <p:cTn id="30" presetID="42" presetClass="entr" presetSubtype="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500"/>
                                        <p:tgtEl>
                                          <p:spTgt spid="16"/>
                                        </p:tgtEl>
                                      </p:cBhvr>
                                    </p:animEffect>
                                    <p:anim calcmode="lin" valueType="num">
                                      <p:cBhvr>
                                        <p:cTn id="33" dur="1500" fill="hold"/>
                                        <p:tgtEl>
                                          <p:spTgt spid="16"/>
                                        </p:tgtEl>
                                        <p:attrNameLst>
                                          <p:attrName>ppt_x</p:attrName>
                                        </p:attrNameLst>
                                      </p:cBhvr>
                                      <p:tavLst>
                                        <p:tav tm="0">
                                          <p:val>
                                            <p:strVal val="#ppt_x"/>
                                          </p:val>
                                        </p:tav>
                                        <p:tav tm="100000">
                                          <p:val>
                                            <p:strVal val="#ppt_x"/>
                                          </p:val>
                                        </p:tav>
                                      </p:tavLst>
                                    </p:anim>
                                    <p:anim calcmode="lin" valueType="num">
                                      <p:cBhvr>
                                        <p:cTn id="34" dur="1500" fill="hold"/>
                                        <p:tgtEl>
                                          <p:spTgt spid="16"/>
                                        </p:tgtEl>
                                        <p:attrNameLst>
                                          <p:attrName>ppt_y</p:attrName>
                                        </p:attrNameLst>
                                      </p:cBhvr>
                                      <p:tavLst>
                                        <p:tav tm="0">
                                          <p:val>
                                            <p:strVal val="#ppt_y+.1"/>
                                          </p:val>
                                        </p:tav>
                                        <p:tav tm="100000">
                                          <p:val>
                                            <p:strVal val="#ppt_y"/>
                                          </p:val>
                                        </p:tav>
                                      </p:tavLst>
                                    </p:anim>
                                  </p:childTnLst>
                                </p:cTn>
                              </p:par>
                            </p:childTnLst>
                          </p:cTn>
                        </p:par>
                        <p:par>
                          <p:cTn id="35" fill="hold">
                            <p:stCondLst>
                              <p:cond delay="6000"/>
                            </p:stCondLst>
                            <p:childTnLst>
                              <p:par>
                                <p:cTn id="36" presetID="42"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500"/>
                                        <p:tgtEl>
                                          <p:spTgt spid="18"/>
                                        </p:tgtEl>
                                      </p:cBhvr>
                                    </p:animEffect>
                                    <p:anim calcmode="lin" valueType="num">
                                      <p:cBhvr>
                                        <p:cTn id="39" dur="1500" fill="hold"/>
                                        <p:tgtEl>
                                          <p:spTgt spid="18"/>
                                        </p:tgtEl>
                                        <p:attrNameLst>
                                          <p:attrName>ppt_x</p:attrName>
                                        </p:attrNameLst>
                                      </p:cBhvr>
                                      <p:tavLst>
                                        <p:tav tm="0">
                                          <p:val>
                                            <p:strVal val="#ppt_x"/>
                                          </p:val>
                                        </p:tav>
                                        <p:tav tm="100000">
                                          <p:val>
                                            <p:strVal val="#ppt_x"/>
                                          </p:val>
                                        </p:tav>
                                      </p:tavLst>
                                    </p:anim>
                                    <p:anim calcmode="lin" valueType="num">
                                      <p:cBhvr>
                                        <p:cTn id="40" dur="1500" fill="hold"/>
                                        <p:tgtEl>
                                          <p:spTgt spid="18"/>
                                        </p:tgtEl>
                                        <p:attrNameLst>
                                          <p:attrName>ppt_y</p:attrName>
                                        </p:attrNameLst>
                                      </p:cBhvr>
                                      <p:tavLst>
                                        <p:tav tm="0">
                                          <p:val>
                                            <p:strVal val="#ppt_y+.1"/>
                                          </p:val>
                                        </p:tav>
                                        <p:tav tm="100000">
                                          <p:val>
                                            <p:strVal val="#ppt_y"/>
                                          </p:val>
                                        </p:tav>
                                      </p:tavLst>
                                    </p:anim>
                                  </p:childTnLst>
                                </p:cTn>
                              </p:par>
                            </p:childTnLst>
                          </p:cTn>
                        </p:par>
                        <p:par>
                          <p:cTn id="41" fill="hold">
                            <p:stCondLst>
                              <p:cond delay="7500"/>
                            </p:stCondLst>
                            <p:childTnLst>
                              <p:par>
                                <p:cTn id="42" presetID="42" presetClass="entr" presetSubtype="0"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500"/>
                                        <p:tgtEl>
                                          <p:spTgt spid="20"/>
                                        </p:tgtEl>
                                      </p:cBhvr>
                                    </p:animEffect>
                                    <p:anim calcmode="lin" valueType="num">
                                      <p:cBhvr>
                                        <p:cTn id="45" dur="1500" fill="hold"/>
                                        <p:tgtEl>
                                          <p:spTgt spid="20"/>
                                        </p:tgtEl>
                                        <p:attrNameLst>
                                          <p:attrName>ppt_x</p:attrName>
                                        </p:attrNameLst>
                                      </p:cBhvr>
                                      <p:tavLst>
                                        <p:tav tm="0">
                                          <p:val>
                                            <p:strVal val="#ppt_x"/>
                                          </p:val>
                                        </p:tav>
                                        <p:tav tm="100000">
                                          <p:val>
                                            <p:strVal val="#ppt_x"/>
                                          </p:val>
                                        </p:tav>
                                      </p:tavLst>
                                    </p:anim>
                                    <p:anim calcmode="lin" valueType="num">
                                      <p:cBhvr>
                                        <p:cTn id="46" dur="1500" fill="hold"/>
                                        <p:tgtEl>
                                          <p:spTgt spid="20"/>
                                        </p:tgtEl>
                                        <p:attrNameLst>
                                          <p:attrName>ppt_y</p:attrName>
                                        </p:attrNameLst>
                                      </p:cBhvr>
                                      <p:tavLst>
                                        <p:tav tm="0">
                                          <p:val>
                                            <p:strVal val="#ppt_y+.1"/>
                                          </p:val>
                                        </p:tav>
                                        <p:tav tm="100000">
                                          <p:val>
                                            <p:strVal val="#ppt_y"/>
                                          </p:val>
                                        </p:tav>
                                      </p:tavLst>
                                    </p:anim>
                                  </p:childTnLst>
                                </p:cTn>
                              </p:par>
                            </p:childTnLst>
                          </p:cTn>
                        </p:par>
                        <p:par>
                          <p:cTn id="47" fill="hold">
                            <p:stCondLst>
                              <p:cond delay="9000"/>
                            </p:stCondLst>
                            <p:childTnLst>
                              <p:par>
                                <p:cTn id="48" presetID="42" presetClass="entr" presetSubtype="0"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500"/>
                                        <p:tgtEl>
                                          <p:spTgt spid="22"/>
                                        </p:tgtEl>
                                      </p:cBhvr>
                                    </p:animEffect>
                                    <p:anim calcmode="lin" valueType="num">
                                      <p:cBhvr>
                                        <p:cTn id="51" dur="1500" fill="hold"/>
                                        <p:tgtEl>
                                          <p:spTgt spid="22"/>
                                        </p:tgtEl>
                                        <p:attrNameLst>
                                          <p:attrName>ppt_x</p:attrName>
                                        </p:attrNameLst>
                                      </p:cBhvr>
                                      <p:tavLst>
                                        <p:tav tm="0">
                                          <p:val>
                                            <p:strVal val="#ppt_x"/>
                                          </p:val>
                                        </p:tav>
                                        <p:tav tm="100000">
                                          <p:val>
                                            <p:strVal val="#ppt_x"/>
                                          </p:val>
                                        </p:tav>
                                      </p:tavLst>
                                    </p:anim>
                                    <p:anim calcmode="lin" valueType="num">
                                      <p:cBhvr>
                                        <p:cTn id="52" dur="1500" fill="hold"/>
                                        <p:tgtEl>
                                          <p:spTgt spid="22"/>
                                        </p:tgtEl>
                                        <p:attrNameLst>
                                          <p:attrName>ppt_y</p:attrName>
                                        </p:attrNameLst>
                                      </p:cBhvr>
                                      <p:tavLst>
                                        <p:tav tm="0">
                                          <p:val>
                                            <p:strVal val="#ppt_y+.1"/>
                                          </p:val>
                                        </p:tav>
                                        <p:tav tm="100000">
                                          <p:val>
                                            <p:strVal val="#ppt_y"/>
                                          </p:val>
                                        </p:tav>
                                      </p:tavLst>
                                    </p:anim>
                                  </p:childTnLst>
                                </p:cTn>
                              </p:par>
                            </p:childTnLst>
                          </p:cTn>
                        </p:par>
                        <p:par>
                          <p:cTn id="53" fill="hold">
                            <p:stCondLst>
                              <p:cond delay="10500"/>
                            </p:stCondLst>
                            <p:childTnLst>
                              <p:par>
                                <p:cTn id="54" presetID="42" presetClass="entr" presetSubtype="0" fill="hold"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500"/>
                                        <p:tgtEl>
                                          <p:spTgt spid="24"/>
                                        </p:tgtEl>
                                      </p:cBhvr>
                                    </p:animEffect>
                                    <p:anim calcmode="lin" valueType="num">
                                      <p:cBhvr>
                                        <p:cTn id="57" dur="1500" fill="hold"/>
                                        <p:tgtEl>
                                          <p:spTgt spid="24"/>
                                        </p:tgtEl>
                                        <p:attrNameLst>
                                          <p:attrName>ppt_x</p:attrName>
                                        </p:attrNameLst>
                                      </p:cBhvr>
                                      <p:tavLst>
                                        <p:tav tm="0">
                                          <p:val>
                                            <p:strVal val="#ppt_x"/>
                                          </p:val>
                                        </p:tav>
                                        <p:tav tm="100000">
                                          <p:val>
                                            <p:strVal val="#ppt_x"/>
                                          </p:val>
                                        </p:tav>
                                      </p:tavLst>
                                    </p:anim>
                                    <p:anim calcmode="lin" valueType="num">
                                      <p:cBhvr>
                                        <p:cTn id="58" dur="1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2920485-3560-727B-CE47-14AA60BEB386}"/>
              </a:ext>
            </a:extLst>
          </p:cNvPr>
          <p:cNvSpPr/>
          <p:nvPr/>
        </p:nvSpPr>
        <p:spPr>
          <a:xfrm>
            <a:off x="0" y="0"/>
            <a:ext cx="9144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a:extLst>
              <a:ext uri="{FF2B5EF4-FFF2-40B4-BE49-F238E27FC236}">
                <a16:creationId xmlns:a16="http://schemas.microsoft.com/office/drawing/2014/main" id="{305B91C7-5D3E-64F3-ED15-42FB95F2C439}"/>
              </a:ext>
            </a:extLst>
          </p:cNvPr>
          <p:cNvSpPr>
            <a:spLocks noGrp="1"/>
          </p:cNvSpPr>
          <p:nvPr>
            <p:ph type="title"/>
          </p:nvPr>
        </p:nvSpPr>
        <p:spPr>
          <a:xfrm>
            <a:off x="179512" y="188640"/>
            <a:ext cx="8784976" cy="1252537"/>
          </a:xfrm>
          <a:solidFill>
            <a:schemeClr val="accent4">
              <a:lumMod val="20000"/>
              <a:lumOff val="80000"/>
            </a:schemeClr>
          </a:solidFill>
        </p:spPr>
        <p:txBody>
          <a:bodyPr>
            <a:normAutofit fontScale="90000"/>
          </a:bodyPr>
          <a:lstStyle/>
          <a:p>
            <a:br>
              <a:rPr lang="en-US" altLang="ja-JP" b="1" i="0" dirty="0">
                <a:solidFill>
                  <a:srgbClr val="62492A"/>
                </a:solidFill>
                <a:effectLst/>
                <a:latin typeface="ヒラギノ角ゴ Pro W3"/>
              </a:rPr>
            </a:br>
            <a:r>
              <a:rPr lang="ja-JP" altLang="en-US" b="1" i="0" dirty="0">
                <a:solidFill>
                  <a:srgbClr val="0000FF"/>
                </a:solidFill>
                <a:effectLst/>
                <a:latin typeface="ヒラギノ角ゴ Pro W3"/>
              </a:rPr>
              <a:t>東</a:t>
            </a:r>
            <a:r>
              <a:rPr lang="ja-JP" altLang="en-US" b="1" dirty="0">
                <a:solidFill>
                  <a:srgbClr val="0000FF"/>
                </a:solidFill>
                <a:latin typeface="ヒラギノ角ゴ Pro W3"/>
              </a:rPr>
              <a:t>１</a:t>
            </a:r>
            <a:r>
              <a:rPr lang="ja-JP" altLang="en-US" b="1" i="0" dirty="0">
                <a:solidFill>
                  <a:srgbClr val="0000FF"/>
                </a:solidFill>
                <a:effectLst/>
                <a:latin typeface="ヒラギノ角ゴ Pro W3"/>
              </a:rPr>
              <a:t>町会・</a:t>
            </a:r>
            <a:r>
              <a:rPr lang="en-US" altLang="ja-JP" b="1" dirty="0">
                <a:solidFill>
                  <a:srgbClr val="0000FF"/>
                </a:solidFill>
                <a:latin typeface="ヒラギノ角ゴ Pro W3"/>
              </a:rPr>
              <a:t>O</a:t>
            </a:r>
            <a:r>
              <a:rPr lang="ja-JP" altLang="en-US" b="1" i="0" dirty="0">
                <a:solidFill>
                  <a:srgbClr val="0000FF"/>
                </a:solidFill>
                <a:effectLst/>
                <a:latin typeface="ヒラギノ角ゴ Pro W3"/>
              </a:rPr>
              <a:t>様</a:t>
            </a:r>
            <a:br>
              <a:rPr lang="en-US" altLang="ja-JP" b="1" i="0" dirty="0">
                <a:solidFill>
                  <a:srgbClr val="0000FF"/>
                </a:solidFill>
                <a:effectLst/>
                <a:latin typeface="ヒラギノ角ゴ Pro W3"/>
              </a:rPr>
            </a:br>
            <a:r>
              <a:rPr lang="ja-JP" altLang="en-US" b="1" i="0" dirty="0">
                <a:solidFill>
                  <a:srgbClr val="0000FF"/>
                </a:solidFill>
                <a:effectLst/>
                <a:latin typeface="ヒラギノ角ゴ Pro W3"/>
              </a:rPr>
              <a:t>庭の「すだれ」をかけました</a:t>
            </a:r>
            <a:br>
              <a:rPr lang="ja-JP" altLang="en-US" b="1" i="0" dirty="0">
                <a:solidFill>
                  <a:srgbClr val="0000FF"/>
                </a:solidFill>
                <a:effectLst/>
                <a:latin typeface="ヒラギノ角ゴ Pro W3"/>
              </a:rPr>
            </a:br>
            <a:endParaRPr kumimoji="1" lang="ja-JP" altLang="en-US" dirty="0">
              <a:solidFill>
                <a:srgbClr val="0000FF"/>
              </a:solidFill>
            </a:endParaRPr>
          </a:p>
        </p:txBody>
      </p:sp>
      <p:pic>
        <p:nvPicPr>
          <p:cNvPr id="5" name="図 4">
            <a:extLst>
              <a:ext uri="{FF2B5EF4-FFF2-40B4-BE49-F238E27FC236}">
                <a16:creationId xmlns:a16="http://schemas.microsoft.com/office/drawing/2014/main" id="{3130D5B4-3477-8B3B-4B6F-D673E21F78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8018" y="1693044"/>
            <a:ext cx="3543858" cy="4725144"/>
          </a:xfrm>
          <a:prstGeom prst="rect">
            <a:avLst/>
          </a:prstGeom>
        </p:spPr>
      </p:pic>
      <p:pic>
        <p:nvPicPr>
          <p:cNvPr id="7" name="図 6">
            <a:extLst>
              <a:ext uri="{FF2B5EF4-FFF2-40B4-BE49-F238E27FC236}">
                <a16:creationId xmlns:a16="http://schemas.microsoft.com/office/drawing/2014/main" id="{108F2840-C4D9-AE43-4AA3-CC820145DD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124" y="1693044"/>
            <a:ext cx="6287855" cy="4715892"/>
          </a:xfrm>
          <a:prstGeom prst="rect">
            <a:avLst/>
          </a:prstGeom>
        </p:spPr>
      </p:pic>
    </p:spTree>
    <p:extLst>
      <p:ext uri="{BB962C8B-B14F-4D97-AF65-F5344CB8AC3E}">
        <p14:creationId xmlns:p14="http://schemas.microsoft.com/office/powerpoint/2010/main" val="206970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500"/>
                                        <p:tgtEl>
                                          <p:spTgt spid="5"/>
                                        </p:tgtEl>
                                      </p:cBhvr>
                                    </p:animEffect>
                                    <p:anim calcmode="lin" valueType="num">
                                      <p:cBhvr>
                                        <p:cTn id="14" dur="1500" fill="hold"/>
                                        <p:tgtEl>
                                          <p:spTgt spid="5"/>
                                        </p:tgtEl>
                                        <p:attrNameLst>
                                          <p:attrName>ppt_x</p:attrName>
                                        </p:attrNameLst>
                                      </p:cBhvr>
                                      <p:tavLst>
                                        <p:tav tm="0">
                                          <p:val>
                                            <p:strVal val="#ppt_x"/>
                                          </p:val>
                                        </p:tav>
                                        <p:tav tm="100000">
                                          <p:val>
                                            <p:strVal val="#ppt_x"/>
                                          </p:val>
                                        </p:tav>
                                      </p:tavLst>
                                    </p:anim>
                                    <p:anim calcmode="lin" valueType="num">
                                      <p:cBhvr>
                                        <p:cTn id="15" dur="15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2D75DDCC-59E1-49AB-9705-F2B52CA634B7}"/>
              </a:ext>
            </a:extLst>
          </p:cNvPr>
          <p:cNvSpPr/>
          <p:nvPr/>
        </p:nvSpPr>
        <p:spPr>
          <a:xfrm>
            <a:off x="0" y="0"/>
            <a:ext cx="9164971" cy="669674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3">
            <a:extLst>
              <a:ext uri="{FF2B5EF4-FFF2-40B4-BE49-F238E27FC236}">
                <a16:creationId xmlns:a16="http://schemas.microsoft.com/office/drawing/2014/main" id="{E7BC310D-44BC-45FF-B627-EF6626BA0509}"/>
              </a:ext>
            </a:extLst>
          </p:cNvPr>
          <p:cNvSpPr>
            <a:spLocks noGrp="1"/>
          </p:cNvSpPr>
          <p:nvPr>
            <p:ph type="title"/>
          </p:nvPr>
        </p:nvSpPr>
        <p:spPr>
          <a:xfrm>
            <a:off x="179512" y="188640"/>
            <a:ext cx="8784976" cy="1402416"/>
          </a:xfrm>
          <a:solidFill>
            <a:schemeClr val="accent4">
              <a:lumMod val="20000"/>
              <a:lumOff val="80000"/>
            </a:schemeClr>
          </a:solidFill>
        </p:spPr>
        <p:txBody>
          <a:bodyPr>
            <a:normAutofit fontScale="90000"/>
          </a:bodyPr>
          <a:lstStyle/>
          <a:p>
            <a:r>
              <a:rPr lang="ja-JP" altLang="en-US" b="1" dirty="0">
                <a:solidFill>
                  <a:srgbClr val="0000FF"/>
                </a:solidFill>
              </a:rPr>
              <a:t>西５町会・Ｄ様</a:t>
            </a:r>
            <a:br>
              <a:rPr lang="en-US" altLang="ja-JP" b="1" dirty="0">
                <a:solidFill>
                  <a:srgbClr val="0000FF"/>
                </a:solidFill>
              </a:rPr>
            </a:br>
            <a:r>
              <a:rPr lang="ja-JP" altLang="en-US" sz="5300" b="1" dirty="0">
                <a:solidFill>
                  <a:srgbClr val="0000FF"/>
                </a:solidFill>
              </a:rPr>
              <a:t>蛍光灯を交換しました</a:t>
            </a:r>
            <a:endParaRPr kumimoji="1" lang="ja-JP" altLang="en-US" sz="5300" dirty="0">
              <a:solidFill>
                <a:srgbClr val="0000FF"/>
              </a:solidFill>
            </a:endParaRPr>
          </a:p>
        </p:txBody>
      </p:sp>
      <p:pic>
        <p:nvPicPr>
          <p:cNvPr id="9" name="図 8">
            <a:extLst>
              <a:ext uri="{FF2B5EF4-FFF2-40B4-BE49-F238E27FC236}">
                <a16:creationId xmlns:a16="http://schemas.microsoft.com/office/drawing/2014/main" id="{EE51586D-D1BB-45FF-AA0F-DF7689C7B5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42518" y="1694249"/>
            <a:ext cx="5922211" cy="4441660"/>
          </a:xfrm>
          <a:prstGeom prst="rect">
            <a:avLst/>
          </a:prstGeom>
        </p:spPr>
      </p:pic>
      <p:pic>
        <p:nvPicPr>
          <p:cNvPr id="15" name="図 14">
            <a:extLst>
              <a:ext uri="{FF2B5EF4-FFF2-40B4-BE49-F238E27FC236}">
                <a16:creationId xmlns:a16="http://schemas.microsoft.com/office/drawing/2014/main" id="{70B55A6C-7172-423C-A336-772E49F4D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978" y="1694249"/>
            <a:ext cx="3795749" cy="2272739"/>
          </a:xfrm>
          <a:prstGeom prst="rect">
            <a:avLst/>
          </a:prstGeom>
        </p:spPr>
      </p:pic>
      <p:pic>
        <p:nvPicPr>
          <p:cNvPr id="17" name="図 16">
            <a:extLst>
              <a:ext uri="{FF2B5EF4-FFF2-40B4-BE49-F238E27FC236}">
                <a16:creationId xmlns:a16="http://schemas.microsoft.com/office/drawing/2014/main" id="{566540FD-732B-4B99-A185-9F33E8107B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9566" y="3844107"/>
            <a:ext cx="5355163" cy="2666031"/>
          </a:xfrm>
          <a:prstGeom prst="rect">
            <a:avLst/>
          </a:prstGeom>
        </p:spPr>
      </p:pic>
      <p:pic>
        <p:nvPicPr>
          <p:cNvPr id="7" name="コンテンツ プレースホルダー 6">
            <a:extLst>
              <a:ext uri="{FF2B5EF4-FFF2-40B4-BE49-F238E27FC236}">
                <a16:creationId xmlns:a16="http://schemas.microsoft.com/office/drawing/2014/main" id="{C65BB52A-1709-4798-A839-1C019E9C0F49}"/>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77030" y="3844107"/>
            <a:ext cx="3922477" cy="2686499"/>
          </a:xfrm>
        </p:spPr>
      </p:pic>
    </p:spTree>
    <p:extLst>
      <p:ext uri="{BB962C8B-B14F-4D97-AF65-F5344CB8AC3E}">
        <p14:creationId xmlns:p14="http://schemas.microsoft.com/office/powerpoint/2010/main" val="134903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2536E8AE-8CE1-4BE6-B6BF-610EF345F242}"/>
              </a:ext>
            </a:extLst>
          </p:cNvPr>
          <p:cNvSpPr/>
          <p:nvPr/>
        </p:nvSpPr>
        <p:spPr>
          <a:xfrm>
            <a:off x="0" y="0"/>
            <a:ext cx="9144000"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コンテンツ プレースホルダー 4">
            <a:extLst>
              <a:ext uri="{FF2B5EF4-FFF2-40B4-BE49-F238E27FC236}">
                <a16:creationId xmlns:a16="http://schemas.microsoft.com/office/drawing/2014/main" id="{1B6FE284-4C67-4052-B5EE-48C5514E176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60032" y="4181005"/>
            <a:ext cx="3371850" cy="2528888"/>
          </a:xfrm>
        </p:spPr>
      </p:pic>
      <p:pic>
        <p:nvPicPr>
          <p:cNvPr id="7" name="図 6">
            <a:extLst>
              <a:ext uri="{FF2B5EF4-FFF2-40B4-BE49-F238E27FC236}">
                <a16:creationId xmlns:a16="http://schemas.microsoft.com/office/drawing/2014/main" id="{3E0A661D-DC7C-4BC3-B595-B5C4AC7F2A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758" y="1627513"/>
            <a:ext cx="3371850" cy="2528888"/>
          </a:xfrm>
          <a:prstGeom prst="rect">
            <a:avLst/>
          </a:prstGeom>
        </p:spPr>
      </p:pic>
      <p:pic>
        <p:nvPicPr>
          <p:cNvPr id="9" name="図 8">
            <a:extLst>
              <a:ext uri="{FF2B5EF4-FFF2-40B4-BE49-F238E27FC236}">
                <a16:creationId xmlns:a16="http://schemas.microsoft.com/office/drawing/2014/main" id="{C2A4BE61-59C9-4346-AABA-465313A7D1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4295" y="1594056"/>
            <a:ext cx="3371851" cy="2528888"/>
          </a:xfrm>
          <a:prstGeom prst="rect">
            <a:avLst/>
          </a:prstGeom>
        </p:spPr>
      </p:pic>
      <p:pic>
        <p:nvPicPr>
          <p:cNvPr id="13" name="図 12">
            <a:extLst>
              <a:ext uri="{FF2B5EF4-FFF2-40B4-BE49-F238E27FC236}">
                <a16:creationId xmlns:a16="http://schemas.microsoft.com/office/drawing/2014/main" id="{06FD3053-2F85-409C-A48B-25339D5D25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758" y="4211703"/>
            <a:ext cx="3360039" cy="2520030"/>
          </a:xfrm>
          <a:prstGeom prst="rect">
            <a:avLst/>
          </a:prstGeom>
        </p:spPr>
      </p:pic>
      <p:sp>
        <p:nvSpPr>
          <p:cNvPr id="2" name="テキスト ボックス 1">
            <a:extLst>
              <a:ext uri="{FF2B5EF4-FFF2-40B4-BE49-F238E27FC236}">
                <a16:creationId xmlns:a16="http://schemas.microsoft.com/office/drawing/2014/main" id="{9212AD28-2238-488C-8829-28EA6F209EFA}"/>
              </a:ext>
            </a:extLst>
          </p:cNvPr>
          <p:cNvSpPr txBox="1"/>
          <p:nvPr/>
        </p:nvSpPr>
        <p:spPr>
          <a:xfrm>
            <a:off x="1702768" y="1126599"/>
            <a:ext cx="6529114" cy="400110"/>
          </a:xfrm>
          <a:prstGeom prst="rect">
            <a:avLst/>
          </a:prstGeom>
          <a:solidFill>
            <a:schemeClr val="accent6">
              <a:lumMod val="20000"/>
              <a:lumOff val="80000"/>
            </a:schemeClr>
          </a:solidFill>
        </p:spPr>
        <p:txBody>
          <a:bodyPr wrap="square" rtlCol="0">
            <a:spAutoFit/>
          </a:bodyPr>
          <a:lstStyle/>
          <a:p>
            <a:pPr algn="ctr"/>
            <a:r>
              <a:rPr lang="ja-JP" altLang="en-US" sz="2000" dirty="0"/>
              <a:t>今後、毎週土曜日には</a:t>
            </a:r>
            <a:r>
              <a:rPr kumimoji="1" lang="ja-JP" altLang="en-US" sz="2000" dirty="0"/>
              <a:t>集会所まで送迎させていただきます</a:t>
            </a:r>
            <a:r>
              <a:rPr lang="en-US" altLang="ja-JP" sz="2000" dirty="0"/>
              <a:t>!</a:t>
            </a:r>
          </a:p>
        </p:txBody>
      </p:sp>
      <p:sp>
        <p:nvSpPr>
          <p:cNvPr id="3" name="タイトル 2">
            <a:extLst>
              <a:ext uri="{FF2B5EF4-FFF2-40B4-BE49-F238E27FC236}">
                <a16:creationId xmlns:a16="http://schemas.microsoft.com/office/drawing/2014/main" id="{1675ED43-2FE0-44D6-A957-370FD0323E73}"/>
              </a:ext>
            </a:extLst>
          </p:cNvPr>
          <p:cNvSpPr>
            <a:spLocks noGrp="1"/>
          </p:cNvSpPr>
          <p:nvPr>
            <p:ph type="title"/>
          </p:nvPr>
        </p:nvSpPr>
        <p:spPr>
          <a:xfrm>
            <a:off x="138356" y="160194"/>
            <a:ext cx="8867287" cy="971438"/>
          </a:xfrm>
          <a:solidFill>
            <a:schemeClr val="accent6">
              <a:lumMod val="50000"/>
            </a:schemeClr>
          </a:solidFill>
        </p:spPr>
        <p:txBody>
          <a:bodyPr>
            <a:normAutofit fontScale="90000"/>
          </a:bodyPr>
          <a:lstStyle/>
          <a:p>
            <a:r>
              <a:rPr lang="ja-JP" altLang="en-US" sz="3600" b="1" dirty="0"/>
              <a:t>西４町会・Ｋ様が集会所で開催される</a:t>
            </a:r>
            <a:br>
              <a:rPr lang="en-US" altLang="ja-JP" sz="3600" b="1" dirty="0"/>
            </a:br>
            <a:r>
              <a:rPr lang="en-US" altLang="ja-JP" sz="3600" b="1" dirty="0">
                <a:solidFill>
                  <a:srgbClr val="FFFF00"/>
                </a:solidFill>
              </a:rPr>
              <a:t>【</a:t>
            </a:r>
            <a:r>
              <a:rPr lang="ja-JP" altLang="en-US" sz="3600" b="1" dirty="0">
                <a:solidFill>
                  <a:srgbClr val="FFFF00"/>
                </a:solidFill>
              </a:rPr>
              <a:t>囲碁クラブ</a:t>
            </a:r>
            <a:r>
              <a:rPr lang="en-US" altLang="ja-JP" sz="3600" b="1" dirty="0">
                <a:solidFill>
                  <a:srgbClr val="FFFF00"/>
                </a:solidFill>
              </a:rPr>
              <a:t>】</a:t>
            </a:r>
            <a:r>
              <a:rPr lang="ja-JP" altLang="en-US" sz="3600" b="1" dirty="0">
                <a:solidFill>
                  <a:srgbClr val="FFFF00"/>
                </a:solidFill>
              </a:rPr>
              <a:t>参加の送迎</a:t>
            </a:r>
            <a:r>
              <a:rPr lang="ja-JP" altLang="en-US" sz="3600" b="1" dirty="0"/>
              <a:t>を行いました。</a:t>
            </a:r>
            <a:endParaRPr kumimoji="1" lang="ja-JP" altLang="en-US" sz="3600" dirty="0"/>
          </a:p>
        </p:txBody>
      </p:sp>
      <p:sp>
        <p:nvSpPr>
          <p:cNvPr id="6" name="テキスト ボックス 5">
            <a:extLst>
              <a:ext uri="{FF2B5EF4-FFF2-40B4-BE49-F238E27FC236}">
                <a16:creationId xmlns:a16="http://schemas.microsoft.com/office/drawing/2014/main" id="{DFF7AFA3-5DF2-4924-8EE6-2BB1805E614E}"/>
              </a:ext>
            </a:extLst>
          </p:cNvPr>
          <p:cNvSpPr txBox="1"/>
          <p:nvPr/>
        </p:nvSpPr>
        <p:spPr>
          <a:xfrm>
            <a:off x="853794" y="3787069"/>
            <a:ext cx="1697901" cy="369332"/>
          </a:xfrm>
          <a:prstGeom prst="rect">
            <a:avLst/>
          </a:prstGeom>
          <a:solidFill>
            <a:schemeClr val="accent5">
              <a:lumMod val="20000"/>
              <a:lumOff val="80000"/>
            </a:schemeClr>
          </a:solidFill>
        </p:spPr>
        <p:txBody>
          <a:bodyPr wrap="none" rtlCol="0">
            <a:spAutoFit/>
          </a:bodyPr>
          <a:lstStyle/>
          <a:p>
            <a:r>
              <a:rPr kumimoji="1" lang="ja-JP" altLang="en-US" dirty="0"/>
              <a:t>ご自宅から出発</a:t>
            </a:r>
          </a:p>
        </p:txBody>
      </p:sp>
      <p:sp>
        <p:nvSpPr>
          <p:cNvPr id="12" name="テキスト ボックス 11">
            <a:extLst>
              <a:ext uri="{FF2B5EF4-FFF2-40B4-BE49-F238E27FC236}">
                <a16:creationId xmlns:a16="http://schemas.microsoft.com/office/drawing/2014/main" id="{7F39FF72-D4FE-4950-A6CB-5806FD154C68}"/>
              </a:ext>
            </a:extLst>
          </p:cNvPr>
          <p:cNvSpPr txBox="1"/>
          <p:nvPr/>
        </p:nvSpPr>
        <p:spPr>
          <a:xfrm>
            <a:off x="853794" y="6309061"/>
            <a:ext cx="1548822" cy="369332"/>
          </a:xfrm>
          <a:prstGeom prst="rect">
            <a:avLst/>
          </a:prstGeom>
          <a:solidFill>
            <a:schemeClr val="accent4">
              <a:lumMod val="20000"/>
              <a:lumOff val="80000"/>
            </a:schemeClr>
          </a:solidFill>
        </p:spPr>
        <p:txBody>
          <a:bodyPr wrap="none" rtlCol="0">
            <a:spAutoFit/>
          </a:bodyPr>
          <a:lstStyle/>
          <a:p>
            <a:r>
              <a:rPr lang="ja-JP" altLang="en-US" dirty="0"/>
              <a:t>集会所に到着</a:t>
            </a:r>
            <a:endParaRPr lang="en-US" altLang="ja-JP" dirty="0"/>
          </a:p>
        </p:txBody>
      </p:sp>
      <p:sp>
        <p:nvSpPr>
          <p:cNvPr id="14" name="テキスト ボックス 13">
            <a:extLst>
              <a:ext uri="{FF2B5EF4-FFF2-40B4-BE49-F238E27FC236}">
                <a16:creationId xmlns:a16="http://schemas.microsoft.com/office/drawing/2014/main" id="{C3FA83B3-AFCF-442B-BF4F-1FDE41A0D831}"/>
              </a:ext>
            </a:extLst>
          </p:cNvPr>
          <p:cNvSpPr txBox="1"/>
          <p:nvPr/>
        </p:nvSpPr>
        <p:spPr>
          <a:xfrm>
            <a:off x="1180653" y="8785234"/>
            <a:ext cx="1548822" cy="369332"/>
          </a:xfrm>
          <a:prstGeom prst="rect">
            <a:avLst/>
          </a:prstGeom>
          <a:solidFill>
            <a:schemeClr val="accent4">
              <a:lumMod val="20000"/>
              <a:lumOff val="80000"/>
            </a:schemeClr>
          </a:solidFill>
        </p:spPr>
        <p:txBody>
          <a:bodyPr wrap="none" rtlCol="0">
            <a:spAutoFit/>
          </a:bodyPr>
          <a:lstStyle/>
          <a:p>
            <a:r>
              <a:rPr lang="ja-JP" altLang="en-US" dirty="0"/>
              <a:t>集会所に到着</a:t>
            </a:r>
            <a:endParaRPr lang="en-US" altLang="ja-JP" dirty="0"/>
          </a:p>
        </p:txBody>
      </p:sp>
      <p:sp>
        <p:nvSpPr>
          <p:cNvPr id="15" name="テキスト ボックス 14">
            <a:extLst>
              <a:ext uri="{FF2B5EF4-FFF2-40B4-BE49-F238E27FC236}">
                <a16:creationId xmlns:a16="http://schemas.microsoft.com/office/drawing/2014/main" id="{05E5A2F6-185C-41B2-860E-0556EC11F1E2}"/>
              </a:ext>
            </a:extLst>
          </p:cNvPr>
          <p:cNvSpPr txBox="1"/>
          <p:nvPr/>
        </p:nvSpPr>
        <p:spPr>
          <a:xfrm>
            <a:off x="6429369" y="3695551"/>
            <a:ext cx="1739579" cy="369332"/>
          </a:xfrm>
          <a:prstGeom prst="rect">
            <a:avLst/>
          </a:prstGeom>
          <a:solidFill>
            <a:schemeClr val="accent2">
              <a:lumMod val="20000"/>
              <a:lumOff val="80000"/>
            </a:schemeClr>
          </a:solidFill>
        </p:spPr>
        <p:txBody>
          <a:bodyPr wrap="none" rtlCol="0">
            <a:spAutoFit/>
          </a:bodyPr>
          <a:lstStyle/>
          <a:p>
            <a:r>
              <a:rPr lang="ja-JP" altLang="en-US" dirty="0"/>
              <a:t>集会所から出発</a:t>
            </a:r>
            <a:endParaRPr lang="en-US" altLang="ja-JP" dirty="0"/>
          </a:p>
        </p:txBody>
      </p:sp>
      <p:sp>
        <p:nvSpPr>
          <p:cNvPr id="16" name="テキスト ボックス 15">
            <a:extLst>
              <a:ext uri="{FF2B5EF4-FFF2-40B4-BE49-F238E27FC236}">
                <a16:creationId xmlns:a16="http://schemas.microsoft.com/office/drawing/2014/main" id="{6E8B1539-DE09-4A32-9EA6-0A229C2B1F74}"/>
              </a:ext>
            </a:extLst>
          </p:cNvPr>
          <p:cNvSpPr txBox="1"/>
          <p:nvPr/>
        </p:nvSpPr>
        <p:spPr>
          <a:xfrm>
            <a:off x="6661804" y="6255715"/>
            <a:ext cx="1507144" cy="369332"/>
          </a:xfrm>
          <a:prstGeom prst="rect">
            <a:avLst/>
          </a:prstGeom>
          <a:solidFill>
            <a:schemeClr val="bg2">
              <a:lumMod val="90000"/>
            </a:schemeClr>
          </a:solidFill>
        </p:spPr>
        <p:txBody>
          <a:bodyPr wrap="none" rtlCol="0">
            <a:spAutoFit/>
          </a:bodyPr>
          <a:lstStyle/>
          <a:p>
            <a:r>
              <a:rPr lang="ja-JP" altLang="en-US" dirty="0"/>
              <a:t>ご自宅に到着</a:t>
            </a:r>
            <a:endParaRPr lang="en-US" altLang="ja-JP" dirty="0"/>
          </a:p>
        </p:txBody>
      </p:sp>
    </p:spTree>
    <p:extLst>
      <p:ext uri="{BB962C8B-B14F-4D97-AF65-F5344CB8AC3E}">
        <p14:creationId xmlns:p14="http://schemas.microsoft.com/office/powerpoint/2010/main" val="202408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ppt_x</p:attrName>
                                        </p:attrNameLst>
                                      </p:cBhvr>
                                      <p:tavLst>
                                        <p:tav tm="0">
                                          <p:val>
                                            <p:strVal val="#ppt_x"/>
                                          </p:val>
                                        </p:tav>
                                        <p:tav tm="100000">
                                          <p:val>
                                            <p:strVal val="#ppt_x"/>
                                          </p:val>
                                        </p:tav>
                                      </p:tavLst>
                                    </p:anim>
                                    <p:anim calcmode="lin" valueType="num">
                                      <p:cBhvr>
                                        <p:cTn id="15" dur="2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anim calcmode="lin" valueType="num">
                                      <p:cBhvr>
                                        <p:cTn id="20" dur="2000" fill="hold"/>
                                        <p:tgtEl>
                                          <p:spTgt spid="12"/>
                                        </p:tgtEl>
                                        <p:attrNameLst>
                                          <p:attrName>ppt_x</p:attrName>
                                        </p:attrNameLst>
                                      </p:cBhvr>
                                      <p:tavLst>
                                        <p:tav tm="0">
                                          <p:val>
                                            <p:strVal val="#ppt_x"/>
                                          </p:val>
                                        </p:tav>
                                        <p:tav tm="100000">
                                          <p:val>
                                            <p:strVal val="#ppt_x"/>
                                          </p:val>
                                        </p:tav>
                                      </p:tavLst>
                                    </p:anim>
                                    <p:anim calcmode="lin" valueType="num">
                                      <p:cBhvr>
                                        <p:cTn id="21" dur="20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5000"/>
                            </p:stCondLst>
                            <p:childTnLst>
                              <p:par>
                                <p:cTn id="23" presetID="42"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2000"/>
                                        <p:tgtEl>
                                          <p:spTgt spid="15"/>
                                        </p:tgtEl>
                                      </p:cBhvr>
                                    </p:animEffect>
                                    <p:anim calcmode="lin" valueType="num">
                                      <p:cBhvr>
                                        <p:cTn id="26" dur="2000" fill="hold"/>
                                        <p:tgtEl>
                                          <p:spTgt spid="15"/>
                                        </p:tgtEl>
                                        <p:attrNameLst>
                                          <p:attrName>ppt_x</p:attrName>
                                        </p:attrNameLst>
                                      </p:cBhvr>
                                      <p:tavLst>
                                        <p:tav tm="0">
                                          <p:val>
                                            <p:strVal val="#ppt_x"/>
                                          </p:val>
                                        </p:tav>
                                        <p:tav tm="100000">
                                          <p:val>
                                            <p:strVal val="#ppt_x"/>
                                          </p:val>
                                        </p:tav>
                                      </p:tavLst>
                                    </p:anim>
                                    <p:anim calcmode="lin" valueType="num">
                                      <p:cBhvr>
                                        <p:cTn id="27" dur="2000" fill="hold"/>
                                        <p:tgtEl>
                                          <p:spTgt spid="15"/>
                                        </p:tgtEl>
                                        <p:attrNameLst>
                                          <p:attrName>ppt_y</p:attrName>
                                        </p:attrNameLst>
                                      </p:cBhvr>
                                      <p:tavLst>
                                        <p:tav tm="0">
                                          <p:val>
                                            <p:strVal val="#ppt_y+.1"/>
                                          </p:val>
                                        </p:tav>
                                        <p:tav tm="100000">
                                          <p:val>
                                            <p:strVal val="#ppt_y"/>
                                          </p:val>
                                        </p:tav>
                                      </p:tavLst>
                                    </p:anim>
                                  </p:childTnLst>
                                </p:cTn>
                              </p:par>
                            </p:childTnLst>
                          </p:cTn>
                        </p:par>
                        <p:par>
                          <p:cTn id="28" fill="hold">
                            <p:stCondLst>
                              <p:cond delay="70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ppt_x</p:attrName>
                                        </p:attrNameLst>
                                      </p:cBhvr>
                                      <p:tavLst>
                                        <p:tav tm="0">
                                          <p:val>
                                            <p:strVal val="#ppt_x"/>
                                          </p:val>
                                        </p:tav>
                                        <p:tav tm="100000">
                                          <p:val>
                                            <p:strVal val="#ppt_x"/>
                                          </p:val>
                                        </p:tav>
                                      </p:tavLst>
                                    </p:anim>
                                    <p:anim calcmode="lin" valueType="num">
                                      <p:cBhvr>
                                        <p:cTn id="33" dur="20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9000"/>
                            </p:stCondLst>
                            <p:childTnLst>
                              <p:par>
                                <p:cTn id="35" presetID="6" presetClass="entr" presetSubtype="16"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12" grpId="0" animBg="1"/>
      <p:bldP spid="15" grpId="0" animBg="1"/>
      <p:bldP spid="1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403648" y="1988840"/>
            <a:ext cx="6120680" cy="2664296"/>
          </a:xfrm>
          <a:solidFill>
            <a:schemeClr val="accent5">
              <a:lumMod val="20000"/>
              <a:lumOff val="80000"/>
            </a:schemeClr>
          </a:solidFill>
        </p:spPr>
        <p:txBody>
          <a:bodyPr>
            <a:normAutofit/>
          </a:bodyPr>
          <a:lstStyle/>
          <a:p>
            <a:r>
              <a:rPr lang="ja-JP" altLang="en-US" sz="4000" u="sng" dirty="0">
                <a:solidFill>
                  <a:srgbClr val="C00000"/>
                </a:solidFill>
                <a:latin typeface="UD デジタル 教科書体 NP-B" panose="02020700000000000000" pitchFamily="18" charset="-128"/>
                <a:ea typeface="UD デジタル 教科書体 NP-B" panose="02020700000000000000" pitchFamily="18" charset="-128"/>
              </a:rPr>
              <a:t>ネットワーク団体以外で</a:t>
            </a:r>
            <a:br>
              <a:rPr lang="en-US" altLang="ja-JP" sz="4000" u="sng" dirty="0">
                <a:solidFill>
                  <a:srgbClr val="C00000"/>
                </a:solidFill>
                <a:latin typeface="UD デジタル 教科書体 NP-B" panose="02020700000000000000" pitchFamily="18" charset="-128"/>
                <a:ea typeface="UD デジタル 教科書体 NP-B" panose="02020700000000000000" pitchFamily="18" charset="-128"/>
              </a:rPr>
            </a:br>
            <a:r>
              <a:rPr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地域で奉仕活動されている</a:t>
            </a:r>
            <a:br>
              <a:rPr kumimoji="1" lang="en-US" altLang="ja-JP" dirty="0">
                <a:solidFill>
                  <a:srgbClr val="002060"/>
                </a:solidFill>
                <a:latin typeface="UD デジタル 教科書体 NP-B" panose="02020700000000000000" pitchFamily="18" charset="-128"/>
                <a:ea typeface="UD デジタル 教科書体 NP-B" panose="02020700000000000000" pitchFamily="18" charset="-128"/>
              </a:rPr>
            </a:br>
            <a:r>
              <a:rPr kumimoji="1" lang="ja-JP" altLang="en-US" sz="73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任意団体</a:t>
            </a:r>
          </a:p>
        </p:txBody>
      </p:sp>
    </p:spTree>
    <p:extLst>
      <p:ext uri="{BB962C8B-B14F-4D97-AF65-F5344CB8AC3E}">
        <p14:creationId xmlns:p14="http://schemas.microsoft.com/office/powerpoint/2010/main" val="1434440455"/>
      </p:ext>
    </p:extLst>
  </p:cSld>
  <p:clrMapOvr>
    <a:masterClrMapping/>
  </p:clrMapOvr>
  <mc:AlternateContent xmlns:mc="http://schemas.openxmlformats.org/markup-compatibility/2006" xmlns:p14="http://schemas.microsoft.com/office/powerpoint/2010/main">
    <mc:Choice Requires="p14">
      <p:transition spd="slow" p14:dur="2000" advTm="3847"/>
    </mc:Choice>
    <mc:Fallback xmlns="">
      <p:transition spd="slow" advTm="38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63C13CC-937C-4D61-9EAD-0F651C7F35A1}"/>
              </a:ext>
            </a:extLst>
          </p:cNvPr>
          <p:cNvSpPr/>
          <p:nvPr/>
        </p:nvSpPr>
        <p:spPr>
          <a:xfrm>
            <a:off x="0" y="0"/>
            <a:ext cx="9144000" cy="685799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74556" y="2204864"/>
            <a:ext cx="7994888" cy="1008112"/>
          </a:xfrm>
          <a:solidFill>
            <a:schemeClr val="accent6">
              <a:lumMod val="50000"/>
            </a:schemeClr>
          </a:solidFill>
        </p:spPr>
        <p:txBody>
          <a:bodyPr>
            <a:normAutofit fontScale="90000"/>
          </a:bodyPr>
          <a:lstStyle/>
          <a:p>
            <a:r>
              <a:rPr kumimoji="1" lang="ja-JP" altLang="en-US" sz="6600" b="1" dirty="0">
                <a:solidFill>
                  <a:srgbClr val="FFFF00"/>
                </a:solidFill>
                <a:effectLst>
                  <a:outerShdw blurRad="38100" dist="38100" dir="2700000" algn="tl">
                    <a:srgbClr val="000000">
                      <a:alpha val="43137"/>
                    </a:srgbClr>
                  </a:outerShdw>
                </a:effectLst>
              </a:rPr>
              <a:t>朝倉台「里山クラブ」</a:t>
            </a:r>
          </a:p>
        </p:txBody>
      </p:sp>
    </p:spTree>
    <p:extLst>
      <p:ext uri="{BB962C8B-B14F-4D97-AF65-F5344CB8AC3E}">
        <p14:creationId xmlns:p14="http://schemas.microsoft.com/office/powerpoint/2010/main" val="188849876"/>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30A66CEA-9FE8-26F7-C96F-6EE02FE837CE}"/>
              </a:ext>
            </a:extLst>
          </p:cNvPr>
          <p:cNvSpPr/>
          <p:nvPr/>
        </p:nvSpPr>
        <p:spPr>
          <a:xfrm>
            <a:off x="0" y="0"/>
            <a:ext cx="9144000" cy="685799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6">
            <a:extLst>
              <a:ext uri="{FF2B5EF4-FFF2-40B4-BE49-F238E27FC236}">
                <a16:creationId xmlns:a16="http://schemas.microsoft.com/office/drawing/2014/main" id="{FC629E85-439A-4E1D-74FC-5BE2A6DB1A69}"/>
              </a:ext>
            </a:extLst>
          </p:cNvPr>
          <p:cNvSpPr>
            <a:spLocks noGrp="1"/>
          </p:cNvSpPr>
          <p:nvPr>
            <p:ph type="title"/>
          </p:nvPr>
        </p:nvSpPr>
        <p:spPr>
          <a:xfrm>
            <a:off x="961256" y="1916832"/>
            <a:ext cx="7221488" cy="2548872"/>
          </a:xfrm>
          <a:solidFill>
            <a:schemeClr val="accent3">
              <a:lumMod val="20000"/>
              <a:lumOff val="80000"/>
            </a:schemeClr>
          </a:solidFill>
        </p:spPr>
        <p:txBody>
          <a:bodyPr>
            <a:normAutofit/>
          </a:bodyPr>
          <a:lstStyle/>
          <a:p>
            <a:pPr>
              <a:lnSpc>
                <a:spcPct val="150000"/>
              </a:lnSpc>
            </a:pPr>
            <a:r>
              <a:rPr lang="ja-JP" altLang="en-US" sz="4400" b="1" dirty="0">
                <a:solidFill>
                  <a:srgbClr val="0000FF"/>
                </a:solidFill>
                <a:effectLst>
                  <a:outerShdw blurRad="38100" dist="38100" dir="2700000" algn="tl">
                    <a:srgbClr val="000000">
                      <a:alpha val="43137"/>
                    </a:srgbClr>
                  </a:outerShdw>
                </a:effectLst>
              </a:rPr>
              <a:t>代　　   表　：　坂口　幹彦</a:t>
            </a:r>
            <a:br>
              <a:rPr lang="en-US" altLang="ja-JP" sz="4400" b="1" dirty="0">
                <a:solidFill>
                  <a:srgbClr val="0000FF"/>
                </a:solidFill>
                <a:effectLst>
                  <a:outerShdw blurRad="38100" dist="38100" dir="2700000" algn="tl">
                    <a:srgbClr val="000000">
                      <a:alpha val="43137"/>
                    </a:srgbClr>
                  </a:outerShdw>
                </a:effectLst>
              </a:rPr>
            </a:br>
            <a:r>
              <a:rPr lang="ja-JP" altLang="en-US" sz="4400" b="1" dirty="0">
                <a:solidFill>
                  <a:srgbClr val="0000FF"/>
                </a:solidFill>
                <a:effectLst>
                  <a:outerShdw blurRad="38100" dist="38100" dir="2700000" algn="tl">
                    <a:srgbClr val="000000">
                      <a:alpha val="43137"/>
                    </a:srgbClr>
                  </a:outerShdw>
                </a:effectLst>
              </a:rPr>
              <a:t>副　代 表　：　西田　隆厚</a:t>
            </a:r>
            <a:endParaRPr lang="ja-JP"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6221819"/>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500"/>
                                        <p:tgtEl>
                                          <p:spTgt spid="7"/>
                                        </p:tgtEl>
                                      </p:cBhvr>
                                    </p:animEffect>
                                    <p:anim calcmode="lin" valueType="num">
                                      <p:cBhvr>
                                        <p:cTn id="8" dur="1500" fill="hold"/>
                                        <p:tgtEl>
                                          <p:spTgt spid="7"/>
                                        </p:tgtEl>
                                        <p:attrNameLst>
                                          <p:attrName>ppt_x</p:attrName>
                                        </p:attrNameLst>
                                      </p:cBhvr>
                                      <p:tavLst>
                                        <p:tav tm="0">
                                          <p:val>
                                            <p:strVal val="#ppt_x"/>
                                          </p:val>
                                        </p:tav>
                                        <p:tav tm="100000">
                                          <p:val>
                                            <p:strVal val="#ppt_x"/>
                                          </p:val>
                                        </p:tav>
                                      </p:tavLst>
                                    </p:anim>
                                    <p:anim calcmode="lin" valueType="num">
                                      <p:cBhvr>
                                        <p:cTn id="9"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B5D49C33-0E32-4D56-BDF7-1582890D07B8}"/>
              </a:ext>
            </a:extLst>
          </p:cNvPr>
          <p:cNvSpPr/>
          <p:nvPr/>
        </p:nvSpPr>
        <p:spPr>
          <a:xfrm>
            <a:off x="0" y="0"/>
            <a:ext cx="914400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110048E0-22EE-4296-8870-607D6CFA47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2245622"/>
            <a:ext cx="6044526" cy="4400055"/>
          </a:xfrm>
          <a:prstGeom prst="rect">
            <a:avLst/>
          </a:prstGeom>
        </p:spPr>
      </p:pic>
      <p:sp>
        <p:nvSpPr>
          <p:cNvPr id="9" name="テキスト ボックス 8">
            <a:extLst>
              <a:ext uri="{FF2B5EF4-FFF2-40B4-BE49-F238E27FC236}">
                <a16:creationId xmlns:a16="http://schemas.microsoft.com/office/drawing/2014/main" id="{8165BEBB-855E-4224-9A39-C90325162757}"/>
              </a:ext>
            </a:extLst>
          </p:cNvPr>
          <p:cNvSpPr txBox="1"/>
          <p:nvPr/>
        </p:nvSpPr>
        <p:spPr>
          <a:xfrm>
            <a:off x="5220072" y="2503151"/>
            <a:ext cx="1364476" cy="707886"/>
          </a:xfrm>
          <a:prstGeom prst="rect">
            <a:avLst/>
          </a:prstGeom>
          <a:noFill/>
        </p:spPr>
        <p:txBody>
          <a:bodyPr wrap="none" rtlCol="0">
            <a:spAutoFit/>
          </a:bodyPr>
          <a:lstStyle/>
          <a:p>
            <a:r>
              <a:rPr lang="ja-JP" altLang="en-US" sz="4000" b="1" dirty="0">
                <a:solidFill>
                  <a:srgbClr val="FF0000"/>
                </a:solidFill>
              </a:rPr>
              <a:t>２０２２</a:t>
            </a:r>
            <a:endParaRPr kumimoji="1" lang="ja-JP" altLang="en-US" sz="4000" b="1" dirty="0">
              <a:solidFill>
                <a:srgbClr val="FF0000"/>
              </a:solidFill>
            </a:endParaRPr>
          </a:p>
        </p:txBody>
      </p:sp>
      <p:pic>
        <p:nvPicPr>
          <p:cNvPr id="5" name="コンテンツ プレースホルダー 4">
            <a:extLst>
              <a:ext uri="{FF2B5EF4-FFF2-40B4-BE49-F238E27FC236}">
                <a16:creationId xmlns:a16="http://schemas.microsoft.com/office/drawing/2014/main" id="{2D755706-6A72-4063-9DFB-D4820C9743E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9512" y="2479169"/>
            <a:ext cx="2664296" cy="4180234"/>
          </a:xfrm>
          <a:prstGeom prst="rect">
            <a:avLst/>
          </a:prstGeom>
          <a:ln>
            <a:noFill/>
          </a:ln>
          <a:effectLst>
            <a:softEdge rad="112500"/>
          </a:effectLst>
        </p:spPr>
      </p:pic>
      <p:sp>
        <p:nvSpPr>
          <p:cNvPr id="2" name="テキスト ボックス 1">
            <a:extLst>
              <a:ext uri="{FF2B5EF4-FFF2-40B4-BE49-F238E27FC236}">
                <a16:creationId xmlns:a16="http://schemas.microsoft.com/office/drawing/2014/main" id="{A39F207C-0D4E-4A8F-9CEA-4BD365460807}"/>
              </a:ext>
            </a:extLst>
          </p:cNvPr>
          <p:cNvSpPr txBox="1"/>
          <p:nvPr/>
        </p:nvSpPr>
        <p:spPr>
          <a:xfrm>
            <a:off x="2863273" y="4697088"/>
            <a:ext cx="6041196" cy="1138773"/>
          </a:xfrm>
          <a:prstGeom prst="rect">
            <a:avLst/>
          </a:prstGeom>
          <a:solidFill>
            <a:schemeClr val="bg2">
              <a:lumMod val="25000"/>
            </a:schemeClr>
          </a:solidFill>
          <a:ln>
            <a:solidFill>
              <a:srgbClr val="00FF00"/>
            </a:solidFill>
          </a:ln>
        </p:spPr>
        <p:txBody>
          <a:bodyPr wrap="square" rtlCol="0">
            <a:spAutoFit/>
          </a:bodyPr>
          <a:lstStyle/>
          <a:p>
            <a:pPr algn="ctr"/>
            <a:r>
              <a:rPr kumimoji="1" lang="ja-JP" altLang="en-US" sz="2400" b="1" dirty="0">
                <a:solidFill>
                  <a:srgbClr val="FFFF00"/>
                </a:solidFill>
              </a:rPr>
              <a:t>～資料の保管・管理～</a:t>
            </a:r>
            <a:endParaRPr kumimoji="1" lang="en-US" altLang="ja-JP" sz="2400" b="1" dirty="0">
              <a:solidFill>
                <a:srgbClr val="FFFF00"/>
              </a:solidFill>
            </a:endParaRPr>
          </a:p>
          <a:p>
            <a:pPr algn="ctr"/>
            <a:r>
              <a:rPr kumimoji="1" lang="en-US" altLang="ja-JP" sz="2400" b="1" dirty="0">
                <a:solidFill>
                  <a:schemeClr val="bg1"/>
                </a:solidFill>
              </a:rPr>
              <a:t>【</a:t>
            </a:r>
            <a:r>
              <a:rPr kumimoji="1" lang="ja-JP" altLang="en-US" sz="2400" b="1" dirty="0">
                <a:solidFill>
                  <a:schemeClr val="bg1"/>
                </a:solidFill>
              </a:rPr>
              <a:t>全町会分</a:t>
            </a:r>
            <a:r>
              <a:rPr kumimoji="1" lang="en-US" altLang="ja-JP" sz="2400" b="1" dirty="0">
                <a:solidFill>
                  <a:schemeClr val="bg1"/>
                </a:solidFill>
              </a:rPr>
              <a:t>】</a:t>
            </a:r>
          </a:p>
          <a:p>
            <a:pPr algn="ctr"/>
            <a:r>
              <a:rPr lang="ja-JP" altLang="en-US" sz="2000" b="1" dirty="0">
                <a:solidFill>
                  <a:schemeClr val="bg1"/>
                </a:solidFill>
              </a:rPr>
              <a:t>「</a:t>
            </a:r>
            <a:r>
              <a:rPr kumimoji="1" lang="ja-JP" altLang="en-US" sz="2000" b="1" dirty="0">
                <a:solidFill>
                  <a:schemeClr val="bg1"/>
                </a:solidFill>
              </a:rPr>
              <a:t>自治会会長」「自主防災会会長」「民生児童委員会長」</a:t>
            </a:r>
            <a:endParaRPr kumimoji="1" lang="en-US" altLang="ja-JP" sz="2000" b="1" dirty="0">
              <a:solidFill>
                <a:schemeClr val="bg1"/>
              </a:solidFill>
            </a:endParaRPr>
          </a:p>
        </p:txBody>
      </p:sp>
      <p:sp>
        <p:nvSpPr>
          <p:cNvPr id="10" name="テキスト ボックス 9">
            <a:extLst>
              <a:ext uri="{FF2B5EF4-FFF2-40B4-BE49-F238E27FC236}">
                <a16:creationId xmlns:a16="http://schemas.microsoft.com/office/drawing/2014/main" id="{1CC79BC2-F167-439C-87A5-77B346DE7B16}"/>
              </a:ext>
            </a:extLst>
          </p:cNvPr>
          <p:cNvSpPr txBox="1"/>
          <p:nvPr/>
        </p:nvSpPr>
        <p:spPr>
          <a:xfrm>
            <a:off x="2863273" y="5835861"/>
            <a:ext cx="6021352" cy="830997"/>
          </a:xfrm>
          <a:prstGeom prst="rect">
            <a:avLst/>
          </a:prstGeom>
          <a:solidFill>
            <a:schemeClr val="accent2">
              <a:lumMod val="20000"/>
              <a:lumOff val="80000"/>
            </a:schemeClr>
          </a:solidFill>
          <a:ln>
            <a:solidFill>
              <a:srgbClr val="0000FF"/>
            </a:solidFill>
          </a:ln>
        </p:spPr>
        <p:txBody>
          <a:bodyPr wrap="square" rtlCol="0">
            <a:spAutoFit/>
          </a:bodyPr>
          <a:lstStyle/>
          <a:p>
            <a:pPr algn="ctr"/>
            <a:r>
              <a:rPr lang="en-US" altLang="ja-JP" sz="2400" b="1" dirty="0"/>
              <a:t>【</a:t>
            </a:r>
            <a:r>
              <a:rPr lang="ja-JP" altLang="en-US" sz="2400" b="1" dirty="0"/>
              <a:t>各</a:t>
            </a:r>
            <a:r>
              <a:rPr kumimoji="1" lang="ja-JP" altLang="en-US" sz="2400" b="1" dirty="0"/>
              <a:t>町会分</a:t>
            </a:r>
            <a:r>
              <a:rPr lang="en-US" altLang="ja-JP" sz="2400" b="1" dirty="0"/>
              <a:t>】</a:t>
            </a:r>
          </a:p>
          <a:p>
            <a:pPr algn="ctr"/>
            <a:r>
              <a:rPr kumimoji="1" lang="ja-JP" altLang="en-US" sz="2400" b="1" dirty="0"/>
              <a:t>「各町会長」　各町会「人権福祉対策委員」</a:t>
            </a:r>
            <a:endParaRPr kumimoji="1" lang="en-US" altLang="ja-JP" sz="2400" b="1" dirty="0"/>
          </a:p>
        </p:txBody>
      </p:sp>
      <p:sp>
        <p:nvSpPr>
          <p:cNvPr id="4" name="テキスト ボックス 3">
            <a:extLst>
              <a:ext uri="{FF2B5EF4-FFF2-40B4-BE49-F238E27FC236}">
                <a16:creationId xmlns:a16="http://schemas.microsoft.com/office/drawing/2014/main" id="{0876809A-E4B3-4949-A2F0-FF58E3427856}"/>
              </a:ext>
            </a:extLst>
          </p:cNvPr>
          <p:cNvSpPr txBox="1"/>
          <p:nvPr/>
        </p:nvSpPr>
        <p:spPr>
          <a:xfrm>
            <a:off x="2853055" y="2443840"/>
            <a:ext cx="6031569" cy="2260875"/>
          </a:xfrm>
          <a:prstGeom prst="rect">
            <a:avLst/>
          </a:prstGeom>
          <a:solidFill>
            <a:schemeClr val="bg1">
              <a:lumMod val="95000"/>
            </a:schemeClr>
          </a:solidFill>
        </p:spPr>
        <p:txBody>
          <a:bodyPr wrap="square" rtlCol="0">
            <a:spAutoFit/>
          </a:bodyPr>
          <a:lstStyle/>
          <a:p>
            <a:pPr>
              <a:lnSpc>
                <a:spcPct val="150000"/>
              </a:lnSpc>
            </a:pPr>
            <a:r>
              <a:rPr kumimoji="1" lang="en-US" altLang="ja-JP" sz="2400" b="1" dirty="0">
                <a:solidFill>
                  <a:srgbClr val="0033CC"/>
                </a:solidFill>
              </a:rPr>
              <a:t>『</a:t>
            </a:r>
            <a:r>
              <a:rPr kumimoji="1" lang="ja-JP" altLang="en-US" sz="2400" b="1" dirty="0">
                <a:solidFill>
                  <a:srgbClr val="0033CC"/>
                </a:solidFill>
              </a:rPr>
              <a:t>個人情報保護法</a:t>
            </a:r>
            <a:r>
              <a:rPr kumimoji="1" lang="en-US" altLang="ja-JP" sz="2400" b="1" dirty="0">
                <a:solidFill>
                  <a:srgbClr val="0033CC"/>
                </a:solidFill>
              </a:rPr>
              <a:t>』</a:t>
            </a:r>
            <a:r>
              <a:rPr kumimoji="1" lang="ja-JP" altLang="en-US" sz="2400" dirty="0"/>
              <a:t>では、</a:t>
            </a:r>
            <a:endParaRPr kumimoji="1" lang="en-US" altLang="ja-JP" sz="2400" dirty="0"/>
          </a:p>
          <a:p>
            <a:pPr>
              <a:lnSpc>
                <a:spcPct val="150000"/>
              </a:lnSpc>
            </a:pPr>
            <a:r>
              <a:rPr lang="ja-JP" altLang="en-US" dirty="0"/>
              <a:t>  </a:t>
            </a:r>
            <a:r>
              <a:rPr lang="ja-JP" altLang="en-US" u="sng" dirty="0"/>
              <a:t>生命や身体の保護に必要な場合、本人の同意がなくても、</a:t>
            </a:r>
            <a:endParaRPr lang="en-US" altLang="ja-JP" u="sng" dirty="0"/>
          </a:p>
          <a:p>
            <a:pPr>
              <a:lnSpc>
                <a:spcPct val="150000"/>
              </a:lnSpc>
            </a:pPr>
            <a:r>
              <a:rPr lang="ja-JP" altLang="en-US" dirty="0"/>
              <a:t>  </a:t>
            </a:r>
            <a:r>
              <a:rPr lang="ja-JP" altLang="en-US" u="sng" dirty="0"/>
              <a:t>個人情報を外部に提供できると定められている</a:t>
            </a:r>
            <a:r>
              <a:rPr lang="ja-JP" altLang="en-US" dirty="0"/>
              <a:t>。</a:t>
            </a:r>
            <a:endParaRPr lang="en-US" altLang="ja-JP" sz="1200" dirty="0"/>
          </a:p>
          <a:p>
            <a:pPr>
              <a:lnSpc>
                <a:spcPct val="150000"/>
              </a:lnSpc>
            </a:pPr>
            <a:r>
              <a:rPr lang="ja-JP" altLang="en-US" dirty="0"/>
              <a:t>  情報を共有し、</a:t>
            </a:r>
            <a:r>
              <a:rPr lang="en-US" altLang="ja-JP" b="1" dirty="0">
                <a:solidFill>
                  <a:srgbClr val="FF0000"/>
                </a:solidFill>
              </a:rPr>
              <a:t>《</a:t>
            </a:r>
            <a:r>
              <a:rPr lang="ja-JP" altLang="en-US" b="1" dirty="0">
                <a:solidFill>
                  <a:srgbClr val="FF0000"/>
                </a:solidFill>
              </a:rPr>
              <a:t>一人でも多くの命を救える態勢を整える</a:t>
            </a:r>
            <a:r>
              <a:rPr lang="en-US" altLang="ja-JP" b="1" dirty="0">
                <a:solidFill>
                  <a:srgbClr val="FF0000"/>
                </a:solidFill>
              </a:rPr>
              <a:t>》</a:t>
            </a:r>
          </a:p>
          <a:p>
            <a:pPr>
              <a:lnSpc>
                <a:spcPct val="150000"/>
              </a:lnSpc>
            </a:pPr>
            <a:r>
              <a:rPr lang="ja-JP" altLang="en-US" dirty="0"/>
              <a:t>  必要がある。</a:t>
            </a:r>
            <a:endParaRPr lang="en-US" altLang="ja-JP" dirty="0"/>
          </a:p>
        </p:txBody>
      </p:sp>
      <p:sp>
        <p:nvSpPr>
          <p:cNvPr id="3" name="タイトル 2">
            <a:extLst>
              <a:ext uri="{FF2B5EF4-FFF2-40B4-BE49-F238E27FC236}">
                <a16:creationId xmlns:a16="http://schemas.microsoft.com/office/drawing/2014/main" id="{CC816F17-2F6C-464A-A15A-2EC41DB2A208}"/>
              </a:ext>
            </a:extLst>
          </p:cNvPr>
          <p:cNvSpPr>
            <a:spLocks noGrp="1"/>
          </p:cNvSpPr>
          <p:nvPr>
            <p:ph type="title"/>
          </p:nvPr>
        </p:nvSpPr>
        <p:spPr>
          <a:xfrm>
            <a:off x="328871" y="57986"/>
            <a:ext cx="8555753" cy="2424945"/>
          </a:xfrm>
          <a:solidFill>
            <a:srgbClr val="002060"/>
          </a:solidFill>
        </p:spPr>
        <p:txBody>
          <a:bodyPr>
            <a:normAutofit/>
          </a:bodyPr>
          <a:lstStyle/>
          <a:p>
            <a:r>
              <a:rPr kumimoji="1" lang="ja-JP" altLang="en-US" dirty="0"/>
              <a:t>朝倉台自治会</a:t>
            </a:r>
            <a:r>
              <a:rPr lang="ja-JP" altLang="en-US" dirty="0"/>
              <a:t>が</a:t>
            </a:r>
            <a:r>
              <a:rPr lang="ja-JP" altLang="en-US" dirty="0">
                <a:solidFill>
                  <a:srgbClr val="FF0000"/>
                </a:solidFill>
              </a:rPr>
              <a:t>大災害に備え</a:t>
            </a:r>
            <a:br>
              <a:rPr kumimoji="1" lang="en-US" altLang="ja-JP" dirty="0"/>
            </a:br>
            <a:r>
              <a:rPr kumimoji="1" lang="en-US" altLang="ja-JP" dirty="0">
                <a:solidFill>
                  <a:srgbClr val="FFFF00"/>
                </a:solidFill>
              </a:rPr>
              <a:t>『</a:t>
            </a:r>
            <a:r>
              <a:rPr kumimoji="1" lang="ja-JP" altLang="en-US" dirty="0">
                <a:solidFill>
                  <a:srgbClr val="FFFF00"/>
                </a:solidFill>
              </a:rPr>
              <a:t>災害時支え合い支援マップ</a:t>
            </a:r>
            <a:r>
              <a:rPr kumimoji="1" lang="en-US" altLang="ja-JP" dirty="0">
                <a:solidFill>
                  <a:srgbClr val="FFFF00"/>
                </a:solidFill>
              </a:rPr>
              <a:t>』</a:t>
            </a:r>
            <a:r>
              <a:rPr kumimoji="1" lang="ja-JP" altLang="en-US" dirty="0">
                <a:solidFill>
                  <a:srgbClr val="FFFF00"/>
                </a:solidFill>
              </a:rPr>
              <a:t>を</a:t>
            </a:r>
            <a:br>
              <a:rPr kumimoji="1" lang="en-US" altLang="ja-JP" dirty="0"/>
            </a:br>
            <a:r>
              <a:rPr kumimoji="1" lang="ja-JP" altLang="en-US" dirty="0">
                <a:solidFill>
                  <a:srgbClr val="FFFF00"/>
                </a:solidFill>
              </a:rPr>
              <a:t>徹底調査</a:t>
            </a:r>
            <a:r>
              <a:rPr lang="ja-JP" altLang="en-US" dirty="0">
                <a:solidFill>
                  <a:schemeClr val="bg1"/>
                </a:solidFill>
              </a:rPr>
              <a:t>に</a:t>
            </a:r>
            <a:r>
              <a:rPr kumimoji="1" lang="ja-JP" altLang="en-US" dirty="0"/>
              <a:t>より充実した</a:t>
            </a:r>
            <a:r>
              <a:rPr lang="ja-JP" altLang="en-US" dirty="0"/>
              <a:t>内容に</a:t>
            </a:r>
            <a:endParaRPr kumimoji="1" lang="ja-JP" altLang="en-US" dirty="0"/>
          </a:p>
        </p:txBody>
      </p:sp>
    </p:spTree>
    <p:extLst>
      <p:ext uri="{BB962C8B-B14F-4D97-AF65-F5344CB8AC3E}">
        <p14:creationId xmlns:p14="http://schemas.microsoft.com/office/powerpoint/2010/main" val="24179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anim calcmode="lin" valueType="num">
                                      <p:cBhvr>
                                        <p:cTn id="12" dur="1500" fill="hold"/>
                                        <p:tgtEl>
                                          <p:spTgt spid="5"/>
                                        </p:tgtEl>
                                        <p:attrNameLst>
                                          <p:attrName>ppt_x</p:attrName>
                                        </p:attrNameLst>
                                      </p:cBhvr>
                                      <p:tavLst>
                                        <p:tav tm="0">
                                          <p:val>
                                            <p:strVal val="#ppt_x"/>
                                          </p:val>
                                        </p:tav>
                                        <p:tav tm="100000">
                                          <p:val>
                                            <p:strVal val="#ppt_x"/>
                                          </p:val>
                                        </p:tav>
                                      </p:tavLst>
                                    </p:anim>
                                    <p:anim calcmode="lin" valueType="num">
                                      <p:cBhvr>
                                        <p:cTn id="13" dur="15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3500"/>
                            </p:stCondLst>
                            <p:childTnLst>
                              <p:par>
                                <p:cTn id="15" presetID="31"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500" fill="hold"/>
                                        <p:tgtEl>
                                          <p:spTgt spid="7"/>
                                        </p:tgtEl>
                                        <p:attrNameLst>
                                          <p:attrName>ppt_w</p:attrName>
                                        </p:attrNameLst>
                                      </p:cBhvr>
                                      <p:tavLst>
                                        <p:tav tm="0">
                                          <p:val>
                                            <p:fltVal val="0"/>
                                          </p:val>
                                        </p:tav>
                                        <p:tav tm="100000">
                                          <p:val>
                                            <p:strVal val="#ppt_w"/>
                                          </p:val>
                                        </p:tav>
                                      </p:tavLst>
                                    </p:anim>
                                    <p:anim calcmode="lin" valueType="num">
                                      <p:cBhvr>
                                        <p:cTn id="18" dur="1500" fill="hold"/>
                                        <p:tgtEl>
                                          <p:spTgt spid="7"/>
                                        </p:tgtEl>
                                        <p:attrNameLst>
                                          <p:attrName>ppt_h</p:attrName>
                                        </p:attrNameLst>
                                      </p:cBhvr>
                                      <p:tavLst>
                                        <p:tav tm="0">
                                          <p:val>
                                            <p:fltVal val="0"/>
                                          </p:val>
                                        </p:tav>
                                        <p:tav tm="100000">
                                          <p:val>
                                            <p:strVal val="#ppt_h"/>
                                          </p:val>
                                        </p:tav>
                                      </p:tavLst>
                                    </p:anim>
                                    <p:anim calcmode="lin" valueType="num">
                                      <p:cBhvr>
                                        <p:cTn id="19" dur="1500" fill="hold"/>
                                        <p:tgtEl>
                                          <p:spTgt spid="7"/>
                                        </p:tgtEl>
                                        <p:attrNameLst>
                                          <p:attrName>style.rotation</p:attrName>
                                        </p:attrNameLst>
                                      </p:cBhvr>
                                      <p:tavLst>
                                        <p:tav tm="0">
                                          <p:val>
                                            <p:fltVal val="90"/>
                                          </p:val>
                                        </p:tav>
                                        <p:tav tm="100000">
                                          <p:val>
                                            <p:fltVal val="0"/>
                                          </p:val>
                                        </p:tav>
                                      </p:tavLst>
                                    </p:anim>
                                    <p:animEffect transition="in" filter="fade">
                                      <p:cBhvr>
                                        <p:cTn id="20" dur="1500"/>
                                        <p:tgtEl>
                                          <p:spTgt spid="7"/>
                                        </p:tgtEl>
                                      </p:cBhvr>
                                    </p:animEffect>
                                  </p:childTnLst>
                                </p:cTn>
                              </p:par>
                            </p:childTnLst>
                          </p:cTn>
                        </p:par>
                        <p:par>
                          <p:cTn id="21" fill="hold">
                            <p:stCondLst>
                              <p:cond delay="5000"/>
                            </p:stCondLst>
                            <p:childTnLst>
                              <p:par>
                                <p:cTn id="22" presetID="42"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anim calcmode="lin" valueType="num">
                                      <p:cBhvr>
                                        <p:cTn id="25" dur="2000" fill="hold"/>
                                        <p:tgtEl>
                                          <p:spTgt spid="9"/>
                                        </p:tgtEl>
                                        <p:attrNameLst>
                                          <p:attrName>ppt_x</p:attrName>
                                        </p:attrNameLst>
                                      </p:cBhvr>
                                      <p:tavLst>
                                        <p:tav tm="0">
                                          <p:val>
                                            <p:strVal val="#ppt_x"/>
                                          </p:val>
                                        </p:tav>
                                        <p:tav tm="100000">
                                          <p:val>
                                            <p:strVal val="#ppt_x"/>
                                          </p:val>
                                        </p:tav>
                                      </p:tavLst>
                                    </p:anim>
                                    <p:anim calcmode="lin" valueType="num">
                                      <p:cBhvr>
                                        <p:cTn id="26" dur="2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750"/>
                                        <p:tgtEl>
                                          <p:spTgt spid="2"/>
                                        </p:tgtEl>
                                      </p:cBhvr>
                                    </p:animEffect>
                                    <p:anim calcmode="lin" valueType="num">
                                      <p:cBhvr>
                                        <p:cTn id="32" dur="1750" fill="hold"/>
                                        <p:tgtEl>
                                          <p:spTgt spid="2"/>
                                        </p:tgtEl>
                                        <p:attrNameLst>
                                          <p:attrName>ppt_x</p:attrName>
                                        </p:attrNameLst>
                                      </p:cBhvr>
                                      <p:tavLst>
                                        <p:tav tm="0">
                                          <p:val>
                                            <p:strVal val="#ppt_x"/>
                                          </p:val>
                                        </p:tav>
                                        <p:tav tm="100000">
                                          <p:val>
                                            <p:strVal val="#ppt_x"/>
                                          </p:val>
                                        </p:tav>
                                      </p:tavLst>
                                    </p:anim>
                                    <p:anim calcmode="lin" valueType="num">
                                      <p:cBhvr>
                                        <p:cTn id="33" dur="175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750"/>
                                        <p:tgtEl>
                                          <p:spTgt spid="10"/>
                                        </p:tgtEl>
                                      </p:cBhvr>
                                    </p:animEffect>
                                    <p:anim calcmode="lin" valueType="num">
                                      <p:cBhvr>
                                        <p:cTn id="39" dur="1750" fill="hold"/>
                                        <p:tgtEl>
                                          <p:spTgt spid="10"/>
                                        </p:tgtEl>
                                        <p:attrNameLst>
                                          <p:attrName>ppt_x</p:attrName>
                                        </p:attrNameLst>
                                      </p:cBhvr>
                                      <p:tavLst>
                                        <p:tav tm="0">
                                          <p:val>
                                            <p:strVal val="#ppt_x"/>
                                          </p:val>
                                        </p:tav>
                                        <p:tav tm="100000">
                                          <p:val>
                                            <p:strVal val="#ppt_x"/>
                                          </p:val>
                                        </p:tav>
                                      </p:tavLst>
                                    </p:anim>
                                    <p:anim calcmode="lin" valueType="num">
                                      <p:cBhvr>
                                        <p:cTn id="40" dur="17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1500" fill="hold"/>
                                        <p:tgtEl>
                                          <p:spTgt spid="4"/>
                                        </p:tgtEl>
                                        <p:attrNameLst>
                                          <p:attrName>ppt_w</p:attrName>
                                        </p:attrNameLst>
                                      </p:cBhvr>
                                      <p:tavLst>
                                        <p:tav tm="0">
                                          <p:val>
                                            <p:fltVal val="0"/>
                                          </p:val>
                                        </p:tav>
                                        <p:tav tm="100000">
                                          <p:val>
                                            <p:strVal val="#ppt_w"/>
                                          </p:val>
                                        </p:tav>
                                      </p:tavLst>
                                    </p:anim>
                                    <p:anim calcmode="lin" valueType="num">
                                      <p:cBhvr>
                                        <p:cTn id="46" dur="1500" fill="hold"/>
                                        <p:tgtEl>
                                          <p:spTgt spid="4"/>
                                        </p:tgtEl>
                                        <p:attrNameLst>
                                          <p:attrName>ppt_h</p:attrName>
                                        </p:attrNameLst>
                                      </p:cBhvr>
                                      <p:tavLst>
                                        <p:tav tm="0">
                                          <p:val>
                                            <p:fltVal val="0"/>
                                          </p:val>
                                        </p:tav>
                                        <p:tav tm="100000">
                                          <p:val>
                                            <p:strVal val="#ppt_h"/>
                                          </p:val>
                                        </p:tav>
                                      </p:tavLst>
                                    </p:anim>
                                    <p:anim calcmode="lin" valueType="num">
                                      <p:cBhvr>
                                        <p:cTn id="47" dur="1500" fill="hold"/>
                                        <p:tgtEl>
                                          <p:spTgt spid="4"/>
                                        </p:tgtEl>
                                        <p:attrNameLst>
                                          <p:attrName>style.rotation</p:attrName>
                                        </p:attrNameLst>
                                      </p:cBhvr>
                                      <p:tavLst>
                                        <p:tav tm="0">
                                          <p:val>
                                            <p:fltVal val="90"/>
                                          </p:val>
                                        </p:tav>
                                        <p:tav tm="100000">
                                          <p:val>
                                            <p:fltVal val="0"/>
                                          </p:val>
                                        </p:tav>
                                      </p:tavLst>
                                    </p:anim>
                                    <p:animEffect transition="in" filter="fade">
                                      <p:cBhvr>
                                        <p:cTn id="48"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animBg="1"/>
      <p:bldP spid="10" grpId="0" animBg="1"/>
      <p:bldP spid="4" grpId="0" animBg="1"/>
      <p:bldP spid="3"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CD47FF4-1E8E-45F0-A698-B48AFB96F72D}"/>
              </a:ext>
            </a:extLst>
          </p:cNvPr>
          <p:cNvSpPr/>
          <p:nvPr/>
        </p:nvSpPr>
        <p:spPr>
          <a:xfrm>
            <a:off x="0" y="0"/>
            <a:ext cx="9144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612058" y="1988840"/>
            <a:ext cx="7632848" cy="4680520"/>
          </a:xfrm>
          <a:solidFill>
            <a:schemeClr val="accent4">
              <a:lumMod val="40000"/>
              <a:lumOff val="60000"/>
            </a:schemeClr>
          </a:solidFill>
          <a:ln>
            <a:solidFill>
              <a:srgbClr val="C00000"/>
            </a:solidFill>
          </a:ln>
        </p:spPr>
        <p:txBody>
          <a:bodyPr>
            <a:noAutofit/>
          </a:bodyPr>
          <a:lstStyle/>
          <a:p>
            <a:r>
              <a:rPr kumimoji="1" lang="ja-JP" altLang="en-US" sz="3200" dirty="0">
                <a:solidFill>
                  <a:schemeClr val="tx1"/>
                </a:solidFill>
              </a:rPr>
              <a:t>本クラブは、朝倉台地区周辺の自然環境保護、及び、地域の活性化を図ると</a:t>
            </a:r>
            <a:r>
              <a:rPr lang="ja-JP" altLang="en-US" sz="3200" dirty="0">
                <a:solidFill>
                  <a:schemeClr val="tx1"/>
                </a:solidFill>
              </a:rPr>
              <a:t>ともに、野外活動を通じ心身の健康と、会員相互の親睦をはかることを目 的とする。</a:t>
            </a:r>
            <a:endParaRPr lang="en-US" altLang="ja-JP" sz="3200" dirty="0"/>
          </a:p>
          <a:p>
            <a:pPr marL="0" indent="0">
              <a:buNone/>
            </a:pPr>
            <a:r>
              <a:rPr lang="ja-JP" altLang="en-US" sz="3200" dirty="0"/>
              <a:t>　</a:t>
            </a:r>
            <a:endParaRPr lang="en-US" altLang="ja-JP" sz="3200" dirty="0"/>
          </a:p>
          <a:p>
            <a:pPr marL="0" indent="0">
              <a:buNone/>
            </a:pPr>
            <a:endParaRPr kumimoji="1" lang="ja-JP" altLang="en-US" sz="3200" dirty="0"/>
          </a:p>
        </p:txBody>
      </p:sp>
      <p:sp>
        <p:nvSpPr>
          <p:cNvPr id="3" name="タイトル 2"/>
          <p:cNvSpPr>
            <a:spLocks noGrp="1"/>
          </p:cNvSpPr>
          <p:nvPr>
            <p:ph type="title"/>
          </p:nvPr>
        </p:nvSpPr>
        <p:spPr>
          <a:xfrm>
            <a:off x="3059832" y="404664"/>
            <a:ext cx="2602632" cy="1252728"/>
          </a:xfrm>
          <a:solidFill>
            <a:schemeClr val="accent5">
              <a:lumMod val="20000"/>
              <a:lumOff val="80000"/>
            </a:schemeClr>
          </a:solidFill>
        </p:spPr>
        <p:txBody>
          <a:bodyPr>
            <a:normAutofit/>
          </a:bodyPr>
          <a:lstStyle/>
          <a:p>
            <a:pPr algn="l"/>
            <a:r>
              <a:rPr lang="ja-JP" altLang="en-US" sz="6000" dirty="0">
                <a:solidFill>
                  <a:srgbClr val="002060"/>
                </a:solidFill>
              </a:rPr>
              <a:t>「</a:t>
            </a:r>
            <a:r>
              <a:rPr kumimoji="1" lang="ja-JP" altLang="en-US" sz="6000" dirty="0">
                <a:solidFill>
                  <a:srgbClr val="002060"/>
                </a:solidFill>
              </a:rPr>
              <a:t>目的」</a:t>
            </a:r>
          </a:p>
        </p:txBody>
      </p:sp>
      <p:sp>
        <p:nvSpPr>
          <p:cNvPr id="4" name="テキスト ボックス 3"/>
          <p:cNvSpPr txBox="1"/>
          <p:nvPr/>
        </p:nvSpPr>
        <p:spPr>
          <a:xfrm>
            <a:off x="720070" y="4329100"/>
            <a:ext cx="7416824" cy="1873333"/>
          </a:xfrm>
          <a:prstGeom prst="rect">
            <a:avLst/>
          </a:prstGeom>
          <a:solidFill>
            <a:schemeClr val="bg1">
              <a:lumMod val="95000"/>
            </a:schemeClr>
          </a:solidFill>
          <a:ln w="38100">
            <a:solidFill>
              <a:srgbClr val="0000FF"/>
            </a:solidFill>
          </a:ln>
        </p:spPr>
        <p:txBody>
          <a:bodyPr wrap="square" rtlCol="0">
            <a:spAutoFit/>
          </a:bodyPr>
          <a:lstStyle/>
          <a:p>
            <a:pPr algn="ctr">
              <a:lnSpc>
                <a:spcPct val="150000"/>
              </a:lnSpc>
            </a:pPr>
            <a:r>
              <a:rPr lang="ja-JP" altLang="en-US" sz="3600" b="1" dirty="0">
                <a:solidFill>
                  <a:srgbClr val="C00000"/>
                </a:solidFill>
              </a:rPr>
              <a:t>市立朝倉小学校</a:t>
            </a:r>
            <a:r>
              <a:rPr lang="ja-JP" altLang="en-US" sz="3600" b="1" dirty="0">
                <a:solidFill>
                  <a:schemeClr val="bg1"/>
                </a:solidFill>
              </a:rPr>
              <a:t>、</a:t>
            </a:r>
            <a:r>
              <a:rPr lang="ja-JP" altLang="en-US" sz="3600" b="1" dirty="0">
                <a:solidFill>
                  <a:srgbClr val="0000FF"/>
                </a:solidFill>
              </a:rPr>
              <a:t>市立桜井東中学校</a:t>
            </a:r>
            <a:endParaRPr lang="en-US" altLang="ja-JP" sz="3600" b="1" dirty="0">
              <a:solidFill>
                <a:srgbClr val="0000FF"/>
              </a:solidFill>
            </a:endParaRPr>
          </a:p>
          <a:p>
            <a:pPr algn="ctr">
              <a:lnSpc>
                <a:spcPct val="150000"/>
              </a:lnSpc>
            </a:pPr>
            <a:r>
              <a:rPr lang="ja-JP" altLang="en-US" sz="3600" b="1" dirty="0"/>
              <a:t>への</a:t>
            </a:r>
            <a:r>
              <a:rPr lang="ja-JP" altLang="en-US" sz="4800" b="1" dirty="0"/>
              <a:t>大応援団</a:t>
            </a:r>
            <a:r>
              <a:rPr lang="ja-JP" altLang="en-US" sz="3600" b="1" dirty="0"/>
              <a:t>です！</a:t>
            </a:r>
            <a:endParaRPr lang="en-US" altLang="ja-JP" sz="3600" b="1" dirty="0"/>
          </a:p>
        </p:txBody>
      </p:sp>
    </p:spTree>
    <p:extLst>
      <p:ext uri="{BB962C8B-B14F-4D97-AF65-F5344CB8AC3E}">
        <p14:creationId xmlns:p14="http://schemas.microsoft.com/office/powerpoint/2010/main" val="1062265919"/>
      </p:ext>
    </p:extLst>
  </p:cSld>
  <p:clrMapOvr>
    <a:masterClrMapping/>
  </p:clrMapOvr>
  <mc:AlternateContent xmlns:mc="http://schemas.openxmlformats.org/markup-compatibility/2006" xmlns:p14="http://schemas.microsoft.com/office/powerpoint/2010/main">
    <mc:Choice Requires="p14">
      <p:transition spd="slow" p14:dur="2000" advTm="8767"/>
    </mc:Choice>
    <mc:Fallback xmlns="">
      <p:transition spd="slow" advTm="8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6"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249567DC-2B58-4612-A0C4-202B60E98062}"/>
              </a:ext>
            </a:extLst>
          </p:cNvPr>
          <p:cNvSpPr/>
          <p:nvPr/>
        </p:nvSpPr>
        <p:spPr>
          <a:xfrm>
            <a:off x="0" y="0"/>
            <a:ext cx="9144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34823" y="1508748"/>
            <a:ext cx="8636677" cy="523220"/>
          </a:xfrm>
          <a:prstGeom prst="rect">
            <a:avLst/>
          </a:prstGeom>
          <a:solidFill>
            <a:schemeClr val="accent6">
              <a:lumMod val="20000"/>
              <a:lumOff val="80000"/>
            </a:schemeClr>
          </a:solidFill>
        </p:spPr>
        <p:txBody>
          <a:bodyPr wrap="square" rtlCol="0">
            <a:spAutoFit/>
          </a:bodyPr>
          <a:lstStyle/>
          <a:p>
            <a:r>
              <a:rPr kumimoji="1" lang="ja-JP" altLang="en-US" sz="1400" b="1" dirty="0"/>
              <a:t>　　　</a:t>
            </a:r>
            <a:r>
              <a:rPr kumimoji="1" lang="ja-JP" altLang="en-US" sz="1400" b="1" dirty="0">
                <a:solidFill>
                  <a:srgbClr val="FF0000"/>
                </a:solidFill>
              </a:rPr>
              <a:t>　　　４ </a:t>
            </a:r>
            <a:r>
              <a:rPr kumimoji="1" lang="ja-JP" altLang="en-US" sz="1400" b="1" dirty="0"/>
              <a:t>年 生</a:t>
            </a:r>
            <a:endParaRPr kumimoji="1" lang="en-US" altLang="ja-JP" sz="1400" b="1" dirty="0"/>
          </a:p>
          <a:p>
            <a:r>
              <a:rPr kumimoji="1" lang="ja-JP" altLang="en-US" sz="1400" b="1" dirty="0"/>
              <a:t>　≪ヘチマ</a:t>
            </a:r>
            <a:r>
              <a:rPr kumimoji="1" lang="ja-JP" altLang="en-US" sz="1400" b="1" dirty="0" err="1"/>
              <a:t>た</a:t>
            </a:r>
            <a:r>
              <a:rPr kumimoji="1" lang="ja-JP" altLang="en-US" sz="1400" b="1" dirty="0"/>
              <a:t>わし作り≫</a:t>
            </a:r>
          </a:p>
        </p:txBody>
      </p:sp>
      <p:pic>
        <p:nvPicPr>
          <p:cNvPr id="6148" name="Picture 4" descr="C:\Users\user\Pictures\2016朝倉台自主防災会年間活動写真(1～12月）\2-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5719" y="2029438"/>
            <a:ext cx="2296422" cy="178888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user\Pictures\2016朝倉台自主防災会年間活動写真(1～12月）\2-14.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2402617" y="3733696"/>
            <a:ext cx="2302625" cy="1155469"/>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2"/>
          <p:cNvSpPr>
            <a:spLocks noGrp="1"/>
          </p:cNvSpPr>
          <p:nvPr>
            <p:ph type="title"/>
          </p:nvPr>
        </p:nvSpPr>
        <p:spPr>
          <a:xfrm>
            <a:off x="252812" y="179412"/>
            <a:ext cx="8636677" cy="1320821"/>
          </a:xfrm>
          <a:solidFill>
            <a:schemeClr val="accent6">
              <a:lumMod val="50000"/>
            </a:schemeClr>
          </a:solidFill>
        </p:spPr>
        <p:txBody>
          <a:bodyPr>
            <a:normAutofit fontScale="90000"/>
          </a:bodyPr>
          <a:lstStyle/>
          <a:p>
            <a:r>
              <a:rPr kumimoji="1" lang="ja-JP" altLang="en-US" sz="4000" b="1" dirty="0">
                <a:latin typeface="UD デジタル 教科書体 NP-B" panose="02020700000000000000" pitchFamily="18" charset="-128"/>
                <a:ea typeface="UD デジタル 教科書体 NP-B" panose="02020700000000000000" pitchFamily="18" charset="-128"/>
              </a:rPr>
              <a:t>朝倉小学校の「体験学習」を支援</a:t>
            </a:r>
            <a:br>
              <a:rPr kumimoji="1" lang="en-US" altLang="ja-JP" sz="3600" b="1" dirty="0"/>
            </a:br>
            <a:r>
              <a:rPr kumimoji="1" lang="ja-JP" altLang="en-US" sz="4000" b="1" dirty="0">
                <a:solidFill>
                  <a:srgbClr val="FFFF00"/>
                </a:solidFill>
              </a:rPr>
              <a:t>　</a:t>
            </a:r>
            <a:r>
              <a:rPr lang="en-US" altLang="ja-JP" sz="4000" b="1" dirty="0">
                <a:solidFill>
                  <a:srgbClr val="FFFF00"/>
                </a:solidFill>
              </a:rPr>
              <a:t> 【</a:t>
            </a:r>
            <a:r>
              <a:rPr lang="ja-JP" altLang="en-US" sz="4000" b="1" dirty="0">
                <a:solidFill>
                  <a:srgbClr val="FFFF00"/>
                </a:solidFill>
              </a:rPr>
              <a:t>自主防災会</a:t>
            </a:r>
            <a:r>
              <a:rPr lang="en-US" altLang="ja-JP" sz="4000" b="1" dirty="0">
                <a:solidFill>
                  <a:srgbClr val="FFFF00"/>
                </a:solidFill>
              </a:rPr>
              <a:t>】</a:t>
            </a:r>
            <a:r>
              <a:rPr lang="ja-JP" altLang="en-US" sz="4000" b="1" dirty="0">
                <a:solidFill>
                  <a:srgbClr val="FFFF00"/>
                </a:solidFill>
              </a:rPr>
              <a:t>　</a:t>
            </a:r>
            <a:r>
              <a:rPr kumimoji="1" lang="en-US" altLang="ja-JP" sz="4000" b="1" dirty="0">
                <a:solidFill>
                  <a:srgbClr val="FFFF00"/>
                </a:solidFill>
              </a:rPr>
              <a:t>【</a:t>
            </a:r>
            <a:r>
              <a:rPr lang="ja-JP" altLang="en-US" sz="3600" b="1" dirty="0">
                <a:solidFill>
                  <a:srgbClr val="FFFF00"/>
                </a:solidFill>
              </a:rPr>
              <a:t>里山クラブ</a:t>
            </a:r>
            <a:r>
              <a:rPr lang="en-US" altLang="ja-JP" sz="3600" b="1" dirty="0">
                <a:solidFill>
                  <a:srgbClr val="FFFF00"/>
                </a:solidFill>
              </a:rPr>
              <a:t>】</a:t>
            </a:r>
            <a:r>
              <a:rPr lang="ja-JP" altLang="en-US" sz="2700" b="1" dirty="0">
                <a:solidFill>
                  <a:schemeClr val="bg1"/>
                </a:solidFill>
              </a:rPr>
              <a:t>が</a:t>
            </a:r>
            <a:r>
              <a:rPr lang="ja-JP" altLang="en-US" sz="3600" b="1" dirty="0"/>
              <a:t>合同支援</a:t>
            </a:r>
            <a:endParaRPr kumimoji="1" lang="ja-JP" altLang="en-US" sz="3600" b="1" dirty="0"/>
          </a:p>
        </p:txBody>
      </p:sp>
      <p:sp>
        <p:nvSpPr>
          <p:cNvPr id="2" name="テキスト ボックス 1"/>
          <p:cNvSpPr txBox="1"/>
          <p:nvPr/>
        </p:nvSpPr>
        <p:spPr>
          <a:xfrm>
            <a:off x="4504871" y="4461656"/>
            <a:ext cx="1170512" cy="523220"/>
          </a:xfrm>
          <a:prstGeom prst="rect">
            <a:avLst/>
          </a:prstGeom>
          <a:noFill/>
        </p:spPr>
        <p:txBody>
          <a:bodyPr wrap="none" rtlCol="0">
            <a:spAutoFit/>
          </a:bodyPr>
          <a:lstStyle/>
          <a:p>
            <a:pPr algn="ctr"/>
            <a:r>
              <a:rPr kumimoji="1" lang="ja-JP" altLang="en-US" sz="1400" b="1" dirty="0">
                <a:solidFill>
                  <a:schemeClr val="bg1"/>
                </a:solidFill>
              </a:rPr>
              <a:t>３年生</a:t>
            </a:r>
            <a:endParaRPr kumimoji="1" lang="en-US" altLang="ja-JP" sz="1400" b="1" dirty="0">
              <a:solidFill>
                <a:schemeClr val="bg1"/>
              </a:solidFill>
            </a:endParaRPr>
          </a:p>
          <a:p>
            <a:pPr algn="ctr"/>
            <a:r>
              <a:rPr kumimoji="1" lang="ja-JP" altLang="en-US" sz="1400" b="1" dirty="0">
                <a:solidFill>
                  <a:schemeClr val="bg1"/>
                </a:solidFill>
              </a:rPr>
              <a:t>火おこし体験</a:t>
            </a:r>
          </a:p>
        </p:txBody>
      </p:sp>
      <p:sp>
        <p:nvSpPr>
          <p:cNvPr id="9" name="テキスト ボックス 8"/>
          <p:cNvSpPr txBox="1"/>
          <p:nvPr/>
        </p:nvSpPr>
        <p:spPr>
          <a:xfrm>
            <a:off x="6413516" y="6167042"/>
            <a:ext cx="2198038" cy="553998"/>
          </a:xfrm>
          <a:prstGeom prst="rect">
            <a:avLst/>
          </a:prstGeom>
          <a:noFill/>
        </p:spPr>
        <p:txBody>
          <a:bodyPr wrap="none" rtlCol="0">
            <a:spAutoFit/>
          </a:bodyPr>
          <a:lstStyle/>
          <a:p>
            <a:pPr algn="ctr"/>
            <a:r>
              <a:rPr kumimoji="1" lang="ja-JP" altLang="en-US" sz="1400" b="1" dirty="0">
                <a:solidFill>
                  <a:schemeClr val="bg1"/>
                </a:solidFill>
              </a:rPr>
              <a:t>県・生涯学習課　所管事業</a:t>
            </a:r>
            <a:endParaRPr kumimoji="1" lang="en-US" altLang="ja-JP" sz="1400" b="1" dirty="0">
              <a:solidFill>
                <a:schemeClr val="bg1"/>
              </a:solidFill>
            </a:endParaRPr>
          </a:p>
          <a:p>
            <a:pPr algn="ctr"/>
            <a:r>
              <a:rPr lang="ja-JP" altLang="en-US" sz="1600" b="1" dirty="0">
                <a:solidFill>
                  <a:schemeClr val="bg1"/>
                </a:solidFill>
              </a:rPr>
              <a:t>に毎年、応募</a:t>
            </a:r>
            <a:endParaRPr kumimoji="1" lang="ja-JP" altLang="en-US" sz="1600" b="1" dirty="0">
              <a:solidFill>
                <a:schemeClr val="bg1"/>
              </a:solidFill>
            </a:endParaRPr>
          </a:p>
        </p:txBody>
      </p:sp>
      <p:pic>
        <p:nvPicPr>
          <p:cNvPr id="8194" name="Picture 2" descr="C:\Users\user\Pictures\朝小児童・地域での活動記録写真集★Ｈ24年6月～Ｈ28年1月\28-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8412" y="2009391"/>
            <a:ext cx="2019434" cy="140675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user\Pictures\朝小児童・地域での活動記録写真集★Ｈ24年6月～Ｈ28年1月\28-1-2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7202" y="3414433"/>
            <a:ext cx="2041854" cy="1531312"/>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user\Pictures\朝小児童・地域での活動記録写真集★Ｈ24年6月～Ｈ28年1月\28-1-1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5712" y="4938705"/>
            <a:ext cx="2041854" cy="1458553"/>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7177139" y="1528181"/>
            <a:ext cx="1247457" cy="523220"/>
          </a:xfrm>
          <a:prstGeom prst="rect">
            <a:avLst/>
          </a:prstGeom>
          <a:noFill/>
        </p:spPr>
        <p:txBody>
          <a:bodyPr wrap="none" rtlCol="0">
            <a:spAutoFit/>
          </a:bodyPr>
          <a:lstStyle/>
          <a:p>
            <a:pPr algn="ctr"/>
            <a:r>
              <a:rPr lang="ja-JP" altLang="en-US" sz="1400" b="1" dirty="0">
                <a:solidFill>
                  <a:srgbClr val="FF0000"/>
                </a:solidFill>
              </a:rPr>
              <a:t>１ </a:t>
            </a:r>
            <a:r>
              <a:rPr kumimoji="1" lang="ja-JP" altLang="en-US" sz="1400" b="1" dirty="0"/>
              <a:t>年 生</a:t>
            </a:r>
            <a:endParaRPr kumimoji="1" lang="en-US" altLang="ja-JP" sz="1400" b="1" dirty="0"/>
          </a:p>
          <a:p>
            <a:r>
              <a:rPr kumimoji="1" lang="ja-JP" altLang="en-US" sz="1400" b="1" dirty="0"/>
              <a:t>昔の遊び体験</a:t>
            </a:r>
          </a:p>
        </p:txBody>
      </p:sp>
      <p:sp>
        <p:nvSpPr>
          <p:cNvPr id="8" name="円/楕円 7"/>
          <p:cNvSpPr/>
          <p:nvPr/>
        </p:nvSpPr>
        <p:spPr>
          <a:xfrm>
            <a:off x="4504870" y="4461656"/>
            <a:ext cx="1253671" cy="59812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147" name="Picture 3" descr="C:\Users\user\Pictures\2016朝倉台自主防災会年間活動写真(1～12月）\2-1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07259" y="4723266"/>
            <a:ext cx="2451764" cy="1682001"/>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user\Pictures\2016朝倉台自主防災会年間活動写真(1～12月）\9-1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9579" y="3104634"/>
            <a:ext cx="1947679" cy="156909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user\Pictures\2016朝倉台自主防災会年間活動写真(1～12月）\9-1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9374" y="4668687"/>
            <a:ext cx="1997884" cy="1555800"/>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descr="C:\Users\user\Desktop\9-9.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3976" y="2006854"/>
            <a:ext cx="1940202" cy="1097779"/>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 3"/>
          <p:cNvSpPr/>
          <p:nvPr/>
        </p:nvSpPr>
        <p:spPr>
          <a:xfrm>
            <a:off x="393976" y="1537842"/>
            <a:ext cx="1828680" cy="502641"/>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42" name="Picture 2" descr="C:\Users\user\Pictures\2016朝倉台自主防災会年間活動写真(1～12月）\6-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06207" y="2031968"/>
            <a:ext cx="1915973" cy="1501075"/>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user\Pictures\2016朝倉台自主防災会年間活動写真(1～12月）\6-4.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06207" y="3533042"/>
            <a:ext cx="1930145" cy="149884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user\Pictures\2016朝倉台自主防災会年間活動写真(1～12月）\6-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93468" y="4967639"/>
            <a:ext cx="1930145" cy="1440907"/>
          </a:xfrm>
          <a:prstGeom prst="rect">
            <a:avLst/>
          </a:prstGeom>
          <a:noFill/>
          <a:extLst>
            <a:ext uri="{909E8E84-426E-40DD-AFC4-6F175D3DCCD1}">
              <a14:hiddenFill xmlns:a14="http://schemas.microsoft.com/office/drawing/2010/main">
                <a:solidFill>
                  <a:srgbClr val="FFFFFF"/>
                </a:solidFill>
              </a14:hiddenFill>
            </a:ext>
          </a:extLst>
        </p:spPr>
      </p:pic>
      <p:sp>
        <p:nvSpPr>
          <p:cNvPr id="27" name="テキスト ボックス 26"/>
          <p:cNvSpPr txBox="1"/>
          <p:nvPr/>
        </p:nvSpPr>
        <p:spPr>
          <a:xfrm>
            <a:off x="2665847" y="1508748"/>
            <a:ext cx="1734587" cy="523220"/>
          </a:xfrm>
          <a:prstGeom prst="rect">
            <a:avLst/>
          </a:prstGeom>
          <a:noFill/>
        </p:spPr>
        <p:txBody>
          <a:bodyPr wrap="square" rtlCol="0">
            <a:spAutoFit/>
          </a:bodyPr>
          <a:lstStyle/>
          <a:p>
            <a:pPr algn="ctr"/>
            <a:r>
              <a:rPr kumimoji="1" lang="ja-JP" altLang="en-US" sz="1400" b="1" dirty="0">
                <a:solidFill>
                  <a:srgbClr val="FF0000"/>
                </a:solidFill>
              </a:rPr>
              <a:t>３ </a:t>
            </a:r>
            <a:r>
              <a:rPr kumimoji="1" lang="ja-JP" altLang="en-US" sz="1400" b="1" dirty="0"/>
              <a:t>年 生</a:t>
            </a:r>
            <a:endParaRPr kumimoji="1" lang="en-US" altLang="ja-JP" sz="1400" b="1" dirty="0"/>
          </a:p>
          <a:p>
            <a:pPr algn="ctr"/>
            <a:r>
              <a:rPr kumimoji="1" lang="ja-JP" altLang="en-US" sz="1400" b="1" dirty="0"/>
              <a:t>火おこし体験</a:t>
            </a:r>
          </a:p>
        </p:txBody>
      </p:sp>
      <p:sp>
        <p:nvSpPr>
          <p:cNvPr id="29" name="角丸四角形 28"/>
          <p:cNvSpPr/>
          <p:nvPr/>
        </p:nvSpPr>
        <p:spPr>
          <a:xfrm>
            <a:off x="2665847" y="1508748"/>
            <a:ext cx="1776166" cy="47806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p:cNvSpPr/>
          <p:nvPr/>
        </p:nvSpPr>
        <p:spPr>
          <a:xfrm>
            <a:off x="6876256" y="1486171"/>
            <a:ext cx="1752541" cy="54579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4793468" y="1486171"/>
            <a:ext cx="1734587" cy="523220"/>
          </a:xfrm>
          <a:prstGeom prst="rect">
            <a:avLst/>
          </a:prstGeom>
          <a:noFill/>
        </p:spPr>
        <p:txBody>
          <a:bodyPr wrap="square" rtlCol="0">
            <a:spAutoFit/>
          </a:bodyPr>
          <a:lstStyle/>
          <a:p>
            <a:pPr algn="ctr"/>
            <a:r>
              <a:rPr kumimoji="1" lang="ja-JP" altLang="en-US" sz="1400" b="1" dirty="0">
                <a:solidFill>
                  <a:srgbClr val="FF0000"/>
                </a:solidFill>
              </a:rPr>
              <a:t>３ </a:t>
            </a:r>
            <a:r>
              <a:rPr kumimoji="1" lang="ja-JP" altLang="en-US" sz="1400" b="1" dirty="0"/>
              <a:t>年 生</a:t>
            </a:r>
            <a:endParaRPr kumimoji="1" lang="en-US" altLang="ja-JP" sz="1400" b="1" dirty="0"/>
          </a:p>
          <a:p>
            <a:pPr algn="ctr"/>
            <a:r>
              <a:rPr lang="ja-JP" altLang="en-US" sz="1400" b="1" dirty="0"/>
              <a:t>車椅子等疑似</a:t>
            </a:r>
            <a:r>
              <a:rPr kumimoji="1" lang="ja-JP" altLang="en-US" sz="1400" b="1" dirty="0"/>
              <a:t>体験</a:t>
            </a:r>
          </a:p>
        </p:txBody>
      </p:sp>
      <p:sp>
        <p:nvSpPr>
          <p:cNvPr id="23" name="角丸四角形 22"/>
          <p:cNvSpPr/>
          <p:nvPr/>
        </p:nvSpPr>
        <p:spPr>
          <a:xfrm>
            <a:off x="4808089" y="1508748"/>
            <a:ext cx="1734587" cy="52322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15391336"/>
      </p:ext>
    </p:extLst>
  </p:cSld>
  <p:clrMapOvr>
    <a:masterClrMapping/>
  </p:clrMapOvr>
  <mc:AlternateContent xmlns:mc="http://schemas.openxmlformats.org/markup-compatibility/2006" xmlns:p14="http://schemas.microsoft.com/office/powerpoint/2010/main">
    <mc:Choice Requires="p14">
      <p:transition spd="slow" p14:dur="2000" advTm="10751"/>
    </mc:Choice>
    <mc:Fallback xmlns="">
      <p:transition spd="slow" advTm="10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79AC4053-78E6-4EC0-96F8-1EF133CA5BE5}"/>
              </a:ext>
            </a:extLst>
          </p:cNvPr>
          <p:cNvSpPr/>
          <p:nvPr/>
        </p:nvSpPr>
        <p:spPr>
          <a:xfrm>
            <a:off x="0" y="0"/>
            <a:ext cx="9144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2" name="Picture 4" descr="C:\Users\user\Pictures\DSCF4984.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175758" y="3224213"/>
            <a:ext cx="2965277" cy="1826459"/>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ser\Pictures\DSCF484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1" y="5023979"/>
            <a:ext cx="2936791" cy="173683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179512" y="26687"/>
            <a:ext cx="8784976" cy="1252728"/>
          </a:xfrm>
          <a:solidFill>
            <a:srgbClr val="00B050"/>
          </a:solidFill>
        </p:spPr>
        <p:txBody>
          <a:bodyPr>
            <a:normAutofit/>
          </a:bodyPr>
          <a:lstStyle/>
          <a:p>
            <a:r>
              <a:rPr kumimoji="1" lang="ja-JP" altLang="en-US" sz="6000" dirty="0">
                <a:solidFill>
                  <a:srgbClr val="002060"/>
                </a:solidFill>
                <a:latin typeface="UD デジタル 教科書体 NP-B" panose="02020700000000000000" pitchFamily="18" charset="-128"/>
                <a:ea typeface="UD デジタル 教科書体 NP-B" panose="02020700000000000000" pitchFamily="18" charset="-128"/>
              </a:rPr>
              <a:t>「朝倉小学校農園」</a:t>
            </a:r>
            <a:r>
              <a:rPr kumimoji="1" lang="ja-JP" altLang="en-US" dirty="0">
                <a:latin typeface="ＭＳ Ｐゴシック" panose="020B0600070205080204" pitchFamily="50" charset="-128"/>
                <a:ea typeface="ＭＳ Ｐゴシック" panose="020B0600070205080204" pitchFamily="50" charset="-128"/>
              </a:rPr>
              <a:t>支援</a:t>
            </a:r>
            <a:endParaRPr kumimoji="1" lang="ja-JP" altLang="en-US" dirty="0">
              <a:solidFill>
                <a:schemeClr val="tx1"/>
              </a:solidFill>
              <a:latin typeface="ＭＳ Ｐゴシック" panose="020B0600070205080204" pitchFamily="50" charset="-128"/>
              <a:ea typeface="ＭＳ Ｐゴシック" panose="020B0600070205080204" pitchFamily="50" charset="-128"/>
            </a:endParaRPr>
          </a:p>
        </p:txBody>
      </p:sp>
      <p:pic>
        <p:nvPicPr>
          <p:cNvPr id="8194" name="Picture 2" descr="C:\Users\user\Desktop\朝小農園の土つくり2018\DSCF682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8654" y="1269053"/>
            <a:ext cx="2916779" cy="1955160"/>
          </a:xfrm>
          <a:prstGeom prst="rect">
            <a:avLst/>
          </a:prstGeom>
          <a:noFill/>
          <a:extLst>
            <a:ext uri="{909E8E84-426E-40DD-AFC4-6F175D3DCCD1}">
              <a14:hiddenFill xmlns:a14="http://schemas.microsoft.com/office/drawing/2010/main">
                <a:solidFill>
                  <a:srgbClr val="FFFFFF"/>
                </a:solidFill>
              </a14:hiddenFill>
            </a:ext>
          </a:extLst>
        </p:spPr>
      </p:pic>
      <p:pic>
        <p:nvPicPr>
          <p:cNvPr id="5" name="コンテンツ プレースホルダー 4">
            <a:extLst>
              <a:ext uri="{FF2B5EF4-FFF2-40B4-BE49-F238E27FC236}">
                <a16:creationId xmlns:a16="http://schemas.microsoft.com/office/drawing/2014/main" id="{6AFFBE66-EB19-4675-9DCA-71E6AAA718CA}"/>
              </a:ext>
            </a:extLst>
          </p:cNvPr>
          <p:cNvPicPr>
            <a:picLocks noGrp="1" noChangeAspect="1"/>
          </p:cNvPicPr>
          <p:nvPr>
            <p:ph sz="quarter" idx="13"/>
          </p:nvPr>
        </p:nvPicPr>
        <p:blipFill>
          <a:blip r:embed="rId5" cstate="print">
            <a:extLst>
              <a:ext uri="{28A0092B-C50C-407E-A947-70E740481C1C}">
                <a14:useLocalDpi xmlns:a14="http://schemas.microsoft.com/office/drawing/2010/main" val="0"/>
              </a:ext>
            </a:extLst>
          </a:blip>
          <a:stretch>
            <a:fillRect/>
          </a:stretch>
        </p:blipFill>
        <p:spPr>
          <a:xfrm>
            <a:off x="179511" y="1277792"/>
            <a:ext cx="2951033" cy="1967146"/>
          </a:xfrm>
        </p:spPr>
      </p:pic>
      <p:pic>
        <p:nvPicPr>
          <p:cNvPr id="7" name="図 6">
            <a:extLst>
              <a:ext uri="{FF2B5EF4-FFF2-40B4-BE49-F238E27FC236}">
                <a16:creationId xmlns:a16="http://schemas.microsoft.com/office/drawing/2014/main" id="{A2CEBC56-8839-4B08-B738-6492BB3BF6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5433" y="1285500"/>
            <a:ext cx="2881792" cy="1938713"/>
          </a:xfrm>
          <a:prstGeom prst="rect">
            <a:avLst/>
          </a:prstGeom>
        </p:spPr>
      </p:pic>
      <p:pic>
        <p:nvPicPr>
          <p:cNvPr id="9" name="図 8">
            <a:extLst>
              <a:ext uri="{FF2B5EF4-FFF2-40B4-BE49-F238E27FC236}">
                <a16:creationId xmlns:a16="http://schemas.microsoft.com/office/drawing/2014/main" id="{90A116D5-C198-460C-A3C4-18175CEF4A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95647" y="3188919"/>
            <a:ext cx="2868669" cy="1929884"/>
          </a:xfrm>
          <a:prstGeom prst="rect">
            <a:avLst/>
          </a:prstGeom>
        </p:spPr>
      </p:pic>
      <p:pic>
        <p:nvPicPr>
          <p:cNvPr id="15" name="図 14">
            <a:extLst>
              <a:ext uri="{FF2B5EF4-FFF2-40B4-BE49-F238E27FC236}">
                <a16:creationId xmlns:a16="http://schemas.microsoft.com/office/drawing/2014/main" id="{CD43EA42-C67E-4EE2-936B-A6B989CE17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16302" y="5099147"/>
            <a:ext cx="2868670" cy="1655691"/>
          </a:xfrm>
          <a:prstGeom prst="rect">
            <a:avLst/>
          </a:prstGeom>
        </p:spPr>
      </p:pic>
      <p:pic>
        <p:nvPicPr>
          <p:cNvPr id="17" name="図 16">
            <a:extLst>
              <a:ext uri="{FF2B5EF4-FFF2-40B4-BE49-F238E27FC236}">
                <a16:creationId xmlns:a16="http://schemas.microsoft.com/office/drawing/2014/main" id="{2A5034AD-481E-4AE1-993F-E847C48B402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81404" y="4823491"/>
            <a:ext cx="2858179" cy="1922827"/>
          </a:xfrm>
          <a:prstGeom prst="rect">
            <a:avLst/>
          </a:prstGeom>
        </p:spPr>
      </p:pic>
      <p:pic>
        <p:nvPicPr>
          <p:cNvPr id="11" name="図 10">
            <a:extLst>
              <a:ext uri="{FF2B5EF4-FFF2-40B4-BE49-F238E27FC236}">
                <a16:creationId xmlns:a16="http://schemas.microsoft.com/office/drawing/2014/main" id="{CFB0C195-77B4-4E80-91B4-960C364E51A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16302" y="3188919"/>
            <a:ext cx="2886665" cy="2067830"/>
          </a:xfrm>
          <a:prstGeom prst="rect">
            <a:avLst/>
          </a:prstGeom>
        </p:spPr>
      </p:pic>
    </p:spTree>
    <p:extLst>
      <p:ext uri="{BB962C8B-B14F-4D97-AF65-F5344CB8AC3E}">
        <p14:creationId xmlns:p14="http://schemas.microsoft.com/office/powerpoint/2010/main" val="2037009352"/>
      </p:ext>
    </p:extLst>
  </p:cSld>
  <p:clrMapOvr>
    <a:masterClrMapping/>
  </p:clrMapOvr>
  <mc:AlternateContent xmlns:mc="http://schemas.openxmlformats.org/markup-compatibility/2006" xmlns:p14="http://schemas.microsoft.com/office/powerpoint/2010/main">
    <mc:Choice Requires="p14">
      <p:transition spd="slow" p14:dur="2000" advTm="8879"/>
    </mc:Choice>
    <mc:Fallback xmlns="">
      <p:transition spd="slow" advTm="8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821F6777-781F-4D8E-AE7A-52AAEE7A8591}"/>
              </a:ext>
            </a:extLst>
          </p:cNvPr>
          <p:cNvSpPr/>
          <p:nvPr/>
        </p:nvSpPr>
        <p:spPr>
          <a:xfrm>
            <a:off x="0" y="0"/>
            <a:ext cx="9144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プレースホルダー 2"/>
          <p:cNvSpPr>
            <a:spLocks noGrp="1"/>
          </p:cNvSpPr>
          <p:nvPr>
            <p:ph type="body" sz="half" idx="1"/>
          </p:nvPr>
        </p:nvSpPr>
        <p:spPr/>
        <p:txBody>
          <a:bodyPr/>
          <a:lstStyle/>
          <a:p>
            <a:endParaRPr kumimoji="1" lang="ja-JP" altLang="en-US" dirty="0"/>
          </a:p>
        </p:txBody>
      </p:sp>
      <p:sp>
        <p:nvSpPr>
          <p:cNvPr id="4" name="コンテンツ プレースホルダー 3"/>
          <p:cNvSpPr>
            <a:spLocks noGrp="1"/>
          </p:cNvSpPr>
          <p:nvPr>
            <p:ph sz="half" idx="2"/>
          </p:nvPr>
        </p:nvSpPr>
        <p:spPr/>
        <p:txBody>
          <a:bodyPr/>
          <a:lstStyle/>
          <a:p>
            <a:endParaRPr kumimoji="1" lang="ja-JP" altLang="en-US" dirty="0"/>
          </a:p>
        </p:txBody>
      </p:sp>
      <p:pic>
        <p:nvPicPr>
          <p:cNvPr id="13315" name="Picture 3" descr="C:\Users\user\Desktop\2018朝倉台自主防災会年間活動記録（1～12月）\5-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4040137"/>
            <a:ext cx="4363510" cy="2621233"/>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C:\Users\user\Desktop\2018朝倉台自主防災会年間活動記録（1～12月）\5-7-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410881"/>
            <a:ext cx="4264903" cy="325048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4387" y="1619054"/>
            <a:ext cx="8098255" cy="2674042"/>
          </a:xfrm>
          <a:prstGeom prst="rect">
            <a:avLst/>
          </a:prstGeom>
          <a:noFill/>
          <a:extLst>
            <a:ext uri="{909E8E84-426E-40DD-AFC4-6F175D3DCCD1}">
              <a14:hiddenFill xmlns:a14="http://schemas.microsoft.com/office/drawing/2010/main">
                <a:solidFill>
                  <a:srgbClr val="FFFFFF"/>
                </a:solidFill>
              </a14:hiddenFill>
            </a:ext>
          </a:extLst>
        </p:spPr>
      </p:pic>
      <p:sp>
        <p:nvSpPr>
          <p:cNvPr id="10" name="タイトル 2">
            <a:extLst>
              <a:ext uri="{FF2B5EF4-FFF2-40B4-BE49-F238E27FC236}">
                <a16:creationId xmlns:a16="http://schemas.microsoft.com/office/drawing/2014/main" id="{62DF0156-D115-4B36-B65E-9B39FE635A77}"/>
              </a:ext>
            </a:extLst>
          </p:cNvPr>
          <p:cNvSpPr txBox="1">
            <a:spLocks/>
          </p:cNvSpPr>
          <p:nvPr/>
        </p:nvSpPr>
        <p:spPr>
          <a:xfrm>
            <a:off x="182305" y="77923"/>
            <a:ext cx="8822417" cy="1252728"/>
          </a:xfrm>
          <a:prstGeom prst="rect">
            <a:avLst/>
          </a:prstGeom>
          <a:solidFill>
            <a:schemeClr val="accent2">
              <a:lumMod val="50000"/>
            </a:schemeClr>
          </a:solidFill>
          <a:ln w="28575">
            <a:solidFill>
              <a:srgbClr val="66CCFF"/>
            </a:solidFill>
          </a:ln>
        </p:spPr>
        <p:txBody>
          <a:bodyPr vert="horz" lIns="91440" tIns="45720" rIns="91440" bIns="45720" rtlCol="0" anchor="ctr">
            <a:noAutofit/>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4000" b="1" dirty="0"/>
              <a:t>里山クラブが</a:t>
            </a:r>
            <a:r>
              <a:rPr lang="ja-JP" altLang="en-US" sz="4000" b="1" dirty="0">
                <a:highlight>
                  <a:srgbClr val="000000"/>
                </a:highlight>
              </a:rPr>
              <a:t>環境グループの協力を得て</a:t>
            </a:r>
            <a:br>
              <a:rPr lang="en-US" altLang="ja-JP" sz="4000" b="1" dirty="0"/>
            </a:br>
            <a:r>
              <a:rPr lang="ja-JP" altLang="en-US" sz="4000" b="1" dirty="0">
                <a:solidFill>
                  <a:srgbClr val="FFFF00"/>
                </a:solidFill>
              </a:rPr>
              <a:t>市立朝倉小学校正門前の草刈りを実施</a:t>
            </a:r>
            <a:endParaRPr lang="ja-JP" altLang="en-US" sz="4000" dirty="0"/>
          </a:p>
        </p:txBody>
      </p:sp>
    </p:spTree>
    <p:extLst>
      <p:ext uri="{BB962C8B-B14F-4D97-AF65-F5344CB8AC3E}">
        <p14:creationId xmlns:p14="http://schemas.microsoft.com/office/powerpoint/2010/main" val="3384478451"/>
      </p:ext>
    </p:extLst>
  </p:cSld>
  <p:clrMapOvr>
    <a:masterClrMapping/>
  </p:clrMapOvr>
  <mc:AlternateContent xmlns:mc="http://schemas.openxmlformats.org/markup-compatibility/2006" xmlns:p14="http://schemas.microsoft.com/office/powerpoint/2010/main">
    <mc:Choice Requires="p14">
      <p:transition spd="slow" p14:dur="2000" advTm="9480"/>
    </mc:Choice>
    <mc:Fallback xmlns="">
      <p:transition spd="slow" advTm="9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F551F7FD-8490-4DFA-908C-38DF562FCA42}"/>
              </a:ext>
            </a:extLst>
          </p:cNvPr>
          <p:cNvSpPr/>
          <p:nvPr/>
        </p:nvSpPr>
        <p:spPr>
          <a:xfrm>
            <a:off x="0" y="0"/>
            <a:ext cx="9144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a:extLst>
              <a:ext uri="{FF2B5EF4-FFF2-40B4-BE49-F238E27FC236}">
                <a16:creationId xmlns:a16="http://schemas.microsoft.com/office/drawing/2014/main" id="{FB40B760-413F-4F7C-B157-7E0D6EA34320}"/>
              </a:ext>
            </a:extLst>
          </p:cNvPr>
          <p:cNvSpPr>
            <a:spLocks noGrp="1"/>
          </p:cNvSpPr>
          <p:nvPr>
            <p:ph type="title"/>
          </p:nvPr>
        </p:nvSpPr>
        <p:spPr>
          <a:xfrm>
            <a:off x="205869" y="160155"/>
            <a:ext cx="8822417" cy="1252728"/>
          </a:xfrm>
          <a:solidFill>
            <a:schemeClr val="accent2">
              <a:lumMod val="50000"/>
            </a:schemeClr>
          </a:solidFill>
          <a:ln w="28575">
            <a:solidFill>
              <a:srgbClr val="66CCFF"/>
            </a:solidFill>
          </a:ln>
        </p:spPr>
        <p:txBody>
          <a:bodyPr>
            <a:noAutofit/>
          </a:bodyPr>
          <a:lstStyle/>
          <a:p>
            <a:r>
              <a:rPr lang="ja-JP" altLang="en-US" sz="4000" b="1" dirty="0"/>
              <a:t>里山クラブが</a:t>
            </a:r>
            <a:r>
              <a:rPr lang="ja-JP" altLang="en-US" sz="4000" b="1" dirty="0">
                <a:highlight>
                  <a:srgbClr val="000000"/>
                </a:highlight>
              </a:rPr>
              <a:t>環境グループの協力を得て</a:t>
            </a:r>
            <a:br>
              <a:rPr lang="en-US" altLang="ja-JP" sz="4000" b="1" dirty="0"/>
            </a:br>
            <a:r>
              <a:rPr lang="ja-JP" altLang="en-US" sz="4000" b="1" dirty="0">
                <a:solidFill>
                  <a:srgbClr val="FFFF00"/>
                </a:solidFill>
              </a:rPr>
              <a:t>市立桜井東中学校校庭の草刈りを実施</a:t>
            </a:r>
            <a:endParaRPr kumimoji="1" lang="ja-JP" altLang="en-US" sz="4000" dirty="0"/>
          </a:p>
        </p:txBody>
      </p:sp>
      <p:pic>
        <p:nvPicPr>
          <p:cNvPr id="3074" name="Picture 2">
            <a:extLst>
              <a:ext uri="{FF2B5EF4-FFF2-40B4-BE49-F238E27FC236}">
                <a16:creationId xmlns:a16="http://schemas.microsoft.com/office/drawing/2014/main" id="{D3D8266E-BD6F-4544-8A0C-4771CDD66398}"/>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4319" y="1591056"/>
            <a:ext cx="3087795" cy="17056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3BCCAB6B-9413-4B5F-A355-03447EA11E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2115" y="1541499"/>
            <a:ext cx="3104756" cy="17464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B15F1333-776E-498A-9C48-16D53FDDBB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9430" y="5253105"/>
            <a:ext cx="4105140" cy="149310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FF0E6AD6-95FC-4132-9263-2302AAEBAB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553" y="3314597"/>
            <a:ext cx="2728665" cy="199173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9A1BEBA-14F1-49B0-9623-A1A5ACB9F8D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432" y="5253105"/>
            <a:ext cx="2379300" cy="145732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5C7D5D0-73B3-4FDD-8479-103EB8870C9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45075" y="3237432"/>
            <a:ext cx="3130300" cy="203252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8FD046E0-CEAE-4EF2-881C-FA2608BFF6B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61578" y="1499090"/>
            <a:ext cx="2373775" cy="1758851"/>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a:extLst>
              <a:ext uri="{FF2B5EF4-FFF2-40B4-BE49-F238E27FC236}">
                <a16:creationId xmlns:a16="http://schemas.microsoft.com/office/drawing/2014/main" id="{8E64A98B-F993-448B-B3BC-8A6E6FFDC8D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09647" y="3237432"/>
            <a:ext cx="2948921" cy="2079069"/>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a:extLst>
              <a:ext uri="{FF2B5EF4-FFF2-40B4-BE49-F238E27FC236}">
                <a16:creationId xmlns:a16="http://schemas.microsoft.com/office/drawing/2014/main" id="{F8821070-0B01-45CA-86FA-AB05D498E62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86166" y="5269953"/>
            <a:ext cx="2272402" cy="148416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35B1B527-76EC-4581-A7A7-4D2B4A2B0B7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4318" y="3123320"/>
            <a:ext cx="6151960" cy="3620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3090"/>
                                        </p:tgtEl>
                                        <p:attrNameLst>
                                          <p:attrName>style.visibility</p:attrName>
                                        </p:attrNameLst>
                                      </p:cBhvr>
                                      <p:to>
                                        <p:strVal val="visible"/>
                                      </p:to>
                                    </p:set>
                                    <p:animEffect transition="in" filter="circle(in)">
                                      <p:cBhvr>
                                        <p:cTn id="13" dur="2000"/>
                                        <p:tgtEl>
                                          <p:spTgt spid="3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63C13CC-937C-4D61-9EAD-0F651C7F35A1}"/>
              </a:ext>
            </a:extLst>
          </p:cNvPr>
          <p:cNvSpPr/>
          <p:nvPr/>
        </p:nvSpPr>
        <p:spPr>
          <a:xfrm>
            <a:off x="0" y="0"/>
            <a:ext cx="9144000" cy="685799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74556" y="2204864"/>
            <a:ext cx="7994888" cy="1008112"/>
          </a:xfrm>
          <a:solidFill>
            <a:schemeClr val="accent6">
              <a:lumMod val="50000"/>
            </a:schemeClr>
          </a:solidFill>
        </p:spPr>
        <p:txBody>
          <a:bodyPr>
            <a:normAutofit fontScale="90000"/>
          </a:bodyPr>
          <a:lstStyle/>
          <a:p>
            <a:r>
              <a:rPr kumimoji="1" lang="ja-JP" altLang="en-US" sz="6600" b="1" dirty="0">
                <a:solidFill>
                  <a:srgbClr val="FFFF00"/>
                </a:solidFill>
                <a:effectLst>
                  <a:outerShdw blurRad="38100" dist="38100" dir="2700000" algn="tl">
                    <a:srgbClr val="000000">
                      <a:alpha val="43137"/>
                    </a:srgbClr>
                  </a:outerShdw>
                </a:effectLst>
              </a:rPr>
              <a:t>朝倉台「</a:t>
            </a:r>
            <a:r>
              <a:rPr lang="ja-JP" altLang="en-US" sz="6600" b="1" dirty="0">
                <a:solidFill>
                  <a:srgbClr val="FFFF00"/>
                </a:solidFill>
                <a:effectLst>
                  <a:outerShdw blurRad="38100" dist="38100" dir="2700000" algn="tl">
                    <a:srgbClr val="000000">
                      <a:alpha val="43137"/>
                    </a:srgbClr>
                  </a:outerShdw>
                </a:effectLst>
              </a:rPr>
              <a:t>外鎌山保存会</a:t>
            </a:r>
            <a:r>
              <a:rPr kumimoji="1" lang="ja-JP" altLang="en-US" sz="6600" b="1" dirty="0">
                <a:solidFill>
                  <a:srgbClr val="FFFF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26610818"/>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63C13CC-937C-4D61-9EAD-0F651C7F35A1}"/>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サブタイトル 2"/>
          <p:cNvSpPr>
            <a:spLocks noGrp="1"/>
          </p:cNvSpPr>
          <p:nvPr>
            <p:ph type="body" idx="1"/>
          </p:nvPr>
        </p:nvSpPr>
        <p:spPr>
          <a:xfrm>
            <a:off x="683568" y="1880827"/>
            <a:ext cx="7560839" cy="3096344"/>
          </a:xfrm>
          <a:solidFill>
            <a:schemeClr val="accent4">
              <a:lumMod val="20000"/>
              <a:lumOff val="80000"/>
            </a:schemeClr>
          </a:solidFill>
        </p:spPr>
        <p:txBody>
          <a:bodyPr>
            <a:normAutofit fontScale="92500" lnSpcReduction="10000"/>
          </a:bodyPr>
          <a:lstStyle/>
          <a:p>
            <a:pPr>
              <a:lnSpc>
                <a:spcPct val="170000"/>
              </a:lnSpc>
            </a:pPr>
            <a:r>
              <a:rPr lang="ja-JP" altLang="en-US" sz="5200" b="1" dirty="0">
                <a:solidFill>
                  <a:srgbClr val="0000FF"/>
                </a:solidFill>
                <a:effectLst>
                  <a:outerShdw blurRad="38100" dist="38100" dir="2700000" algn="tl">
                    <a:srgbClr val="000000">
                      <a:alpha val="43137"/>
                    </a:srgbClr>
                  </a:outerShdw>
                </a:effectLst>
              </a:rPr>
              <a:t>代　　   　  表　：　堂本　太道</a:t>
            </a:r>
            <a:endParaRPr lang="en-US" altLang="ja-JP" sz="5200" b="1" dirty="0">
              <a:solidFill>
                <a:srgbClr val="0000FF"/>
              </a:solidFill>
              <a:effectLst>
                <a:outerShdw blurRad="38100" dist="38100" dir="2700000" algn="tl">
                  <a:srgbClr val="000000">
                    <a:alpha val="43137"/>
                  </a:srgbClr>
                </a:outerShdw>
              </a:effectLst>
            </a:endParaRPr>
          </a:p>
          <a:p>
            <a:pPr>
              <a:lnSpc>
                <a:spcPct val="170000"/>
              </a:lnSpc>
            </a:pPr>
            <a:r>
              <a:rPr lang="ja-JP" altLang="en-US" sz="5200" b="1" dirty="0">
                <a:solidFill>
                  <a:srgbClr val="0000FF"/>
                </a:solidFill>
                <a:effectLst>
                  <a:outerShdw blurRad="38100" dist="38100" dir="2700000" algn="tl">
                    <a:srgbClr val="000000">
                      <a:alpha val="43137"/>
                    </a:srgbClr>
                  </a:outerShdw>
                </a:effectLst>
              </a:rPr>
              <a:t>副　  代 　表　：　坂口　幹彦</a:t>
            </a:r>
            <a:endParaRPr lang="en-US" altLang="ja-JP" sz="5200" b="1" dirty="0">
              <a:solidFill>
                <a:srgbClr val="0000FF"/>
              </a:solidFill>
              <a:effectLst>
                <a:outerShdw blurRad="38100" dist="38100" dir="2700000" algn="tl">
                  <a:srgbClr val="000000">
                    <a:alpha val="43137"/>
                  </a:srgbClr>
                </a:outerShdw>
              </a:effectLst>
            </a:endParaRPr>
          </a:p>
          <a:p>
            <a:r>
              <a:rPr lang="ja-JP" altLang="en-US" sz="3200" dirty="0">
                <a:solidFill>
                  <a:srgbClr val="0000FF"/>
                </a:solidFill>
              </a:rPr>
              <a:t>　</a:t>
            </a:r>
            <a:endParaRPr lang="en-US" altLang="ja-JP" sz="3200" dirty="0">
              <a:solidFill>
                <a:srgbClr val="0000FF"/>
              </a:solidFill>
            </a:endParaRPr>
          </a:p>
        </p:txBody>
      </p:sp>
    </p:spTree>
    <p:extLst>
      <p:ext uri="{BB962C8B-B14F-4D97-AF65-F5344CB8AC3E}">
        <p14:creationId xmlns:p14="http://schemas.microsoft.com/office/powerpoint/2010/main" val="3690263518"/>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05A3710-EAC2-4BD3-81BC-8B42042BDB8C}"/>
              </a:ext>
            </a:extLst>
          </p:cNvPr>
          <p:cNvSpPr/>
          <p:nvPr/>
        </p:nvSpPr>
        <p:spPr>
          <a:xfrm>
            <a:off x="0" y="-21028"/>
            <a:ext cx="9144000" cy="687902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1331640" y="476672"/>
            <a:ext cx="6048672" cy="1584176"/>
          </a:xfrm>
          <a:solidFill>
            <a:schemeClr val="accent3">
              <a:lumMod val="20000"/>
              <a:lumOff val="80000"/>
            </a:schemeClr>
          </a:solidFill>
        </p:spPr>
        <p:txBody>
          <a:bodyPr>
            <a:noAutofit/>
          </a:bodyPr>
          <a:lstStyle/>
          <a:p>
            <a:br>
              <a:rPr lang="en-US" altLang="ja-JP" sz="5400" dirty="0">
                <a:solidFill>
                  <a:srgbClr val="002060"/>
                </a:solidFill>
              </a:rPr>
            </a:br>
            <a:br>
              <a:rPr lang="en-US" altLang="ja-JP" sz="5400" dirty="0">
                <a:solidFill>
                  <a:srgbClr val="002060"/>
                </a:solidFill>
              </a:rPr>
            </a:br>
            <a:r>
              <a:rPr lang="ja-JP" altLang="en-US" sz="8000" b="1" dirty="0">
                <a:solidFill>
                  <a:srgbClr val="002060"/>
                </a:solidFill>
                <a:effectLst>
                  <a:outerShdw blurRad="38100" dist="38100" dir="2700000" algn="tl">
                    <a:srgbClr val="000000">
                      <a:alpha val="43137"/>
                    </a:srgbClr>
                  </a:outerShdw>
                </a:effectLst>
                <a:latin typeface="HGP明朝E" panose="02020900000000000000" pitchFamily="18" charset="-128"/>
                <a:ea typeface="HGP明朝E" panose="02020900000000000000" pitchFamily="18" charset="-128"/>
              </a:rPr>
              <a:t>目的 </a:t>
            </a:r>
            <a:r>
              <a:rPr lang="ja-JP" altLang="en-US" b="1" dirty="0">
                <a:solidFill>
                  <a:srgbClr val="002060"/>
                </a:solidFill>
                <a:effectLst>
                  <a:outerShdw blurRad="38100" dist="38100" dir="2700000" algn="tl">
                    <a:srgbClr val="000000">
                      <a:alpha val="43137"/>
                    </a:srgbClr>
                  </a:outerShdw>
                </a:effectLst>
                <a:latin typeface="HGP明朝E" panose="02020900000000000000" pitchFamily="18" charset="-128"/>
                <a:ea typeface="HGP明朝E" panose="02020900000000000000" pitchFamily="18" charset="-128"/>
              </a:rPr>
              <a:t>と </a:t>
            </a:r>
            <a:r>
              <a:rPr lang="ja-JP" altLang="en-US" sz="8000" b="1" dirty="0">
                <a:solidFill>
                  <a:srgbClr val="002060"/>
                </a:solidFill>
                <a:effectLst>
                  <a:outerShdw blurRad="38100" dist="38100" dir="2700000" algn="tl">
                    <a:srgbClr val="000000">
                      <a:alpha val="43137"/>
                    </a:srgbClr>
                  </a:outerShdw>
                </a:effectLst>
                <a:latin typeface="HGP明朝E" panose="02020900000000000000" pitchFamily="18" charset="-128"/>
                <a:ea typeface="HGP明朝E" panose="02020900000000000000" pitchFamily="18" charset="-128"/>
              </a:rPr>
              <a:t>活動</a:t>
            </a:r>
            <a:br>
              <a:rPr lang="en-US" altLang="ja-JP" sz="7200" dirty="0">
                <a:solidFill>
                  <a:srgbClr val="002060"/>
                </a:solidFill>
                <a:latin typeface="富士ポップＰ" panose="040F0700000000000000" pitchFamily="50" charset="-128"/>
                <a:ea typeface="富士ポップＰ" panose="040F0700000000000000" pitchFamily="50" charset="-128"/>
              </a:rPr>
            </a:br>
            <a:br>
              <a:rPr lang="en-US" altLang="ja-JP" sz="5400" dirty="0">
                <a:solidFill>
                  <a:srgbClr val="002060"/>
                </a:solidFill>
              </a:rPr>
            </a:br>
            <a:endParaRPr kumimoji="1" lang="ja-JP" altLang="en-US" sz="5400" dirty="0">
              <a:solidFill>
                <a:srgbClr val="002060"/>
              </a:solidFill>
            </a:endParaRPr>
          </a:p>
        </p:txBody>
      </p:sp>
      <p:sp>
        <p:nvSpPr>
          <p:cNvPr id="5" name="コンテンツ プレースホルダー 4"/>
          <p:cNvSpPr>
            <a:spLocks noGrp="1"/>
          </p:cNvSpPr>
          <p:nvPr>
            <p:ph idx="1"/>
          </p:nvPr>
        </p:nvSpPr>
        <p:spPr>
          <a:xfrm>
            <a:off x="323528" y="2276872"/>
            <a:ext cx="8496944" cy="3960440"/>
          </a:xfrm>
          <a:solidFill>
            <a:schemeClr val="accent4">
              <a:lumMod val="40000"/>
              <a:lumOff val="60000"/>
            </a:schemeClr>
          </a:solidFill>
        </p:spPr>
        <p:txBody>
          <a:bodyPr>
            <a:noAutofit/>
          </a:bodyPr>
          <a:lstStyle/>
          <a:p>
            <a:pPr marL="0" indent="0">
              <a:buNone/>
            </a:pPr>
            <a:r>
              <a:rPr lang="ja-JP" altLang="en-US" sz="3200" dirty="0">
                <a:solidFill>
                  <a:srgbClr val="002060"/>
                </a:solidFill>
                <a:latin typeface="富士ポップＰ" panose="040F0700000000000000" pitchFamily="50" charset="-128"/>
                <a:ea typeface="富士ポップＰ" panose="040F0700000000000000" pitchFamily="50" charset="-128"/>
              </a:rPr>
              <a:t> </a:t>
            </a:r>
            <a:r>
              <a:rPr lang="ja-JP" altLang="en-US" sz="3200" dirty="0">
                <a:solidFill>
                  <a:srgbClr val="002060"/>
                </a:solidFill>
                <a:latin typeface="HGS明朝E" panose="02020900000000000000" pitchFamily="18" charset="-128"/>
                <a:ea typeface="HGS明朝E" panose="02020900000000000000" pitchFamily="18" charset="-128"/>
              </a:rPr>
              <a:t>朝倉台団地の里山である</a:t>
            </a:r>
            <a:r>
              <a:rPr lang="en-US" altLang="ja-JP" sz="3200" dirty="0">
                <a:solidFill>
                  <a:srgbClr val="002060"/>
                </a:solidFill>
                <a:latin typeface="HGS明朝E" panose="02020900000000000000" pitchFamily="18" charset="-128"/>
                <a:ea typeface="HGS明朝E" panose="02020900000000000000" pitchFamily="18" charset="-128"/>
              </a:rPr>
              <a:t>『</a:t>
            </a:r>
            <a:r>
              <a:rPr lang="ja-JP" altLang="en-US" sz="3200" dirty="0">
                <a:solidFill>
                  <a:srgbClr val="002060"/>
                </a:solidFill>
                <a:latin typeface="HGS明朝E" panose="02020900000000000000" pitchFamily="18" charset="-128"/>
                <a:ea typeface="HGS明朝E" panose="02020900000000000000" pitchFamily="18" charset="-128"/>
              </a:rPr>
              <a:t>外鎌山</a:t>
            </a:r>
            <a:r>
              <a:rPr lang="en-US" altLang="ja-JP" sz="3200" dirty="0">
                <a:solidFill>
                  <a:srgbClr val="002060"/>
                </a:solidFill>
                <a:latin typeface="HGS明朝E" panose="02020900000000000000" pitchFamily="18" charset="-128"/>
                <a:ea typeface="HGS明朝E" panose="02020900000000000000" pitchFamily="18" charset="-128"/>
              </a:rPr>
              <a:t>』</a:t>
            </a:r>
            <a:r>
              <a:rPr lang="ja-JP" altLang="en-US" sz="3200" dirty="0">
                <a:solidFill>
                  <a:srgbClr val="002060"/>
                </a:solidFill>
                <a:latin typeface="HGS明朝E" panose="02020900000000000000" pitchFamily="18" charset="-128"/>
                <a:ea typeface="HGS明朝E" panose="02020900000000000000" pitchFamily="18" charset="-128"/>
              </a:rPr>
              <a:t>を子どもから大人まで健康つくりに、住民が誰でも気楽に登れる「ふるさとの山」として親しまれる山にしたい。</a:t>
            </a:r>
            <a:endParaRPr lang="en-US" altLang="ja-JP" sz="3200" dirty="0">
              <a:solidFill>
                <a:srgbClr val="002060"/>
              </a:solidFill>
              <a:latin typeface="HGS明朝E" panose="02020900000000000000" pitchFamily="18" charset="-128"/>
              <a:ea typeface="HGS明朝E" panose="02020900000000000000" pitchFamily="18" charset="-128"/>
            </a:endParaRPr>
          </a:p>
          <a:p>
            <a:pPr marL="0" indent="0">
              <a:buNone/>
            </a:pPr>
            <a:r>
              <a:rPr lang="ja-JP" altLang="en-US" sz="3200" dirty="0">
                <a:solidFill>
                  <a:srgbClr val="002060"/>
                </a:solidFill>
                <a:latin typeface="HGS明朝E" panose="02020900000000000000" pitchFamily="18" charset="-128"/>
                <a:ea typeface="HGS明朝E" panose="02020900000000000000" pitchFamily="18" charset="-128"/>
              </a:rPr>
              <a:t>また、子ども達のの環境教育の一環として、桜井市立朝倉小学校、桜井市立桜井東中学校への環境整備活動や課外授業等の協力も行う。</a:t>
            </a:r>
            <a:endParaRPr lang="en-US" altLang="ja-JP" sz="3200" dirty="0">
              <a:solidFill>
                <a:srgbClr val="002060"/>
              </a:solidFill>
              <a:latin typeface="HGS明朝E" panose="02020900000000000000" pitchFamily="18" charset="-128"/>
              <a:ea typeface="HGS明朝E" panose="02020900000000000000" pitchFamily="18" charset="-128"/>
            </a:endParaRPr>
          </a:p>
          <a:p>
            <a:pPr marL="0" indent="0">
              <a:buNone/>
            </a:pPr>
            <a:endParaRPr lang="en-US" altLang="ja-JP" sz="4000" dirty="0">
              <a:solidFill>
                <a:srgbClr val="002060"/>
              </a:solidFill>
              <a:latin typeface="HGS明朝E" panose="02020900000000000000" pitchFamily="18" charset="-128"/>
              <a:ea typeface="HGS明朝E" panose="02020900000000000000" pitchFamily="18" charset="-128"/>
            </a:endParaRPr>
          </a:p>
          <a:p>
            <a:pPr marL="0" indent="0">
              <a:buNone/>
            </a:pPr>
            <a:endParaRPr lang="en-US" altLang="ja-JP" sz="4000" dirty="0">
              <a:solidFill>
                <a:srgbClr val="002060"/>
              </a:solidFill>
              <a:latin typeface="HGS明朝E" panose="02020900000000000000" pitchFamily="18" charset="-128"/>
              <a:ea typeface="HGS明朝E" panose="02020900000000000000" pitchFamily="18" charset="-128"/>
            </a:endParaRPr>
          </a:p>
          <a:p>
            <a:pPr marL="0" indent="0">
              <a:buNone/>
            </a:pPr>
            <a:endParaRPr kumimoji="1" lang="ja-JP" altLang="en-US" sz="2800" dirty="0"/>
          </a:p>
        </p:txBody>
      </p:sp>
    </p:spTree>
    <p:extLst>
      <p:ext uri="{BB962C8B-B14F-4D97-AF65-F5344CB8AC3E}">
        <p14:creationId xmlns:p14="http://schemas.microsoft.com/office/powerpoint/2010/main" val="3935623780"/>
      </p:ext>
    </p:extLst>
  </p:cSld>
  <p:clrMapOvr>
    <a:masterClrMapping/>
  </p:clrMapOvr>
  <mc:AlternateContent xmlns:mc="http://schemas.openxmlformats.org/markup-compatibility/2006" xmlns:p14="http://schemas.microsoft.com/office/powerpoint/2010/main">
    <mc:Choice Requires="p14">
      <p:transition spd="slow" p14:dur="2000" advTm="12311"/>
    </mc:Choice>
    <mc:Fallback xmlns="">
      <p:transition spd="slow" advTm="12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fade">
                                      <p:cBhvr>
                                        <p:cTn id="11" dur="1250"/>
                                        <p:tgtEl>
                                          <p:spTgt spid="5">
                                            <p:bg/>
                                          </p:spTgt>
                                        </p:tgtEl>
                                      </p:cBhvr>
                                    </p:animEffect>
                                  </p:childTnLst>
                                </p:cTn>
                              </p:par>
                            </p:childTnLst>
                          </p:cTn>
                        </p:par>
                        <p:par>
                          <p:cTn id="12" fill="hold">
                            <p:stCondLst>
                              <p:cond delay="3250"/>
                            </p:stCondLst>
                            <p:childTnLst>
                              <p:par>
                                <p:cTn id="13" presetID="10" presetClass="entr" presetSubtype="0" fill="hold" grpId="0"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250"/>
                                        <p:tgtEl>
                                          <p:spTgt spid="5">
                                            <p:txEl>
                                              <p:pRg st="0" end="0"/>
                                            </p:txEl>
                                          </p:spTgt>
                                        </p:tgtEl>
                                      </p:cBhvr>
                                    </p:animEffect>
                                  </p:childTnLst>
                                </p:cTn>
                              </p:par>
                            </p:childTnLst>
                          </p:cTn>
                        </p:par>
                        <p:par>
                          <p:cTn id="16" fill="hold">
                            <p:stCondLst>
                              <p:cond delay="4500"/>
                            </p:stCondLst>
                            <p:childTnLst>
                              <p:par>
                                <p:cTn id="17" presetID="10" presetClass="entr" presetSubtype="0"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25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16E20E55-4E4F-49BC-B907-72371A5D2433}"/>
              </a:ext>
            </a:extLst>
          </p:cNvPr>
          <p:cNvSpPr/>
          <p:nvPr/>
        </p:nvSpPr>
        <p:spPr>
          <a:xfrm>
            <a:off x="0" y="-5390"/>
            <a:ext cx="9144000" cy="68580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コンテンツ プレースホルダー 4">
            <a:extLst>
              <a:ext uri="{FF2B5EF4-FFF2-40B4-BE49-F238E27FC236}">
                <a16:creationId xmlns:a16="http://schemas.microsoft.com/office/drawing/2014/main" id="{2DB581E9-C4E0-431A-92AE-8B85764EB4C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5165500"/>
            <a:ext cx="1666864" cy="1428148"/>
          </a:xfrm>
        </p:spPr>
      </p:pic>
      <p:pic>
        <p:nvPicPr>
          <p:cNvPr id="23" name="図 22">
            <a:extLst>
              <a:ext uri="{FF2B5EF4-FFF2-40B4-BE49-F238E27FC236}">
                <a16:creationId xmlns:a16="http://schemas.microsoft.com/office/drawing/2014/main" id="{7A57D0C8-4926-46C6-84F7-D19419DF3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472" y="3760046"/>
            <a:ext cx="2016376" cy="1439838"/>
          </a:xfrm>
          <a:prstGeom prst="rect">
            <a:avLst/>
          </a:prstGeom>
        </p:spPr>
      </p:pic>
      <p:pic>
        <p:nvPicPr>
          <p:cNvPr id="7" name="図 6">
            <a:extLst>
              <a:ext uri="{FF2B5EF4-FFF2-40B4-BE49-F238E27FC236}">
                <a16:creationId xmlns:a16="http://schemas.microsoft.com/office/drawing/2014/main" id="{DE39B904-18AE-489D-9129-6631E52A2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3327" y="5142123"/>
            <a:ext cx="1807483" cy="1474902"/>
          </a:xfrm>
          <a:prstGeom prst="rect">
            <a:avLst/>
          </a:prstGeom>
        </p:spPr>
      </p:pic>
      <p:pic>
        <p:nvPicPr>
          <p:cNvPr id="9" name="図 8">
            <a:extLst>
              <a:ext uri="{FF2B5EF4-FFF2-40B4-BE49-F238E27FC236}">
                <a16:creationId xmlns:a16="http://schemas.microsoft.com/office/drawing/2014/main" id="{20F4F1BA-4C50-4F00-B73D-FA5524A745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1233" y="1711040"/>
            <a:ext cx="2648346" cy="2185221"/>
          </a:xfrm>
          <a:prstGeom prst="rect">
            <a:avLst/>
          </a:prstGeom>
        </p:spPr>
      </p:pic>
      <p:pic>
        <p:nvPicPr>
          <p:cNvPr id="11" name="図 10">
            <a:extLst>
              <a:ext uri="{FF2B5EF4-FFF2-40B4-BE49-F238E27FC236}">
                <a16:creationId xmlns:a16="http://schemas.microsoft.com/office/drawing/2014/main" id="{B3F923EE-4C2C-4581-9039-7F3B2A4FF1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70848" y="3813498"/>
            <a:ext cx="1449962" cy="1363871"/>
          </a:xfrm>
          <a:prstGeom prst="rect">
            <a:avLst/>
          </a:prstGeom>
        </p:spPr>
      </p:pic>
      <p:pic>
        <p:nvPicPr>
          <p:cNvPr id="17" name="図 16">
            <a:extLst>
              <a:ext uri="{FF2B5EF4-FFF2-40B4-BE49-F238E27FC236}">
                <a16:creationId xmlns:a16="http://schemas.microsoft.com/office/drawing/2014/main" id="{C288217F-2D7C-4CA5-9158-FFE3B58D92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5072" y="1675486"/>
            <a:ext cx="3066161" cy="2175489"/>
          </a:xfrm>
          <a:prstGeom prst="rect">
            <a:avLst/>
          </a:prstGeom>
        </p:spPr>
      </p:pic>
      <p:pic>
        <p:nvPicPr>
          <p:cNvPr id="19" name="図 18">
            <a:extLst>
              <a:ext uri="{FF2B5EF4-FFF2-40B4-BE49-F238E27FC236}">
                <a16:creationId xmlns:a16="http://schemas.microsoft.com/office/drawing/2014/main" id="{66A8AE2A-750C-483E-9CE4-4D3195D690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8525" y="1711040"/>
            <a:ext cx="3091778" cy="2104689"/>
          </a:xfrm>
          <a:prstGeom prst="rect">
            <a:avLst/>
          </a:prstGeom>
        </p:spPr>
      </p:pic>
      <p:sp>
        <p:nvSpPr>
          <p:cNvPr id="14" name="テキスト ボックス 13">
            <a:extLst>
              <a:ext uri="{FF2B5EF4-FFF2-40B4-BE49-F238E27FC236}">
                <a16:creationId xmlns:a16="http://schemas.microsoft.com/office/drawing/2014/main" id="{5E140A37-2DD1-4CDC-976D-5DEC66B26D07}"/>
              </a:ext>
            </a:extLst>
          </p:cNvPr>
          <p:cNvSpPr txBox="1"/>
          <p:nvPr/>
        </p:nvSpPr>
        <p:spPr>
          <a:xfrm>
            <a:off x="1948991" y="6269666"/>
            <a:ext cx="1338828" cy="369332"/>
          </a:xfrm>
          <a:prstGeom prst="rect">
            <a:avLst/>
          </a:prstGeom>
          <a:solidFill>
            <a:schemeClr val="accent6">
              <a:lumMod val="50000"/>
            </a:schemeClr>
          </a:solidFill>
        </p:spPr>
        <p:txBody>
          <a:bodyPr wrap="none" rtlCol="0">
            <a:spAutoFit/>
          </a:bodyPr>
          <a:lstStyle/>
          <a:p>
            <a:r>
              <a:rPr lang="ja-JP" altLang="en-US" b="1" dirty="0">
                <a:solidFill>
                  <a:srgbClr val="FFFF00"/>
                </a:solidFill>
                <a:latin typeface="ＭＳ Ｐゴシック" panose="020B0600070205080204" pitchFamily="50" charset="-128"/>
                <a:ea typeface="ＭＳ Ｐゴシック" panose="020B0600070205080204" pitchFamily="50" charset="-128"/>
              </a:rPr>
              <a:t>登山道整備</a:t>
            </a:r>
            <a:endParaRPr kumimoji="1" lang="ja-JP" altLang="en-US" b="1" dirty="0">
              <a:solidFill>
                <a:srgbClr val="FFFF00"/>
              </a:solidFill>
              <a:latin typeface="ＭＳ Ｐゴシック" panose="020B0600070205080204" pitchFamily="50" charset="-128"/>
              <a:ea typeface="ＭＳ Ｐゴシック" panose="020B0600070205080204" pitchFamily="50" charset="-128"/>
            </a:endParaRPr>
          </a:p>
        </p:txBody>
      </p:sp>
      <p:pic>
        <p:nvPicPr>
          <p:cNvPr id="6" name="図 5">
            <a:extLst>
              <a:ext uri="{FF2B5EF4-FFF2-40B4-BE49-F238E27FC236}">
                <a16:creationId xmlns:a16="http://schemas.microsoft.com/office/drawing/2014/main" id="{E07D2CDE-FB2E-4993-B598-9E1FDAB64D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12291" y="3840309"/>
            <a:ext cx="5330341" cy="2798689"/>
          </a:xfrm>
          <a:prstGeom prst="rect">
            <a:avLst/>
          </a:prstGeom>
        </p:spPr>
      </p:pic>
      <p:sp>
        <p:nvSpPr>
          <p:cNvPr id="2" name="テキスト ボックス 1">
            <a:extLst>
              <a:ext uri="{FF2B5EF4-FFF2-40B4-BE49-F238E27FC236}">
                <a16:creationId xmlns:a16="http://schemas.microsoft.com/office/drawing/2014/main" id="{4D3755DE-75F0-4F73-ADE2-398779FB3CFD}"/>
              </a:ext>
            </a:extLst>
          </p:cNvPr>
          <p:cNvSpPr txBox="1"/>
          <p:nvPr/>
        </p:nvSpPr>
        <p:spPr>
          <a:xfrm>
            <a:off x="5296679" y="3481643"/>
            <a:ext cx="1752403" cy="369332"/>
          </a:xfrm>
          <a:prstGeom prst="rect">
            <a:avLst/>
          </a:prstGeom>
          <a:solidFill>
            <a:schemeClr val="accent6">
              <a:lumMod val="50000"/>
            </a:schemeClr>
          </a:solidFill>
        </p:spPr>
        <p:txBody>
          <a:bodyPr wrap="none" rtlCol="0">
            <a:spAutoFit/>
          </a:bodyPr>
          <a:lstStyle/>
          <a:p>
            <a:r>
              <a:rPr kumimoji="1" lang="ja-JP" altLang="en-US" b="1" dirty="0">
                <a:solidFill>
                  <a:srgbClr val="FFFF00"/>
                </a:solidFill>
                <a:latin typeface="ＭＳ Ｐゴシック" panose="020B0600070205080204" pitchFamily="50" charset="-128"/>
                <a:ea typeface="ＭＳ Ｐゴシック" panose="020B0600070205080204" pitchFamily="50" charset="-128"/>
              </a:rPr>
              <a:t>山頂草刈り清掃</a:t>
            </a:r>
          </a:p>
        </p:txBody>
      </p:sp>
      <p:sp>
        <p:nvSpPr>
          <p:cNvPr id="3" name="タイトル 2">
            <a:extLst>
              <a:ext uri="{FF2B5EF4-FFF2-40B4-BE49-F238E27FC236}">
                <a16:creationId xmlns:a16="http://schemas.microsoft.com/office/drawing/2014/main" id="{57B5939D-68AE-4F66-BC8F-BF5BF6EB1257}"/>
              </a:ext>
            </a:extLst>
          </p:cNvPr>
          <p:cNvSpPr>
            <a:spLocks noGrp="1"/>
          </p:cNvSpPr>
          <p:nvPr>
            <p:ph type="title"/>
          </p:nvPr>
        </p:nvSpPr>
        <p:spPr>
          <a:xfrm>
            <a:off x="179512" y="184759"/>
            <a:ext cx="8784976" cy="1526281"/>
          </a:xfrm>
          <a:solidFill>
            <a:schemeClr val="accent3">
              <a:lumMod val="50000"/>
            </a:schemeClr>
          </a:solidFill>
        </p:spPr>
        <p:txBody>
          <a:bodyPr>
            <a:normAutofit/>
          </a:bodyPr>
          <a:lstStyle/>
          <a:p>
            <a:r>
              <a:rPr lang="ja-JP" altLang="en-US" b="1" dirty="0">
                <a:solidFill>
                  <a:srgbClr val="002060"/>
                </a:solidFill>
              </a:rPr>
              <a:t>　　　</a:t>
            </a:r>
            <a:r>
              <a:rPr lang="ja-JP" altLang="en-US" sz="6000" b="1" dirty="0">
                <a:solidFill>
                  <a:schemeClr val="bg1"/>
                </a:solidFill>
              </a:rPr>
              <a:t>　「外鎌山」</a:t>
            </a:r>
            <a:r>
              <a:rPr lang="ja-JP" altLang="en-US" sz="5400" b="1" dirty="0">
                <a:solidFill>
                  <a:srgbClr val="FFFF00"/>
                </a:solidFill>
              </a:rPr>
              <a:t>の清掃作業</a:t>
            </a:r>
            <a:endParaRPr kumimoji="1" lang="ja-JP" altLang="en-US" sz="5400" dirty="0">
              <a:solidFill>
                <a:srgbClr val="FFFF00"/>
              </a:solidFill>
            </a:endParaRPr>
          </a:p>
        </p:txBody>
      </p:sp>
      <p:pic>
        <p:nvPicPr>
          <p:cNvPr id="15" name="図 14">
            <a:extLst>
              <a:ext uri="{FF2B5EF4-FFF2-40B4-BE49-F238E27FC236}">
                <a16:creationId xmlns:a16="http://schemas.microsoft.com/office/drawing/2014/main" id="{FABB87CA-B849-473A-87A3-07A3AEE4183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1519" y="391737"/>
            <a:ext cx="1636363" cy="1220880"/>
          </a:xfrm>
          <a:prstGeom prst="rect">
            <a:avLst/>
          </a:prstGeom>
        </p:spPr>
      </p:pic>
    </p:spTree>
    <p:extLst>
      <p:ext uri="{BB962C8B-B14F-4D97-AF65-F5344CB8AC3E}">
        <p14:creationId xmlns:p14="http://schemas.microsoft.com/office/powerpoint/2010/main" val="316885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3"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E1D2F584-103F-40E5-8655-C88F6D2B6CAB}"/>
              </a:ext>
            </a:extLst>
          </p:cNvPr>
          <p:cNvSpPr/>
          <p:nvPr/>
        </p:nvSpPr>
        <p:spPr>
          <a:xfrm>
            <a:off x="0" y="0"/>
            <a:ext cx="9144000" cy="690707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A548DAF5-D577-4D63-8F35-800A444F5A06}"/>
              </a:ext>
            </a:extLst>
          </p:cNvPr>
          <p:cNvSpPr/>
          <p:nvPr/>
        </p:nvSpPr>
        <p:spPr>
          <a:xfrm rot="21433368">
            <a:off x="7224323" y="3797833"/>
            <a:ext cx="1679730" cy="201882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円/楕円 3"/>
          <p:cNvSpPr/>
          <p:nvPr/>
        </p:nvSpPr>
        <p:spPr>
          <a:xfrm>
            <a:off x="1475656" y="1916832"/>
            <a:ext cx="5328591" cy="4233136"/>
          </a:xfrm>
          <a:prstGeom prst="ellipse">
            <a:avLst/>
          </a:prstGeom>
          <a:solidFill>
            <a:srgbClr val="7030A0"/>
          </a:solid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200" dirty="0"/>
          </a:p>
        </p:txBody>
      </p:sp>
      <p:sp>
        <p:nvSpPr>
          <p:cNvPr id="15" name="円/楕円 14"/>
          <p:cNvSpPr/>
          <p:nvPr/>
        </p:nvSpPr>
        <p:spPr>
          <a:xfrm rot="669383">
            <a:off x="1078113" y="1641729"/>
            <a:ext cx="6083841" cy="4905938"/>
          </a:xfrm>
          <a:prstGeom prst="ellipse">
            <a:avLst/>
          </a:prstGeom>
          <a:noFill/>
          <a:ln w="28575">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47561" y="3688691"/>
            <a:ext cx="2345316" cy="400110"/>
          </a:xfrm>
          <a:prstGeom prst="rect">
            <a:avLst/>
          </a:prstGeom>
          <a:solidFill>
            <a:schemeClr val="tx2">
              <a:lumMod val="20000"/>
              <a:lumOff val="80000"/>
            </a:schemeClr>
          </a:solidFill>
          <a:ln w="19050">
            <a:solidFill>
              <a:srgbClr val="7030A0"/>
            </a:solidFill>
          </a:ln>
        </p:spPr>
        <p:txBody>
          <a:bodyPr wrap="square" rtlCol="0">
            <a:spAutoFit/>
          </a:bodyPr>
          <a:lstStyle/>
          <a:p>
            <a:pPr algn="ctr"/>
            <a:r>
              <a:rPr lang="ja-JP" altLang="en-US" sz="2000" dirty="0">
                <a:latin typeface="UD デジタル 教科書体 NP-B" panose="02020700000000000000" pitchFamily="18" charset="-128"/>
                <a:ea typeface="UD デジタル 教科書体 NP-B" panose="02020700000000000000" pitchFamily="18" charset="-128"/>
              </a:rPr>
              <a:t>朝倉台盛春クラブ</a:t>
            </a:r>
            <a:endParaRPr kumimoji="1" lang="ja-JP" altLang="en-US" sz="2000" dirty="0">
              <a:latin typeface="UD デジタル 教科書体 NP-B" panose="02020700000000000000" pitchFamily="18" charset="-128"/>
              <a:ea typeface="UD デジタル 教科書体 NP-B" panose="02020700000000000000" pitchFamily="18" charset="-128"/>
            </a:endParaRPr>
          </a:p>
        </p:txBody>
      </p:sp>
      <p:sp>
        <p:nvSpPr>
          <p:cNvPr id="8" name="テキスト ボックス 7"/>
          <p:cNvSpPr txBox="1"/>
          <p:nvPr/>
        </p:nvSpPr>
        <p:spPr>
          <a:xfrm>
            <a:off x="5589166" y="2503764"/>
            <a:ext cx="1980029" cy="400110"/>
          </a:xfrm>
          <a:prstGeom prst="rect">
            <a:avLst/>
          </a:prstGeom>
          <a:solidFill>
            <a:schemeClr val="accent3">
              <a:lumMod val="20000"/>
              <a:lumOff val="80000"/>
            </a:schemeClr>
          </a:solidFill>
          <a:ln w="19050">
            <a:solidFill>
              <a:schemeClr val="tx1"/>
            </a:solidFill>
          </a:ln>
        </p:spPr>
        <p:txBody>
          <a:bodyPr wrap="none" rtlCol="0">
            <a:spAutoFit/>
          </a:bodyPr>
          <a:lstStyle/>
          <a:p>
            <a:pPr algn="ctr"/>
            <a:r>
              <a:rPr lang="ja-JP" altLang="en-US" sz="2000" dirty="0">
                <a:latin typeface="UD デジタル 教科書体 NP-B" panose="02020700000000000000" pitchFamily="18" charset="-128"/>
                <a:ea typeface="UD デジタル 教科書体 NP-B" panose="02020700000000000000" pitchFamily="18" charset="-128"/>
              </a:rPr>
              <a:t>民生・児童委員</a:t>
            </a:r>
            <a:endParaRPr kumimoji="1" lang="ja-JP" altLang="en-US" sz="2000" dirty="0">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264744" y="2472782"/>
            <a:ext cx="2749471" cy="400110"/>
          </a:xfrm>
          <a:prstGeom prst="rect">
            <a:avLst/>
          </a:prstGeom>
          <a:solidFill>
            <a:schemeClr val="accent4">
              <a:lumMod val="40000"/>
              <a:lumOff val="60000"/>
            </a:schemeClr>
          </a:solidFill>
          <a:ln w="19050">
            <a:solidFill>
              <a:schemeClr val="bg2">
                <a:lumMod val="50000"/>
              </a:schemeClr>
            </a:solidFill>
          </a:ln>
        </p:spPr>
        <p:txBody>
          <a:bodyPr wrap="none" rtlCol="0">
            <a:spAutoFit/>
          </a:bodyPr>
          <a:lstStyle/>
          <a:p>
            <a:pPr algn="ctr"/>
            <a:r>
              <a:rPr lang="ja-JP" altLang="en-US" sz="2000" dirty="0">
                <a:latin typeface="UD デジタル 教科書体 NP-B" panose="02020700000000000000" pitchFamily="18" charset="-128"/>
                <a:ea typeface="UD デジタル 教科書体 NP-B" panose="02020700000000000000" pitchFamily="18" charset="-128"/>
              </a:rPr>
              <a:t>朝倉台・地域福祉委員</a:t>
            </a:r>
            <a:endParaRPr kumimoji="1" lang="ja-JP" altLang="en-US" sz="2000" dirty="0">
              <a:latin typeface="UD デジタル 教科書体 NP-B" panose="02020700000000000000" pitchFamily="18" charset="-128"/>
              <a:ea typeface="UD デジタル 教科書体 NP-B" panose="02020700000000000000" pitchFamily="18" charset="-128"/>
            </a:endParaRPr>
          </a:p>
        </p:txBody>
      </p:sp>
      <p:sp>
        <p:nvSpPr>
          <p:cNvPr id="23" name="タイトル 22"/>
          <p:cNvSpPr>
            <a:spLocks noGrp="1"/>
          </p:cNvSpPr>
          <p:nvPr>
            <p:ph type="title"/>
          </p:nvPr>
        </p:nvSpPr>
        <p:spPr>
          <a:xfrm>
            <a:off x="169793" y="90186"/>
            <a:ext cx="8804414" cy="1640628"/>
          </a:xfrm>
          <a:solidFill>
            <a:schemeClr val="accent4">
              <a:lumMod val="20000"/>
              <a:lumOff val="80000"/>
            </a:schemeClr>
          </a:solidFill>
          <a:ln w="38100">
            <a:solidFill>
              <a:srgbClr val="0000FF"/>
            </a:solidFill>
          </a:ln>
        </p:spPr>
        <p:txBody>
          <a:bodyPr>
            <a:normAutofit fontScale="90000"/>
          </a:bodyPr>
          <a:lstStyle/>
          <a:p>
            <a:br>
              <a:rPr lang="en-US" altLang="ja-JP" sz="4000" dirty="0">
                <a:solidFill>
                  <a:schemeClr val="bg1"/>
                </a:solidFill>
              </a:rPr>
            </a:br>
            <a:br>
              <a:rPr lang="en-US" altLang="ja-JP" sz="4000" dirty="0">
                <a:solidFill>
                  <a:schemeClr val="bg1"/>
                </a:solidFill>
              </a:rPr>
            </a:br>
            <a:r>
              <a:rPr lang="ja-JP" altLang="en-US" sz="2900" dirty="0">
                <a:solidFill>
                  <a:schemeClr val="accent6">
                    <a:lumMod val="50000"/>
                  </a:schemeClr>
                </a:solidFill>
              </a:rPr>
              <a:t>「</a:t>
            </a:r>
            <a:r>
              <a:rPr lang="ja-JP" altLang="en-US" sz="2900" b="1" dirty="0">
                <a:solidFill>
                  <a:srgbClr val="C00000"/>
                </a:solidFill>
                <a:latin typeface="UD デジタル 教科書体 NP-B" panose="02020700000000000000" pitchFamily="18" charset="-128"/>
                <a:ea typeface="UD デジタル 教科書体 NP-B" panose="02020700000000000000" pitchFamily="18" charset="-128"/>
              </a:rPr>
              <a:t>ネットワーク団体」</a:t>
            </a:r>
            <a:r>
              <a:rPr lang="ja-JP" altLang="en-US" sz="2900" dirty="0">
                <a:solidFill>
                  <a:srgbClr val="0000FF"/>
                </a:solidFill>
                <a:latin typeface="UD デジタル 教科書体 NP-B" panose="02020700000000000000" pitchFamily="18" charset="-128"/>
                <a:ea typeface="UD デジタル 教科書体 NP-B" panose="02020700000000000000" pitchFamily="18" charset="-128"/>
              </a:rPr>
              <a:t>と「</a:t>
            </a:r>
            <a:r>
              <a:rPr lang="ja-JP" altLang="en-US" sz="29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任意団体」</a:t>
            </a:r>
            <a:r>
              <a:rPr lang="ja-JP" altLang="en-US" sz="2900" dirty="0">
                <a:solidFill>
                  <a:srgbClr val="0000FF"/>
                </a:solidFill>
                <a:latin typeface="UD デジタル 教科書体 NP-B" panose="02020700000000000000" pitchFamily="18" charset="-128"/>
                <a:ea typeface="UD デジタル 教科書体 NP-B" panose="02020700000000000000" pitchFamily="18" charset="-128"/>
              </a:rPr>
              <a:t>が共に連携を深め</a:t>
            </a:r>
            <a:br>
              <a:rPr lang="en-US" altLang="ja-JP" sz="2900" dirty="0">
                <a:solidFill>
                  <a:srgbClr val="0000FF"/>
                </a:solidFill>
                <a:latin typeface="UD デジタル 教科書体 NP-B" panose="02020700000000000000" pitchFamily="18" charset="-128"/>
                <a:ea typeface="UD デジタル 教科書体 NP-B" panose="02020700000000000000" pitchFamily="18" charset="-128"/>
              </a:rPr>
            </a:br>
            <a:r>
              <a:rPr lang="ja-JP" altLang="en-US" sz="3100" dirty="0">
                <a:solidFill>
                  <a:srgbClr val="0000FF"/>
                </a:solidFill>
                <a:latin typeface="UD デジタル 教科書体 NP-B" panose="02020700000000000000" pitchFamily="18" charset="-128"/>
                <a:ea typeface="UD デジタル 教科書体 NP-B" panose="02020700000000000000" pitchFamily="18" charset="-128"/>
              </a:rPr>
              <a:t>自治会を中心に</a:t>
            </a:r>
            <a:r>
              <a:rPr lang="ja-JP" altLang="en-US" sz="3100" b="1" dirty="0">
                <a:solidFill>
                  <a:srgbClr val="0000FF"/>
                </a:solidFill>
                <a:latin typeface="UD デジタル 教科書体 NP-B" panose="02020700000000000000" pitchFamily="18" charset="-128"/>
                <a:ea typeface="UD デジタル 教科書体 NP-B" panose="02020700000000000000" pitchFamily="18" charset="-128"/>
              </a:rPr>
              <a:t>安全・安心な住み良い町つくり</a:t>
            </a:r>
            <a:br>
              <a:rPr lang="en-US" altLang="ja-JP" sz="3100" b="1" dirty="0">
                <a:solidFill>
                  <a:srgbClr val="0000FF"/>
                </a:solidFill>
                <a:latin typeface="UD デジタル 教科書体 NP-B" panose="02020700000000000000" pitchFamily="18" charset="-128"/>
                <a:ea typeface="UD デジタル 教科書体 NP-B" panose="02020700000000000000" pitchFamily="18" charset="-128"/>
              </a:rPr>
            </a:br>
            <a:r>
              <a:rPr lang="ja-JP" altLang="en-US" sz="3100" b="1" dirty="0">
                <a:solidFill>
                  <a:srgbClr val="0000FF"/>
                </a:solidFill>
                <a:latin typeface="UD デジタル 教科書体 NP-B" panose="02020700000000000000" pitchFamily="18" charset="-128"/>
                <a:ea typeface="UD デジタル 教科書体 NP-B" panose="02020700000000000000" pitchFamily="18" charset="-128"/>
              </a:rPr>
              <a:t>を目指して活動しています！</a:t>
            </a:r>
            <a:br>
              <a:rPr lang="en-US" altLang="ja-JP" sz="3100" b="1" dirty="0">
                <a:solidFill>
                  <a:srgbClr val="0000FF"/>
                </a:solidFill>
                <a:latin typeface="UD デジタル 教科書体 NP-B" panose="02020700000000000000" pitchFamily="18" charset="-128"/>
                <a:ea typeface="UD デジタル 教科書体 NP-B" panose="02020700000000000000" pitchFamily="18" charset="-128"/>
              </a:rPr>
            </a:br>
            <a:br>
              <a:rPr kumimoji="1" lang="en-US" altLang="ja-JP" sz="3100" dirty="0">
                <a:solidFill>
                  <a:srgbClr val="0000FF"/>
                </a:solidFill>
              </a:rPr>
            </a:br>
            <a:endParaRPr kumimoji="1" lang="ja-JP" altLang="en-US" sz="3100" b="1" dirty="0">
              <a:solidFill>
                <a:srgbClr val="0000FF"/>
              </a:solidFill>
            </a:endParaRPr>
          </a:p>
        </p:txBody>
      </p:sp>
      <p:sp>
        <p:nvSpPr>
          <p:cNvPr id="13" name="テキスト ボックス 12"/>
          <p:cNvSpPr txBox="1"/>
          <p:nvPr/>
        </p:nvSpPr>
        <p:spPr>
          <a:xfrm>
            <a:off x="7206730" y="5107179"/>
            <a:ext cx="1826140" cy="338554"/>
          </a:xfrm>
          <a:prstGeom prst="rect">
            <a:avLst/>
          </a:prstGeom>
          <a:solidFill>
            <a:srgbClr val="00B050"/>
          </a:solidFill>
          <a:ln w="19050">
            <a:solidFill>
              <a:srgbClr val="000099"/>
            </a:solidFill>
          </a:ln>
        </p:spPr>
        <p:txBody>
          <a:bodyPr wrap="square" rtlCol="0">
            <a:spAutoFit/>
          </a:bodyPr>
          <a:lstStyle/>
          <a:p>
            <a:r>
              <a:rPr kumimoji="1" lang="ja-JP" altLang="en-US" sz="1600" dirty="0">
                <a:solidFill>
                  <a:schemeClr val="bg1"/>
                </a:solidFill>
                <a:latin typeface="UD デジタル 教科書体 NP-B" panose="02020700000000000000" pitchFamily="18" charset="-128"/>
                <a:ea typeface="UD デジタル 教科書体 NP-B" panose="02020700000000000000" pitchFamily="18" charset="-128"/>
              </a:rPr>
              <a:t>朝倉台里山</a:t>
            </a:r>
            <a:r>
              <a:rPr lang="ja-JP" altLang="en-US" sz="1600" dirty="0">
                <a:solidFill>
                  <a:schemeClr val="bg1"/>
                </a:solidFill>
                <a:latin typeface="UD デジタル 教科書体 NP-B" panose="02020700000000000000" pitchFamily="18" charset="-128"/>
                <a:ea typeface="UD デジタル 教科書体 NP-B" panose="02020700000000000000" pitchFamily="18" charset="-128"/>
              </a:rPr>
              <a:t>クラブ</a:t>
            </a:r>
            <a:endParaRPr kumimoji="1" lang="ja-JP" altLang="en-US" sz="1600" dirty="0">
              <a:solidFill>
                <a:schemeClr val="bg1"/>
              </a:solidFill>
              <a:latin typeface="UD デジタル 教科書体 NP-B" panose="02020700000000000000" pitchFamily="18" charset="-128"/>
              <a:ea typeface="UD デジタル 教科書体 NP-B" panose="02020700000000000000" pitchFamily="18" charset="-128"/>
            </a:endParaRPr>
          </a:p>
        </p:txBody>
      </p:sp>
      <p:cxnSp>
        <p:nvCxnSpPr>
          <p:cNvPr id="11" name="直線矢印コネクタ 10"/>
          <p:cNvCxnSpPr>
            <a:cxnSpLocks/>
          </p:cNvCxnSpPr>
          <p:nvPr/>
        </p:nvCxnSpPr>
        <p:spPr>
          <a:xfrm>
            <a:off x="2899948" y="2873096"/>
            <a:ext cx="778285" cy="550905"/>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a:cxnSpLocks/>
          </p:cNvCxnSpPr>
          <p:nvPr/>
        </p:nvCxnSpPr>
        <p:spPr>
          <a:xfrm flipH="1">
            <a:off x="5072029" y="2945104"/>
            <a:ext cx="664612" cy="511876"/>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a:cxnSpLocks/>
          </p:cNvCxnSpPr>
          <p:nvPr/>
        </p:nvCxnSpPr>
        <p:spPr>
          <a:xfrm flipV="1">
            <a:off x="2697788" y="4206727"/>
            <a:ext cx="958410" cy="889630"/>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a:cxnSpLocks/>
          </p:cNvCxnSpPr>
          <p:nvPr/>
        </p:nvCxnSpPr>
        <p:spPr>
          <a:xfrm flipV="1">
            <a:off x="2492876" y="3825740"/>
            <a:ext cx="854988" cy="27350"/>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a:cxnSpLocks/>
          </p:cNvCxnSpPr>
          <p:nvPr/>
        </p:nvCxnSpPr>
        <p:spPr>
          <a:xfrm flipV="1">
            <a:off x="5072029" y="3735850"/>
            <a:ext cx="1156529" cy="82475"/>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a:cxnSpLocks/>
          </p:cNvCxnSpPr>
          <p:nvPr/>
        </p:nvCxnSpPr>
        <p:spPr>
          <a:xfrm flipH="1">
            <a:off x="7702626" y="3880686"/>
            <a:ext cx="10015" cy="529691"/>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56" name="テキスト ボックス 55"/>
          <p:cNvSpPr txBox="1"/>
          <p:nvPr/>
        </p:nvSpPr>
        <p:spPr>
          <a:xfrm>
            <a:off x="7688764" y="4052777"/>
            <a:ext cx="954107" cy="276999"/>
          </a:xfrm>
          <a:prstGeom prst="rect">
            <a:avLst/>
          </a:prstGeom>
          <a:noFill/>
        </p:spPr>
        <p:txBody>
          <a:bodyPr wrap="none" rtlCol="0">
            <a:spAutoFit/>
          </a:bodyPr>
          <a:lstStyle/>
          <a:p>
            <a:r>
              <a:rPr kumimoji="1" lang="ja-JP" altLang="en-US" sz="1200" dirty="0">
                <a:solidFill>
                  <a:srgbClr val="C00000"/>
                </a:solidFill>
              </a:rPr>
              <a:t>（任意団体）</a:t>
            </a:r>
          </a:p>
        </p:txBody>
      </p:sp>
      <p:cxnSp>
        <p:nvCxnSpPr>
          <p:cNvPr id="26" name="直線矢印コネクタ 25"/>
          <p:cNvCxnSpPr>
            <a:cxnSpLocks/>
          </p:cNvCxnSpPr>
          <p:nvPr/>
        </p:nvCxnSpPr>
        <p:spPr>
          <a:xfrm>
            <a:off x="7410267" y="2966334"/>
            <a:ext cx="0" cy="534674"/>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7260135" y="4433611"/>
            <a:ext cx="1800493" cy="307777"/>
          </a:xfrm>
          <a:prstGeom prst="rect">
            <a:avLst/>
          </a:prstGeom>
          <a:solidFill>
            <a:srgbClr val="92D050"/>
          </a:solidFill>
          <a:ln w="19050">
            <a:solidFill>
              <a:srgbClr val="00B050"/>
            </a:solidFill>
          </a:ln>
        </p:spPr>
        <p:txBody>
          <a:bodyPr wrap="non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朝倉台外鎌山保存会</a:t>
            </a:r>
          </a:p>
        </p:txBody>
      </p:sp>
      <p:cxnSp>
        <p:nvCxnSpPr>
          <p:cNvPr id="33" name="直線矢印コネクタ 32"/>
          <p:cNvCxnSpPr>
            <a:cxnSpLocks/>
            <a:endCxn id="13" idx="1"/>
          </p:cNvCxnSpPr>
          <p:nvPr/>
        </p:nvCxnSpPr>
        <p:spPr>
          <a:xfrm>
            <a:off x="6957461" y="3848110"/>
            <a:ext cx="249269" cy="1428346"/>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直線矢印コネクタ 41"/>
          <p:cNvCxnSpPr>
            <a:cxnSpLocks/>
          </p:cNvCxnSpPr>
          <p:nvPr/>
        </p:nvCxnSpPr>
        <p:spPr>
          <a:xfrm flipH="1">
            <a:off x="7685221" y="4741388"/>
            <a:ext cx="10868" cy="317786"/>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a:cxnSpLocks/>
            <a:endCxn id="13" idx="1"/>
          </p:cNvCxnSpPr>
          <p:nvPr/>
        </p:nvCxnSpPr>
        <p:spPr>
          <a:xfrm>
            <a:off x="2667349" y="4107180"/>
            <a:ext cx="4539381" cy="1169276"/>
          </a:xfrm>
          <a:prstGeom prst="straightConnector1">
            <a:avLst/>
          </a:prstGeom>
          <a:ln w="28575">
            <a:solidFill>
              <a:srgbClr val="00B0F0"/>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a:off x="3047622" y="2703819"/>
            <a:ext cx="2605663" cy="0"/>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cxnSpLocks/>
          </p:cNvCxnSpPr>
          <p:nvPr/>
        </p:nvCxnSpPr>
        <p:spPr>
          <a:xfrm flipV="1">
            <a:off x="2624933" y="3919230"/>
            <a:ext cx="3859627" cy="1403482"/>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直線矢印コネクタ 40"/>
          <p:cNvCxnSpPr>
            <a:cxnSpLocks/>
            <a:endCxn id="2" idx="1"/>
          </p:cNvCxnSpPr>
          <p:nvPr/>
        </p:nvCxnSpPr>
        <p:spPr>
          <a:xfrm flipV="1">
            <a:off x="2640551" y="4587500"/>
            <a:ext cx="4619584" cy="1001740"/>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直線矢印コネクタ 59"/>
          <p:cNvCxnSpPr>
            <a:cxnSpLocks/>
            <a:endCxn id="13" idx="1"/>
          </p:cNvCxnSpPr>
          <p:nvPr/>
        </p:nvCxnSpPr>
        <p:spPr>
          <a:xfrm flipV="1">
            <a:off x="2628701" y="5276456"/>
            <a:ext cx="4578029" cy="521740"/>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CD9605EE-23F7-4632-BD73-80DBAEEA5E0A}"/>
              </a:ext>
            </a:extLst>
          </p:cNvPr>
          <p:cNvSpPr txBox="1"/>
          <p:nvPr/>
        </p:nvSpPr>
        <p:spPr>
          <a:xfrm>
            <a:off x="2972683" y="6151668"/>
            <a:ext cx="3005952" cy="615553"/>
          </a:xfrm>
          <a:prstGeom prst="rect">
            <a:avLst/>
          </a:prstGeom>
          <a:solidFill>
            <a:schemeClr val="accent3">
              <a:lumMod val="40000"/>
              <a:lumOff val="60000"/>
            </a:schemeClr>
          </a:solidFill>
          <a:ln w="19050">
            <a:solidFill>
              <a:srgbClr val="FF00FF"/>
            </a:solidFill>
          </a:ln>
        </p:spPr>
        <p:txBody>
          <a:bodyPr wrap="none" rtlCol="0">
            <a:spAutoFit/>
          </a:bodyPr>
          <a:lstStyle/>
          <a:p>
            <a:pPr algn="ctr"/>
            <a:r>
              <a:rPr lang="en-US" altLang="ja-JP" sz="2000" dirty="0">
                <a:latin typeface="UD デジタル 教科書体 NP-B" panose="02020700000000000000" pitchFamily="18" charset="-128"/>
                <a:ea typeface="UD デジタル 教科書体 NP-B" panose="02020700000000000000" pitchFamily="18" charset="-128"/>
              </a:rPr>
              <a:t>『</a:t>
            </a:r>
            <a:r>
              <a:rPr lang="ja-JP" altLang="en-US" sz="2000" dirty="0">
                <a:latin typeface="UD デジタル 教科書体 NP-B" panose="02020700000000000000" pitchFamily="18" charset="-128"/>
                <a:ea typeface="UD デジタル 教科書体 NP-B" panose="02020700000000000000" pitchFamily="18" charset="-128"/>
              </a:rPr>
              <a:t>いろりの</a:t>
            </a:r>
            <a:r>
              <a:rPr lang="ja-JP" altLang="en-US" sz="2000" dirty="0">
                <a:solidFill>
                  <a:srgbClr val="FF0000"/>
                </a:solidFill>
                <a:latin typeface="UD デジタル 教科書体 NP-B" panose="02020700000000000000" pitchFamily="18" charset="-128"/>
                <a:ea typeface="UD デジタル 教科書体 NP-B" panose="02020700000000000000" pitchFamily="18" charset="-128"/>
              </a:rPr>
              <a:t>和</a:t>
            </a:r>
            <a:r>
              <a:rPr lang="en-US" altLang="ja-JP" sz="2000" dirty="0">
                <a:latin typeface="UD デジタル 教科書体 NP-B" panose="02020700000000000000" pitchFamily="18" charset="-128"/>
                <a:ea typeface="UD デジタル 教科書体 NP-B" panose="02020700000000000000" pitchFamily="18" charset="-128"/>
              </a:rPr>
              <a:t>』</a:t>
            </a:r>
            <a:r>
              <a:rPr lang="ja-JP" altLang="en-US" sz="2000" dirty="0">
                <a:latin typeface="UD デジタル 教科書体 NP-B" panose="02020700000000000000" pitchFamily="18" charset="-128"/>
                <a:ea typeface="UD デジタル 教科書体 NP-B" panose="02020700000000000000" pitchFamily="18" charset="-128"/>
              </a:rPr>
              <a:t>あさくら</a:t>
            </a:r>
            <a:endParaRPr lang="en-US" altLang="ja-JP" sz="2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1200" dirty="0">
                <a:latin typeface="UD デジタル 教科書体 NP-B" panose="02020700000000000000" pitchFamily="18" charset="-128"/>
                <a:ea typeface="UD デジタル 教科書体 NP-B" panose="02020700000000000000" pitchFamily="18" charset="-128"/>
              </a:rPr>
              <a:t>（高齢者生活支援</a:t>
            </a:r>
            <a:r>
              <a:rPr kumimoji="1" lang="ja-JP" altLang="en-US" sz="1400" dirty="0">
                <a:latin typeface="UD デジタル 教科書体 NP-B" panose="02020700000000000000" pitchFamily="18" charset="-128"/>
                <a:ea typeface="UD デジタル 教科書体 NP-B" panose="02020700000000000000" pitchFamily="18" charset="-128"/>
              </a:rPr>
              <a:t>）</a:t>
            </a:r>
          </a:p>
        </p:txBody>
      </p:sp>
      <p:cxnSp>
        <p:nvCxnSpPr>
          <p:cNvPr id="39" name="直線矢印コネクタ 38">
            <a:extLst>
              <a:ext uri="{FF2B5EF4-FFF2-40B4-BE49-F238E27FC236}">
                <a16:creationId xmlns:a16="http://schemas.microsoft.com/office/drawing/2014/main" id="{AC02C3FF-B37F-416D-A24E-52164032C6E9}"/>
              </a:ext>
            </a:extLst>
          </p:cNvPr>
          <p:cNvCxnSpPr>
            <a:cxnSpLocks/>
            <a:stCxn id="37" idx="0"/>
          </p:cNvCxnSpPr>
          <p:nvPr/>
        </p:nvCxnSpPr>
        <p:spPr>
          <a:xfrm flipV="1">
            <a:off x="4475659" y="3990949"/>
            <a:ext cx="2140957" cy="2160719"/>
          </a:xfrm>
          <a:prstGeom prst="straightConnector1">
            <a:avLst/>
          </a:prstGeom>
          <a:ln w="28575">
            <a:solidFill>
              <a:srgbClr val="FFC000"/>
            </a:solidFill>
            <a:prstDash val="sysDash"/>
            <a:headEnd type="arrow"/>
            <a:tailEnd type="arrow"/>
          </a:ln>
        </p:spPr>
        <p:style>
          <a:lnRef idx="1">
            <a:schemeClr val="accent5"/>
          </a:lnRef>
          <a:fillRef idx="0">
            <a:schemeClr val="accent5"/>
          </a:fillRef>
          <a:effectRef idx="0">
            <a:schemeClr val="accent5"/>
          </a:effectRef>
          <a:fontRef idx="minor">
            <a:schemeClr val="tx1"/>
          </a:fontRef>
        </p:style>
      </p:cxnSp>
      <p:cxnSp>
        <p:nvCxnSpPr>
          <p:cNvPr id="43" name="直線矢印コネクタ 42">
            <a:extLst>
              <a:ext uri="{FF2B5EF4-FFF2-40B4-BE49-F238E27FC236}">
                <a16:creationId xmlns:a16="http://schemas.microsoft.com/office/drawing/2014/main" id="{4CB9EBF0-064E-45FA-85B6-A5F959DAE7D6}"/>
              </a:ext>
            </a:extLst>
          </p:cNvPr>
          <p:cNvCxnSpPr>
            <a:cxnSpLocks/>
          </p:cNvCxnSpPr>
          <p:nvPr/>
        </p:nvCxnSpPr>
        <p:spPr>
          <a:xfrm flipV="1">
            <a:off x="4304688" y="2966334"/>
            <a:ext cx="1726007" cy="3147346"/>
          </a:xfrm>
          <a:prstGeom prst="straightConnector1">
            <a:avLst/>
          </a:prstGeom>
          <a:ln w="28575">
            <a:solidFill>
              <a:srgbClr val="FFC000"/>
            </a:solidFill>
            <a:prstDash val="sysDash"/>
            <a:headEnd type="arrow"/>
            <a:tailEnd type="arrow"/>
          </a:ln>
        </p:spPr>
        <p:style>
          <a:lnRef idx="1">
            <a:schemeClr val="accent5"/>
          </a:lnRef>
          <a:fillRef idx="0">
            <a:schemeClr val="accent5"/>
          </a:fillRef>
          <a:effectRef idx="0">
            <a:schemeClr val="accent5"/>
          </a:effectRef>
          <a:fontRef idx="minor">
            <a:schemeClr val="tx1"/>
          </a:fontRef>
        </p:style>
      </p:cxnSp>
      <p:cxnSp>
        <p:nvCxnSpPr>
          <p:cNvPr id="44" name="直線矢印コネクタ 43">
            <a:extLst>
              <a:ext uri="{FF2B5EF4-FFF2-40B4-BE49-F238E27FC236}">
                <a16:creationId xmlns:a16="http://schemas.microsoft.com/office/drawing/2014/main" id="{65117A1C-6A44-4B70-8263-39F76A86184B}"/>
              </a:ext>
            </a:extLst>
          </p:cNvPr>
          <p:cNvCxnSpPr>
            <a:cxnSpLocks/>
          </p:cNvCxnSpPr>
          <p:nvPr/>
        </p:nvCxnSpPr>
        <p:spPr>
          <a:xfrm flipH="1" flipV="1">
            <a:off x="2852115" y="2832864"/>
            <a:ext cx="1323924" cy="3268620"/>
          </a:xfrm>
          <a:prstGeom prst="straightConnector1">
            <a:avLst/>
          </a:prstGeom>
          <a:ln w="28575">
            <a:prstDash val="sysDash"/>
            <a:headEnd type="arrow"/>
            <a:tailEnd type="arrow"/>
          </a:ln>
        </p:spPr>
        <p:style>
          <a:lnRef idx="1">
            <a:schemeClr val="accent5"/>
          </a:lnRef>
          <a:fillRef idx="0">
            <a:schemeClr val="accent5"/>
          </a:fillRef>
          <a:effectRef idx="0">
            <a:schemeClr val="accent5"/>
          </a:effectRef>
          <a:fontRef idx="minor">
            <a:schemeClr val="tx1"/>
          </a:fontRef>
        </p:style>
      </p:cxnSp>
      <p:cxnSp>
        <p:nvCxnSpPr>
          <p:cNvPr id="49" name="直線矢印コネクタ 48">
            <a:extLst>
              <a:ext uri="{FF2B5EF4-FFF2-40B4-BE49-F238E27FC236}">
                <a16:creationId xmlns:a16="http://schemas.microsoft.com/office/drawing/2014/main" id="{8E493E3D-0827-4729-BDCA-447EA3EF1A2C}"/>
              </a:ext>
            </a:extLst>
          </p:cNvPr>
          <p:cNvCxnSpPr>
            <a:cxnSpLocks/>
          </p:cNvCxnSpPr>
          <p:nvPr/>
        </p:nvCxnSpPr>
        <p:spPr>
          <a:xfrm flipH="1" flipV="1">
            <a:off x="2714329" y="5814625"/>
            <a:ext cx="1272409" cy="314381"/>
          </a:xfrm>
          <a:prstGeom prst="straightConnector1">
            <a:avLst/>
          </a:prstGeom>
          <a:ln w="28575">
            <a:solidFill>
              <a:srgbClr val="FFC000"/>
            </a:solidFill>
            <a:prstDash val="sysDash"/>
            <a:headEnd type="arrow"/>
            <a:tailEnd type="arrow"/>
          </a:ln>
        </p:spPr>
        <p:style>
          <a:lnRef idx="1">
            <a:schemeClr val="accent5"/>
          </a:lnRef>
          <a:fillRef idx="0">
            <a:schemeClr val="accent5"/>
          </a:fillRef>
          <a:effectRef idx="0">
            <a:schemeClr val="accent5"/>
          </a:effectRef>
          <a:fontRef idx="minor">
            <a:schemeClr val="tx1"/>
          </a:fontRef>
        </p:style>
      </p:cxnSp>
      <p:cxnSp>
        <p:nvCxnSpPr>
          <p:cNvPr id="40" name="直線矢印コネクタ 39">
            <a:extLst>
              <a:ext uri="{FF2B5EF4-FFF2-40B4-BE49-F238E27FC236}">
                <a16:creationId xmlns:a16="http://schemas.microsoft.com/office/drawing/2014/main" id="{0CB45F48-F392-4B40-9D4F-836513BB11B5}"/>
              </a:ext>
            </a:extLst>
          </p:cNvPr>
          <p:cNvCxnSpPr>
            <a:cxnSpLocks/>
            <a:stCxn id="4" idx="4"/>
          </p:cNvCxnSpPr>
          <p:nvPr/>
        </p:nvCxnSpPr>
        <p:spPr>
          <a:xfrm flipV="1">
            <a:off x="4139952" y="4261756"/>
            <a:ext cx="72993" cy="1888212"/>
          </a:xfrm>
          <a:prstGeom prst="straightConnector1">
            <a:avLst/>
          </a:prstGeom>
          <a:ln w="381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47561" y="5199166"/>
            <a:ext cx="2492990" cy="1508105"/>
          </a:xfrm>
          <a:prstGeom prst="rect">
            <a:avLst/>
          </a:prstGeom>
          <a:solidFill>
            <a:schemeClr val="accent5">
              <a:lumMod val="20000"/>
              <a:lumOff val="80000"/>
            </a:schemeClr>
          </a:solidFill>
          <a:ln w="19050">
            <a:solidFill>
              <a:srgbClr val="C00000"/>
            </a:solidFill>
          </a:ln>
        </p:spPr>
        <p:txBody>
          <a:bodyPr wrap="none" rtlCol="0">
            <a:spAutoFit/>
          </a:bodyPr>
          <a:lstStyle/>
          <a:p>
            <a:pPr algn="r"/>
            <a:r>
              <a:rPr lang="ja-JP" altLang="en-US" sz="2000" dirty="0">
                <a:latin typeface="UD デジタル 教科書体 NP-B" panose="02020700000000000000" pitchFamily="18" charset="-128"/>
                <a:ea typeface="UD デジタル 教科書体 NP-B" panose="02020700000000000000" pitchFamily="18" charset="-128"/>
              </a:rPr>
              <a:t>ボランティア朝倉台</a:t>
            </a:r>
            <a:endParaRPr lang="en-US" altLang="ja-JP" sz="2000" dirty="0">
              <a:latin typeface="UD デジタル 教科書体 NP-B" panose="02020700000000000000" pitchFamily="18" charset="-128"/>
              <a:ea typeface="UD デジタル 教科書体 NP-B" panose="02020700000000000000" pitchFamily="18" charset="-128"/>
            </a:endParaRPr>
          </a:p>
          <a:p>
            <a:pPr algn="r"/>
            <a:r>
              <a:rPr lang="en-US" altLang="ja-JP" dirty="0">
                <a:latin typeface="UD デジタル 教科書体 NP-B" panose="02020700000000000000" pitchFamily="18" charset="-128"/>
                <a:ea typeface="UD デジタル 教科書体 NP-B" panose="02020700000000000000" pitchFamily="18" charset="-128"/>
              </a:rPr>
              <a:t>※</a:t>
            </a:r>
            <a:r>
              <a:rPr lang="ja-JP" altLang="en-US" dirty="0">
                <a:latin typeface="UD デジタル 教科書体 NP-B" panose="02020700000000000000" pitchFamily="18" charset="-128"/>
                <a:ea typeface="UD デジタル 教科書体 NP-B" panose="02020700000000000000" pitchFamily="18" charset="-128"/>
              </a:rPr>
              <a:t>防犯グループ</a:t>
            </a:r>
            <a:endParaRPr lang="en-US" altLang="ja-JP" dirty="0">
              <a:latin typeface="UD デジタル 教科書体 NP-B" panose="02020700000000000000" pitchFamily="18" charset="-128"/>
              <a:ea typeface="UD デジタル 教科書体 NP-B" panose="02020700000000000000" pitchFamily="18" charset="-128"/>
            </a:endParaRPr>
          </a:p>
          <a:p>
            <a:pPr algn="r"/>
            <a:r>
              <a:rPr lang="en-US" altLang="ja-JP" dirty="0">
                <a:latin typeface="UD デジタル 教科書体 NP-B" panose="02020700000000000000" pitchFamily="18" charset="-128"/>
                <a:ea typeface="UD デジタル 教科書体 NP-B" panose="02020700000000000000" pitchFamily="18" charset="-128"/>
              </a:rPr>
              <a:t>※</a:t>
            </a:r>
            <a:r>
              <a:rPr lang="ja-JP" altLang="en-US" dirty="0">
                <a:latin typeface="UD デジタル 教科書体 NP-B" panose="02020700000000000000" pitchFamily="18" charset="-128"/>
                <a:ea typeface="UD デジタル 教科書体 NP-B" panose="02020700000000000000" pitchFamily="18" charset="-128"/>
              </a:rPr>
              <a:t>環境グループ</a:t>
            </a:r>
            <a:endParaRPr lang="en-US" altLang="ja-JP" dirty="0">
              <a:latin typeface="UD デジタル 教科書体 NP-B" panose="02020700000000000000" pitchFamily="18" charset="-128"/>
              <a:ea typeface="UD デジタル 教科書体 NP-B" panose="02020700000000000000" pitchFamily="18" charset="-128"/>
            </a:endParaRPr>
          </a:p>
          <a:p>
            <a:pPr algn="r"/>
            <a:r>
              <a:rPr lang="en-US" altLang="ja-JP" dirty="0">
                <a:latin typeface="UD デジタル 教科書体 NP-B" panose="02020700000000000000" pitchFamily="18" charset="-128"/>
                <a:ea typeface="UD デジタル 教科書体 NP-B" panose="02020700000000000000" pitchFamily="18" charset="-128"/>
              </a:rPr>
              <a:t>※</a:t>
            </a:r>
            <a:r>
              <a:rPr lang="ja-JP" altLang="en-US" dirty="0">
                <a:latin typeface="UD デジタル 教科書体 NP-B" panose="02020700000000000000" pitchFamily="18" charset="-128"/>
                <a:ea typeface="UD デジタル 教科書体 NP-B" panose="02020700000000000000" pitchFamily="18" charset="-128"/>
              </a:rPr>
              <a:t>文体グループ</a:t>
            </a:r>
            <a:endParaRPr lang="en-US" altLang="ja-JP" dirty="0">
              <a:latin typeface="UD デジタル 教科書体 NP-B" panose="02020700000000000000" pitchFamily="18" charset="-128"/>
              <a:ea typeface="UD デジタル 教科書体 NP-B" panose="02020700000000000000" pitchFamily="18" charset="-128"/>
            </a:endParaRPr>
          </a:p>
          <a:p>
            <a:pPr algn="r"/>
            <a:r>
              <a:rPr lang="en-US" altLang="ja-JP" dirty="0">
                <a:latin typeface="UD デジタル 教科書体 NP-B" panose="02020700000000000000" pitchFamily="18" charset="-128"/>
                <a:ea typeface="UD デジタル 教科書体 NP-B" panose="02020700000000000000" pitchFamily="18" charset="-128"/>
              </a:rPr>
              <a:t>※</a:t>
            </a:r>
            <a:r>
              <a:rPr lang="ja-JP" altLang="en-US" dirty="0">
                <a:latin typeface="UD デジタル 教科書体 NP-B" panose="02020700000000000000" pitchFamily="18" charset="-128"/>
                <a:ea typeface="UD デジタル 教科書体 NP-B" panose="02020700000000000000" pitchFamily="18" charset="-128"/>
              </a:rPr>
              <a:t>ふれあいグループ</a:t>
            </a:r>
            <a:endParaRPr lang="en-US" altLang="ja-JP" dirty="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6324057" y="3448000"/>
            <a:ext cx="2337728" cy="400110"/>
          </a:xfrm>
          <a:prstGeom prst="rect">
            <a:avLst/>
          </a:prstGeom>
          <a:solidFill>
            <a:srgbClr val="002060"/>
          </a:solidFill>
          <a:ln w="19050">
            <a:solidFill>
              <a:srgbClr val="0070C0"/>
            </a:solidFill>
          </a:ln>
        </p:spPr>
        <p:txBody>
          <a:bodyPr wrap="square" rtlCol="0">
            <a:spAutoFit/>
          </a:bodyPr>
          <a:lstStyle/>
          <a:p>
            <a:pPr algn="ctr"/>
            <a:r>
              <a:rPr kumimoji="1" lang="ja-JP" altLang="en-US" sz="2000" b="1" dirty="0">
                <a:solidFill>
                  <a:srgbClr val="FFFF00"/>
                </a:solidFill>
                <a:latin typeface="UD デジタル 教科書体 NP-B" panose="02020700000000000000" pitchFamily="18" charset="-128"/>
                <a:ea typeface="UD デジタル 教科書体 NP-B" panose="02020700000000000000" pitchFamily="18" charset="-128"/>
              </a:rPr>
              <a:t>朝倉台自主防災会</a:t>
            </a:r>
          </a:p>
        </p:txBody>
      </p:sp>
      <p:sp>
        <p:nvSpPr>
          <p:cNvPr id="12" name="テキスト ボックス 11"/>
          <p:cNvSpPr txBox="1"/>
          <p:nvPr/>
        </p:nvSpPr>
        <p:spPr>
          <a:xfrm>
            <a:off x="3703327" y="3614860"/>
            <a:ext cx="1107996" cy="461665"/>
          </a:xfrm>
          <a:prstGeom prst="rect">
            <a:avLst/>
          </a:prstGeom>
          <a:solidFill>
            <a:srgbClr val="FFFF00"/>
          </a:solidFill>
          <a:ln w="28575">
            <a:solidFill>
              <a:schemeClr val="bg1"/>
            </a:solidFill>
          </a:ln>
        </p:spPr>
        <p:txBody>
          <a:bodyPr wrap="none" rtlCol="0">
            <a:spAutoFit/>
          </a:bodyPr>
          <a:lstStyle/>
          <a:p>
            <a:r>
              <a:rPr kumimoji="1" lang="ja-JP" altLang="en-US" sz="2400" dirty="0">
                <a:latin typeface="UD デジタル 教科書体 NP-B" panose="02020700000000000000" pitchFamily="18" charset="-128"/>
                <a:ea typeface="UD デジタル 教科書体 NP-B" panose="02020700000000000000" pitchFamily="18" charset="-128"/>
              </a:rPr>
              <a:t>自治会</a:t>
            </a:r>
            <a:endParaRPr kumimoji="1" lang="en-US" altLang="ja-JP" sz="2400" dirty="0">
              <a:latin typeface="UD デジタル 教科書体 NP-B" panose="02020700000000000000" pitchFamily="18" charset="-128"/>
              <a:ea typeface="UD デジタル 教科書体 NP-B" panose="02020700000000000000" pitchFamily="18" charset="-128"/>
            </a:endParaRPr>
          </a:p>
        </p:txBody>
      </p:sp>
      <p:cxnSp>
        <p:nvCxnSpPr>
          <p:cNvPr id="86" name="直線矢印コネクタ 85">
            <a:extLst>
              <a:ext uri="{FF2B5EF4-FFF2-40B4-BE49-F238E27FC236}">
                <a16:creationId xmlns:a16="http://schemas.microsoft.com/office/drawing/2014/main" id="{5E60493B-EBE7-44E5-A9BA-7F6AB6B61024}"/>
              </a:ext>
            </a:extLst>
          </p:cNvPr>
          <p:cNvCxnSpPr>
            <a:cxnSpLocks/>
          </p:cNvCxnSpPr>
          <p:nvPr/>
        </p:nvCxnSpPr>
        <p:spPr>
          <a:xfrm>
            <a:off x="2195736" y="4127285"/>
            <a:ext cx="0" cy="948840"/>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D26EAEFB-64D7-4899-A7F6-D4E787B63992}"/>
              </a:ext>
            </a:extLst>
          </p:cNvPr>
          <p:cNvCxnSpPr>
            <a:cxnSpLocks/>
          </p:cNvCxnSpPr>
          <p:nvPr/>
        </p:nvCxnSpPr>
        <p:spPr>
          <a:xfrm flipV="1">
            <a:off x="2503251" y="2856395"/>
            <a:ext cx="2853421" cy="855684"/>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0488DAB9-A56F-4FAB-A986-5512392BC640}"/>
              </a:ext>
            </a:extLst>
          </p:cNvPr>
          <p:cNvCxnSpPr>
            <a:cxnSpLocks/>
          </p:cNvCxnSpPr>
          <p:nvPr/>
        </p:nvCxnSpPr>
        <p:spPr>
          <a:xfrm>
            <a:off x="2205660" y="2872892"/>
            <a:ext cx="0" cy="741968"/>
          </a:xfrm>
          <a:prstGeom prst="straightConnector1">
            <a:avLst/>
          </a:prstGeom>
          <a:ln w="28575">
            <a:prstDash val="sysDash"/>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54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26"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childTnLst>
                          </p:cTn>
                        </p:par>
                        <p:par>
                          <p:cTn id="31" fill="hold">
                            <p:stCondLst>
                              <p:cond delay="5000"/>
                            </p:stCondLst>
                            <p:childTnLst>
                              <p:par>
                                <p:cTn id="32" presetID="6" presetClass="emph" presetSubtype="0" fill="hold" grpId="1" nodeType="afterEffect">
                                  <p:stCondLst>
                                    <p:cond delay="0"/>
                                  </p:stCondLst>
                                  <p:childTnLst>
                                    <p:animScale>
                                      <p:cBhvr>
                                        <p:cTn id="33" dur="2000" fill="hold"/>
                                        <p:tgtEl>
                                          <p:spTgt spid="12"/>
                                        </p:tgtEl>
                                      </p:cBhvr>
                                      <p:by x="150000" y="150000"/>
                                    </p:animScale>
                                  </p:childTnLst>
                                </p:cTn>
                              </p:par>
                            </p:childTnLst>
                          </p:cTn>
                        </p:par>
                        <p:par>
                          <p:cTn id="34" fill="hold">
                            <p:stCondLst>
                              <p:cond delay="7000"/>
                            </p:stCondLst>
                            <p:childTnLst>
                              <p:par>
                                <p:cTn id="35" presetID="42"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par>
                          <p:cTn id="40" fill="hold">
                            <p:stCondLst>
                              <p:cond delay="8000"/>
                            </p:stCondLst>
                            <p:childTnLst>
                              <p:par>
                                <p:cTn id="41" presetID="42"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anim calcmode="lin" valueType="num">
                                      <p:cBhvr>
                                        <p:cTn id="44" dur="500" fill="hold"/>
                                        <p:tgtEl>
                                          <p:spTgt spid="18"/>
                                        </p:tgtEl>
                                        <p:attrNameLst>
                                          <p:attrName>ppt_x</p:attrName>
                                        </p:attrNameLst>
                                      </p:cBhvr>
                                      <p:tavLst>
                                        <p:tav tm="0">
                                          <p:val>
                                            <p:strVal val="#ppt_x"/>
                                          </p:val>
                                        </p:tav>
                                        <p:tav tm="100000">
                                          <p:val>
                                            <p:strVal val="#ppt_x"/>
                                          </p:val>
                                        </p:tav>
                                      </p:tavLst>
                                    </p:anim>
                                    <p:anim calcmode="lin" valueType="num">
                                      <p:cBhvr>
                                        <p:cTn id="45" dur="500" fill="hold"/>
                                        <p:tgtEl>
                                          <p:spTgt spid="18"/>
                                        </p:tgtEl>
                                        <p:attrNameLst>
                                          <p:attrName>ppt_y</p:attrName>
                                        </p:attrNameLst>
                                      </p:cBhvr>
                                      <p:tavLst>
                                        <p:tav tm="0">
                                          <p:val>
                                            <p:strVal val="#ppt_y+.1"/>
                                          </p:val>
                                        </p:tav>
                                        <p:tav tm="100000">
                                          <p:val>
                                            <p:strVal val="#ppt_y"/>
                                          </p:val>
                                        </p:tav>
                                      </p:tavLst>
                                    </p:anim>
                                  </p:childTnLst>
                                </p:cTn>
                              </p:par>
                            </p:childTnLst>
                          </p:cTn>
                        </p:par>
                        <p:par>
                          <p:cTn id="46" fill="hold">
                            <p:stCondLst>
                              <p:cond delay="8500"/>
                            </p:stCondLst>
                            <p:childTnLst>
                              <p:par>
                                <p:cTn id="47" presetID="42" presetClass="entr" presetSubtype="0" fill="hold"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anim calcmode="lin" valueType="num">
                                      <p:cBhvr>
                                        <p:cTn id="50" dur="500" fill="hold"/>
                                        <p:tgtEl>
                                          <p:spTgt spid="26"/>
                                        </p:tgtEl>
                                        <p:attrNameLst>
                                          <p:attrName>ppt_x</p:attrName>
                                        </p:attrNameLst>
                                      </p:cBhvr>
                                      <p:tavLst>
                                        <p:tav tm="0">
                                          <p:val>
                                            <p:strVal val="#ppt_x"/>
                                          </p:val>
                                        </p:tav>
                                        <p:tav tm="100000">
                                          <p:val>
                                            <p:strVal val="#ppt_x"/>
                                          </p:val>
                                        </p:tav>
                                      </p:tavLst>
                                    </p:anim>
                                    <p:anim calcmode="lin" valueType="num">
                                      <p:cBhvr>
                                        <p:cTn id="51" dur="500" fill="hold"/>
                                        <p:tgtEl>
                                          <p:spTgt spid="26"/>
                                        </p:tgtEl>
                                        <p:attrNameLst>
                                          <p:attrName>ppt_y</p:attrName>
                                        </p:attrNameLst>
                                      </p:cBhvr>
                                      <p:tavLst>
                                        <p:tav tm="0">
                                          <p:val>
                                            <p:strVal val="#ppt_y+.1"/>
                                          </p:val>
                                        </p:tav>
                                        <p:tav tm="100000">
                                          <p:val>
                                            <p:strVal val="#ppt_y"/>
                                          </p:val>
                                        </p:tav>
                                      </p:tavLst>
                                    </p:anim>
                                  </p:childTnLst>
                                </p:cTn>
                              </p:par>
                            </p:childTnLst>
                          </p:cTn>
                        </p:par>
                        <p:par>
                          <p:cTn id="52" fill="hold">
                            <p:stCondLst>
                              <p:cond delay="9000"/>
                            </p:stCondLst>
                            <p:childTnLst>
                              <p:par>
                                <p:cTn id="53" presetID="42" presetClass="entr" presetSubtype="0"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anim calcmode="lin" valueType="num">
                                      <p:cBhvr>
                                        <p:cTn id="56" dur="500" fill="hold"/>
                                        <p:tgtEl>
                                          <p:spTgt spid="33"/>
                                        </p:tgtEl>
                                        <p:attrNameLst>
                                          <p:attrName>ppt_x</p:attrName>
                                        </p:attrNameLst>
                                      </p:cBhvr>
                                      <p:tavLst>
                                        <p:tav tm="0">
                                          <p:val>
                                            <p:strVal val="#ppt_x"/>
                                          </p:val>
                                        </p:tav>
                                        <p:tav tm="100000">
                                          <p:val>
                                            <p:strVal val="#ppt_x"/>
                                          </p:val>
                                        </p:tav>
                                      </p:tavLst>
                                    </p:anim>
                                    <p:anim calcmode="lin" valueType="num">
                                      <p:cBhvr>
                                        <p:cTn id="57" dur="500" fill="hold"/>
                                        <p:tgtEl>
                                          <p:spTgt spid="33"/>
                                        </p:tgtEl>
                                        <p:attrNameLst>
                                          <p:attrName>ppt_y</p:attrName>
                                        </p:attrNameLst>
                                      </p:cBhvr>
                                      <p:tavLst>
                                        <p:tav tm="0">
                                          <p:val>
                                            <p:strVal val="#ppt_y+.1"/>
                                          </p:val>
                                        </p:tav>
                                        <p:tav tm="100000">
                                          <p:val>
                                            <p:strVal val="#ppt_y"/>
                                          </p:val>
                                        </p:tav>
                                      </p:tavLst>
                                    </p:anim>
                                  </p:childTnLst>
                                </p:cTn>
                              </p:par>
                            </p:childTnLst>
                          </p:cTn>
                        </p:par>
                        <p:par>
                          <p:cTn id="58" fill="hold">
                            <p:stCondLst>
                              <p:cond delay="9500"/>
                            </p:stCondLst>
                            <p:childTnLst>
                              <p:par>
                                <p:cTn id="59" presetID="42" presetClass="entr" presetSubtype="0" fill="hold" nodeType="after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fade">
                                      <p:cBhvr>
                                        <p:cTn id="61" dur="500"/>
                                        <p:tgtEl>
                                          <p:spTgt spid="45"/>
                                        </p:tgtEl>
                                      </p:cBhvr>
                                    </p:animEffect>
                                    <p:anim calcmode="lin" valueType="num">
                                      <p:cBhvr>
                                        <p:cTn id="62" dur="500" fill="hold"/>
                                        <p:tgtEl>
                                          <p:spTgt spid="45"/>
                                        </p:tgtEl>
                                        <p:attrNameLst>
                                          <p:attrName>ppt_x</p:attrName>
                                        </p:attrNameLst>
                                      </p:cBhvr>
                                      <p:tavLst>
                                        <p:tav tm="0">
                                          <p:val>
                                            <p:strVal val="#ppt_x"/>
                                          </p:val>
                                        </p:tav>
                                        <p:tav tm="100000">
                                          <p:val>
                                            <p:strVal val="#ppt_x"/>
                                          </p:val>
                                        </p:tav>
                                      </p:tavLst>
                                    </p:anim>
                                    <p:anim calcmode="lin" valueType="num">
                                      <p:cBhvr>
                                        <p:cTn id="63" dur="500" fill="hold"/>
                                        <p:tgtEl>
                                          <p:spTgt spid="45"/>
                                        </p:tgtEl>
                                        <p:attrNameLst>
                                          <p:attrName>ppt_y</p:attrName>
                                        </p:attrNameLst>
                                      </p:cBhvr>
                                      <p:tavLst>
                                        <p:tav tm="0">
                                          <p:val>
                                            <p:strVal val="#ppt_y+.1"/>
                                          </p:val>
                                        </p:tav>
                                        <p:tav tm="100000">
                                          <p:val>
                                            <p:strVal val="#ppt_y"/>
                                          </p:val>
                                        </p:tav>
                                      </p:tavLst>
                                    </p:anim>
                                  </p:childTnLst>
                                </p:cTn>
                              </p:par>
                            </p:childTnLst>
                          </p:cTn>
                        </p:par>
                        <p:par>
                          <p:cTn id="64" fill="hold">
                            <p:stCondLst>
                              <p:cond delay="10000"/>
                            </p:stCondLst>
                            <p:childTnLst>
                              <p:par>
                                <p:cTn id="65" presetID="42" presetClass="entr" presetSubtype="0" fill="hold"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anim calcmode="lin" valueType="num">
                                      <p:cBhvr>
                                        <p:cTn id="68" dur="500" fill="hold"/>
                                        <p:tgtEl>
                                          <p:spTgt spid="42"/>
                                        </p:tgtEl>
                                        <p:attrNameLst>
                                          <p:attrName>ppt_x</p:attrName>
                                        </p:attrNameLst>
                                      </p:cBhvr>
                                      <p:tavLst>
                                        <p:tav tm="0">
                                          <p:val>
                                            <p:strVal val="#ppt_x"/>
                                          </p:val>
                                        </p:tav>
                                        <p:tav tm="100000">
                                          <p:val>
                                            <p:strVal val="#ppt_x"/>
                                          </p:val>
                                        </p:tav>
                                      </p:tavLst>
                                    </p:anim>
                                    <p:anim calcmode="lin" valueType="num">
                                      <p:cBhvr>
                                        <p:cTn id="69" dur="500" fill="hold"/>
                                        <p:tgtEl>
                                          <p:spTgt spid="42"/>
                                        </p:tgtEl>
                                        <p:attrNameLst>
                                          <p:attrName>ppt_y</p:attrName>
                                        </p:attrNameLst>
                                      </p:cBhvr>
                                      <p:tavLst>
                                        <p:tav tm="0">
                                          <p:val>
                                            <p:strVal val="#ppt_y+.1"/>
                                          </p:val>
                                        </p:tav>
                                        <p:tav tm="100000">
                                          <p:val>
                                            <p:strVal val="#ppt_y"/>
                                          </p:val>
                                        </p:tav>
                                      </p:tavLst>
                                    </p:anim>
                                  </p:childTnLst>
                                </p:cTn>
                              </p:par>
                            </p:childTnLst>
                          </p:cTn>
                        </p:par>
                        <p:par>
                          <p:cTn id="70" fill="hold">
                            <p:stCondLst>
                              <p:cond delay="10500"/>
                            </p:stCondLst>
                            <p:childTnLst>
                              <p:par>
                                <p:cTn id="71" presetID="42" presetClass="entr" presetSubtype="0" fill="hold"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anim calcmode="lin" valueType="num">
                                      <p:cBhvr>
                                        <p:cTn id="74" dur="500" fill="hold"/>
                                        <p:tgtEl>
                                          <p:spTgt spid="30"/>
                                        </p:tgtEl>
                                        <p:attrNameLst>
                                          <p:attrName>ppt_x</p:attrName>
                                        </p:attrNameLst>
                                      </p:cBhvr>
                                      <p:tavLst>
                                        <p:tav tm="0">
                                          <p:val>
                                            <p:strVal val="#ppt_x"/>
                                          </p:val>
                                        </p:tav>
                                        <p:tav tm="100000">
                                          <p:val>
                                            <p:strVal val="#ppt_x"/>
                                          </p:val>
                                        </p:tav>
                                      </p:tavLst>
                                    </p:anim>
                                    <p:anim calcmode="lin" valueType="num">
                                      <p:cBhvr>
                                        <p:cTn id="75" dur="500" fill="hold"/>
                                        <p:tgtEl>
                                          <p:spTgt spid="30"/>
                                        </p:tgtEl>
                                        <p:attrNameLst>
                                          <p:attrName>ppt_y</p:attrName>
                                        </p:attrNameLst>
                                      </p:cBhvr>
                                      <p:tavLst>
                                        <p:tav tm="0">
                                          <p:val>
                                            <p:strVal val="#ppt_y+.1"/>
                                          </p:val>
                                        </p:tav>
                                        <p:tav tm="100000">
                                          <p:val>
                                            <p:strVal val="#ppt_y"/>
                                          </p:val>
                                        </p:tav>
                                      </p:tavLst>
                                    </p:anim>
                                  </p:childTnLst>
                                </p:cTn>
                              </p:par>
                            </p:childTnLst>
                          </p:cTn>
                        </p:par>
                        <p:par>
                          <p:cTn id="76" fill="hold">
                            <p:stCondLst>
                              <p:cond delay="11000"/>
                            </p:stCondLst>
                            <p:childTnLst>
                              <p:par>
                                <p:cTn id="77" presetID="42" presetClass="entr" presetSubtype="0" fill="hold" nodeType="after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anim calcmode="lin" valueType="num">
                                      <p:cBhvr>
                                        <p:cTn id="80" dur="500" fill="hold"/>
                                        <p:tgtEl>
                                          <p:spTgt spid="35"/>
                                        </p:tgtEl>
                                        <p:attrNameLst>
                                          <p:attrName>ppt_x</p:attrName>
                                        </p:attrNameLst>
                                      </p:cBhvr>
                                      <p:tavLst>
                                        <p:tav tm="0">
                                          <p:val>
                                            <p:strVal val="#ppt_x"/>
                                          </p:val>
                                        </p:tav>
                                        <p:tav tm="100000">
                                          <p:val>
                                            <p:strVal val="#ppt_x"/>
                                          </p:val>
                                        </p:tav>
                                      </p:tavLst>
                                    </p:anim>
                                    <p:anim calcmode="lin" valueType="num">
                                      <p:cBhvr>
                                        <p:cTn id="81" dur="500" fill="hold"/>
                                        <p:tgtEl>
                                          <p:spTgt spid="35"/>
                                        </p:tgtEl>
                                        <p:attrNameLst>
                                          <p:attrName>ppt_y</p:attrName>
                                        </p:attrNameLst>
                                      </p:cBhvr>
                                      <p:tavLst>
                                        <p:tav tm="0">
                                          <p:val>
                                            <p:strVal val="#ppt_y+.1"/>
                                          </p:val>
                                        </p:tav>
                                        <p:tav tm="100000">
                                          <p:val>
                                            <p:strVal val="#ppt_y"/>
                                          </p:val>
                                        </p:tav>
                                      </p:tavLst>
                                    </p:anim>
                                  </p:childTnLst>
                                </p:cTn>
                              </p:par>
                            </p:childTnLst>
                          </p:cTn>
                        </p:par>
                        <p:par>
                          <p:cTn id="82" fill="hold">
                            <p:stCondLst>
                              <p:cond delay="11500"/>
                            </p:stCondLst>
                            <p:childTnLst>
                              <p:par>
                                <p:cTn id="83" presetID="42" presetClass="entr" presetSubtype="0" fill="hold" nodeType="after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500"/>
                                        <p:tgtEl>
                                          <p:spTgt spid="41"/>
                                        </p:tgtEl>
                                      </p:cBhvr>
                                    </p:animEffect>
                                    <p:anim calcmode="lin" valueType="num">
                                      <p:cBhvr>
                                        <p:cTn id="86" dur="500" fill="hold"/>
                                        <p:tgtEl>
                                          <p:spTgt spid="41"/>
                                        </p:tgtEl>
                                        <p:attrNameLst>
                                          <p:attrName>ppt_x</p:attrName>
                                        </p:attrNameLst>
                                      </p:cBhvr>
                                      <p:tavLst>
                                        <p:tav tm="0">
                                          <p:val>
                                            <p:strVal val="#ppt_x"/>
                                          </p:val>
                                        </p:tav>
                                        <p:tav tm="100000">
                                          <p:val>
                                            <p:strVal val="#ppt_x"/>
                                          </p:val>
                                        </p:tav>
                                      </p:tavLst>
                                    </p:anim>
                                    <p:anim calcmode="lin" valueType="num">
                                      <p:cBhvr>
                                        <p:cTn id="87" dur="500" fill="hold"/>
                                        <p:tgtEl>
                                          <p:spTgt spid="41"/>
                                        </p:tgtEl>
                                        <p:attrNameLst>
                                          <p:attrName>ppt_y</p:attrName>
                                        </p:attrNameLst>
                                      </p:cBhvr>
                                      <p:tavLst>
                                        <p:tav tm="0">
                                          <p:val>
                                            <p:strVal val="#ppt_y+.1"/>
                                          </p:val>
                                        </p:tav>
                                        <p:tav tm="100000">
                                          <p:val>
                                            <p:strVal val="#ppt_y"/>
                                          </p:val>
                                        </p:tav>
                                      </p:tavLst>
                                    </p:anim>
                                  </p:childTnLst>
                                </p:cTn>
                              </p:par>
                            </p:childTnLst>
                          </p:cTn>
                        </p:par>
                        <p:par>
                          <p:cTn id="88" fill="hold">
                            <p:stCondLst>
                              <p:cond delay="12000"/>
                            </p:stCondLst>
                            <p:childTnLst>
                              <p:par>
                                <p:cTn id="89" presetID="42" presetClass="entr" presetSubtype="0" fill="hold" nodeType="afterEffect">
                                  <p:stCondLst>
                                    <p:cond delay="0"/>
                                  </p:stCondLst>
                                  <p:childTnLst>
                                    <p:set>
                                      <p:cBhvr>
                                        <p:cTn id="90" dur="1" fill="hold">
                                          <p:stCondLst>
                                            <p:cond delay="0"/>
                                          </p:stCondLst>
                                        </p:cTn>
                                        <p:tgtEl>
                                          <p:spTgt spid="60"/>
                                        </p:tgtEl>
                                        <p:attrNameLst>
                                          <p:attrName>style.visibility</p:attrName>
                                        </p:attrNameLst>
                                      </p:cBhvr>
                                      <p:to>
                                        <p:strVal val="visible"/>
                                      </p:to>
                                    </p:set>
                                    <p:animEffect transition="in" filter="fade">
                                      <p:cBhvr>
                                        <p:cTn id="91" dur="500"/>
                                        <p:tgtEl>
                                          <p:spTgt spid="60"/>
                                        </p:tgtEl>
                                      </p:cBhvr>
                                    </p:animEffect>
                                    <p:anim calcmode="lin" valueType="num">
                                      <p:cBhvr>
                                        <p:cTn id="92" dur="500" fill="hold"/>
                                        <p:tgtEl>
                                          <p:spTgt spid="60"/>
                                        </p:tgtEl>
                                        <p:attrNameLst>
                                          <p:attrName>ppt_x</p:attrName>
                                        </p:attrNameLst>
                                      </p:cBhvr>
                                      <p:tavLst>
                                        <p:tav tm="0">
                                          <p:val>
                                            <p:strVal val="#ppt_x"/>
                                          </p:val>
                                        </p:tav>
                                        <p:tav tm="100000">
                                          <p:val>
                                            <p:strVal val="#ppt_x"/>
                                          </p:val>
                                        </p:tav>
                                      </p:tavLst>
                                    </p:anim>
                                    <p:anim calcmode="lin" valueType="num">
                                      <p:cBhvr>
                                        <p:cTn id="93" dur="500" fill="hold"/>
                                        <p:tgtEl>
                                          <p:spTgt spid="60"/>
                                        </p:tgtEl>
                                        <p:attrNameLst>
                                          <p:attrName>ppt_y</p:attrName>
                                        </p:attrNameLst>
                                      </p:cBhvr>
                                      <p:tavLst>
                                        <p:tav tm="0">
                                          <p:val>
                                            <p:strVal val="#ppt_y+.1"/>
                                          </p:val>
                                        </p:tav>
                                        <p:tav tm="100000">
                                          <p:val>
                                            <p:strVal val="#ppt_y"/>
                                          </p:val>
                                        </p:tav>
                                      </p:tavLst>
                                    </p:anim>
                                  </p:childTnLst>
                                </p:cTn>
                              </p:par>
                            </p:childTnLst>
                          </p:cTn>
                        </p:par>
                        <p:par>
                          <p:cTn id="94" fill="hold">
                            <p:stCondLst>
                              <p:cond delay="12500"/>
                            </p:stCondLst>
                            <p:childTnLst>
                              <p:par>
                                <p:cTn id="95" presetID="42" presetClass="entr" presetSubtype="0" fill="hold" grpId="0" nodeType="afterEffect">
                                  <p:stCondLst>
                                    <p:cond delay="0"/>
                                  </p:stCondLst>
                                  <p:childTnLst>
                                    <p:set>
                                      <p:cBhvr>
                                        <p:cTn id="96" dur="1" fill="hold">
                                          <p:stCondLst>
                                            <p:cond delay="0"/>
                                          </p:stCondLst>
                                        </p:cTn>
                                        <p:tgtEl>
                                          <p:spTgt spid="37"/>
                                        </p:tgtEl>
                                        <p:attrNameLst>
                                          <p:attrName>style.visibility</p:attrName>
                                        </p:attrNameLst>
                                      </p:cBhvr>
                                      <p:to>
                                        <p:strVal val="visible"/>
                                      </p:to>
                                    </p:set>
                                    <p:animEffect transition="in" filter="fade">
                                      <p:cBhvr>
                                        <p:cTn id="97" dur="1000"/>
                                        <p:tgtEl>
                                          <p:spTgt spid="37"/>
                                        </p:tgtEl>
                                      </p:cBhvr>
                                    </p:animEffect>
                                    <p:anim calcmode="lin" valueType="num">
                                      <p:cBhvr>
                                        <p:cTn id="98" dur="1000" fill="hold"/>
                                        <p:tgtEl>
                                          <p:spTgt spid="37"/>
                                        </p:tgtEl>
                                        <p:attrNameLst>
                                          <p:attrName>ppt_x</p:attrName>
                                        </p:attrNameLst>
                                      </p:cBhvr>
                                      <p:tavLst>
                                        <p:tav tm="0">
                                          <p:val>
                                            <p:strVal val="#ppt_x"/>
                                          </p:val>
                                        </p:tav>
                                        <p:tav tm="100000">
                                          <p:val>
                                            <p:strVal val="#ppt_x"/>
                                          </p:val>
                                        </p:tav>
                                      </p:tavLst>
                                    </p:anim>
                                    <p:anim calcmode="lin" valueType="num">
                                      <p:cBhvr>
                                        <p:cTn id="99" dur="1000" fill="hold"/>
                                        <p:tgtEl>
                                          <p:spTgt spid="37"/>
                                        </p:tgtEl>
                                        <p:attrNameLst>
                                          <p:attrName>ppt_y</p:attrName>
                                        </p:attrNameLst>
                                      </p:cBhvr>
                                      <p:tavLst>
                                        <p:tav tm="0">
                                          <p:val>
                                            <p:strVal val="#ppt_y+.1"/>
                                          </p:val>
                                        </p:tav>
                                        <p:tav tm="100000">
                                          <p:val>
                                            <p:strVal val="#ppt_y"/>
                                          </p:val>
                                        </p:tav>
                                      </p:tavLst>
                                    </p:anim>
                                  </p:childTnLst>
                                </p:cTn>
                              </p:par>
                            </p:childTnLst>
                          </p:cTn>
                        </p:par>
                        <p:par>
                          <p:cTn id="100" fill="hold">
                            <p:stCondLst>
                              <p:cond delay="13500"/>
                            </p:stCondLst>
                            <p:childTnLst>
                              <p:par>
                                <p:cTn id="101" presetID="42" presetClass="entr" presetSubtype="0" fill="hold" nodeType="afterEffect">
                                  <p:stCondLst>
                                    <p:cond delay="0"/>
                                  </p:stCondLst>
                                  <p:childTnLst>
                                    <p:set>
                                      <p:cBhvr>
                                        <p:cTn id="102" dur="1" fill="hold">
                                          <p:stCondLst>
                                            <p:cond delay="0"/>
                                          </p:stCondLst>
                                        </p:cTn>
                                        <p:tgtEl>
                                          <p:spTgt spid="39"/>
                                        </p:tgtEl>
                                        <p:attrNameLst>
                                          <p:attrName>style.visibility</p:attrName>
                                        </p:attrNameLst>
                                      </p:cBhvr>
                                      <p:to>
                                        <p:strVal val="visible"/>
                                      </p:to>
                                    </p:set>
                                    <p:animEffect transition="in" filter="fade">
                                      <p:cBhvr>
                                        <p:cTn id="103" dur="500"/>
                                        <p:tgtEl>
                                          <p:spTgt spid="39"/>
                                        </p:tgtEl>
                                      </p:cBhvr>
                                    </p:animEffect>
                                    <p:anim calcmode="lin" valueType="num">
                                      <p:cBhvr>
                                        <p:cTn id="104" dur="500" fill="hold"/>
                                        <p:tgtEl>
                                          <p:spTgt spid="39"/>
                                        </p:tgtEl>
                                        <p:attrNameLst>
                                          <p:attrName>ppt_x</p:attrName>
                                        </p:attrNameLst>
                                      </p:cBhvr>
                                      <p:tavLst>
                                        <p:tav tm="0">
                                          <p:val>
                                            <p:strVal val="#ppt_x"/>
                                          </p:val>
                                        </p:tav>
                                        <p:tav tm="100000">
                                          <p:val>
                                            <p:strVal val="#ppt_x"/>
                                          </p:val>
                                        </p:tav>
                                      </p:tavLst>
                                    </p:anim>
                                    <p:anim calcmode="lin" valueType="num">
                                      <p:cBhvr>
                                        <p:cTn id="105" dur="500" fill="hold"/>
                                        <p:tgtEl>
                                          <p:spTgt spid="39"/>
                                        </p:tgtEl>
                                        <p:attrNameLst>
                                          <p:attrName>ppt_y</p:attrName>
                                        </p:attrNameLst>
                                      </p:cBhvr>
                                      <p:tavLst>
                                        <p:tav tm="0">
                                          <p:val>
                                            <p:strVal val="#ppt_y+.1"/>
                                          </p:val>
                                        </p:tav>
                                        <p:tav tm="100000">
                                          <p:val>
                                            <p:strVal val="#ppt_y"/>
                                          </p:val>
                                        </p:tav>
                                      </p:tavLst>
                                    </p:anim>
                                  </p:childTnLst>
                                </p:cTn>
                              </p:par>
                            </p:childTnLst>
                          </p:cTn>
                        </p:par>
                        <p:par>
                          <p:cTn id="106" fill="hold">
                            <p:stCondLst>
                              <p:cond delay="14000"/>
                            </p:stCondLst>
                            <p:childTnLst>
                              <p:par>
                                <p:cTn id="107" presetID="42" presetClass="entr" presetSubtype="0" fill="hold" nodeType="afterEffect">
                                  <p:stCondLst>
                                    <p:cond delay="0"/>
                                  </p:stCondLst>
                                  <p:childTnLst>
                                    <p:set>
                                      <p:cBhvr>
                                        <p:cTn id="108" dur="1" fill="hold">
                                          <p:stCondLst>
                                            <p:cond delay="0"/>
                                          </p:stCondLst>
                                        </p:cTn>
                                        <p:tgtEl>
                                          <p:spTgt spid="43"/>
                                        </p:tgtEl>
                                        <p:attrNameLst>
                                          <p:attrName>style.visibility</p:attrName>
                                        </p:attrNameLst>
                                      </p:cBhvr>
                                      <p:to>
                                        <p:strVal val="visible"/>
                                      </p:to>
                                    </p:set>
                                    <p:animEffect transition="in" filter="fade">
                                      <p:cBhvr>
                                        <p:cTn id="109" dur="500"/>
                                        <p:tgtEl>
                                          <p:spTgt spid="43"/>
                                        </p:tgtEl>
                                      </p:cBhvr>
                                    </p:animEffect>
                                    <p:anim calcmode="lin" valueType="num">
                                      <p:cBhvr>
                                        <p:cTn id="110" dur="500" fill="hold"/>
                                        <p:tgtEl>
                                          <p:spTgt spid="43"/>
                                        </p:tgtEl>
                                        <p:attrNameLst>
                                          <p:attrName>ppt_x</p:attrName>
                                        </p:attrNameLst>
                                      </p:cBhvr>
                                      <p:tavLst>
                                        <p:tav tm="0">
                                          <p:val>
                                            <p:strVal val="#ppt_x"/>
                                          </p:val>
                                        </p:tav>
                                        <p:tav tm="100000">
                                          <p:val>
                                            <p:strVal val="#ppt_x"/>
                                          </p:val>
                                        </p:tav>
                                      </p:tavLst>
                                    </p:anim>
                                    <p:anim calcmode="lin" valueType="num">
                                      <p:cBhvr>
                                        <p:cTn id="111" dur="500" fill="hold"/>
                                        <p:tgtEl>
                                          <p:spTgt spid="43"/>
                                        </p:tgtEl>
                                        <p:attrNameLst>
                                          <p:attrName>ppt_y</p:attrName>
                                        </p:attrNameLst>
                                      </p:cBhvr>
                                      <p:tavLst>
                                        <p:tav tm="0">
                                          <p:val>
                                            <p:strVal val="#ppt_y+.1"/>
                                          </p:val>
                                        </p:tav>
                                        <p:tav tm="100000">
                                          <p:val>
                                            <p:strVal val="#ppt_y"/>
                                          </p:val>
                                        </p:tav>
                                      </p:tavLst>
                                    </p:anim>
                                  </p:childTnLst>
                                </p:cTn>
                              </p:par>
                            </p:childTnLst>
                          </p:cTn>
                        </p:par>
                        <p:par>
                          <p:cTn id="112" fill="hold">
                            <p:stCondLst>
                              <p:cond delay="14500"/>
                            </p:stCondLst>
                            <p:childTnLst>
                              <p:par>
                                <p:cTn id="113" presetID="42" presetClass="entr" presetSubtype="0" fill="hold" nodeType="afterEffect">
                                  <p:stCondLst>
                                    <p:cond delay="0"/>
                                  </p:stCondLst>
                                  <p:childTnLst>
                                    <p:set>
                                      <p:cBhvr>
                                        <p:cTn id="114" dur="1" fill="hold">
                                          <p:stCondLst>
                                            <p:cond delay="0"/>
                                          </p:stCondLst>
                                        </p:cTn>
                                        <p:tgtEl>
                                          <p:spTgt spid="44"/>
                                        </p:tgtEl>
                                        <p:attrNameLst>
                                          <p:attrName>style.visibility</p:attrName>
                                        </p:attrNameLst>
                                      </p:cBhvr>
                                      <p:to>
                                        <p:strVal val="visible"/>
                                      </p:to>
                                    </p:set>
                                    <p:animEffect transition="in" filter="fade">
                                      <p:cBhvr>
                                        <p:cTn id="115" dur="500"/>
                                        <p:tgtEl>
                                          <p:spTgt spid="44"/>
                                        </p:tgtEl>
                                      </p:cBhvr>
                                    </p:animEffect>
                                    <p:anim calcmode="lin" valueType="num">
                                      <p:cBhvr>
                                        <p:cTn id="116" dur="500" fill="hold"/>
                                        <p:tgtEl>
                                          <p:spTgt spid="44"/>
                                        </p:tgtEl>
                                        <p:attrNameLst>
                                          <p:attrName>ppt_x</p:attrName>
                                        </p:attrNameLst>
                                      </p:cBhvr>
                                      <p:tavLst>
                                        <p:tav tm="0">
                                          <p:val>
                                            <p:strVal val="#ppt_x"/>
                                          </p:val>
                                        </p:tav>
                                        <p:tav tm="100000">
                                          <p:val>
                                            <p:strVal val="#ppt_x"/>
                                          </p:val>
                                        </p:tav>
                                      </p:tavLst>
                                    </p:anim>
                                    <p:anim calcmode="lin" valueType="num">
                                      <p:cBhvr>
                                        <p:cTn id="117" dur="500" fill="hold"/>
                                        <p:tgtEl>
                                          <p:spTgt spid="44"/>
                                        </p:tgtEl>
                                        <p:attrNameLst>
                                          <p:attrName>ppt_y</p:attrName>
                                        </p:attrNameLst>
                                      </p:cBhvr>
                                      <p:tavLst>
                                        <p:tav tm="0">
                                          <p:val>
                                            <p:strVal val="#ppt_y+.1"/>
                                          </p:val>
                                        </p:tav>
                                        <p:tav tm="100000">
                                          <p:val>
                                            <p:strVal val="#ppt_y"/>
                                          </p:val>
                                        </p:tav>
                                      </p:tavLst>
                                    </p:anim>
                                  </p:childTnLst>
                                </p:cTn>
                              </p:par>
                            </p:childTnLst>
                          </p:cTn>
                        </p:par>
                        <p:par>
                          <p:cTn id="118" fill="hold">
                            <p:stCondLst>
                              <p:cond delay="15000"/>
                            </p:stCondLst>
                            <p:childTnLst>
                              <p:par>
                                <p:cTn id="119" presetID="42" presetClass="entr" presetSubtype="0" fill="hold" nodeType="afterEffect">
                                  <p:stCondLst>
                                    <p:cond delay="0"/>
                                  </p:stCondLst>
                                  <p:childTnLst>
                                    <p:set>
                                      <p:cBhvr>
                                        <p:cTn id="120" dur="1" fill="hold">
                                          <p:stCondLst>
                                            <p:cond delay="0"/>
                                          </p:stCondLst>
                                        </p:cTn>
                                        <p:tgtEl>
                                          <p:spTgt spid="49"/>
                                        </p:tgtEl>
                                        <p:attrNameLst>
                                          <p:attrName>style.visibility</p:attrName>
                                        </p:attrNameLst>
                                      </p:cBhvr>
                                      <p:to>
                                        <p:strVal val="visible"/>
                                      </p:to>
                                    </p:set>
                                    <p:animEffect transition="in" filter="fade">
                                      <p:cBhvr>
                                        <p:cTn id="121" dur="500"/>
                                        <p:tgtEl>
                                          <p:spTgt spid="49"/>
                                        </p:tgtEl>
                                      </p:cBhvr>
                                    </p:animEffect>
                                    <p:anim calcmode="lin" valueType="num">
                                      <p:cBhvr>
                                        <p:cTn id="122" dur="500" fill="hold"/>
                                        <p:tgtEl>
                                          <p:spTgt spid="49"/>
                                        </p:tgtEl>
                                        <p:attrNameLst>
                                          <p:attrName>ppt_x</p:attrName>
                                        </p:attrNameLst>
                                      </p:cBhvr>
                                      <p:tavLst>
                                        <p:tav tm="0">
                                          <p:val>
                                            <p:strVal val="#ppt_x"/>
                                          </p:val>
                                        </p:tav>
                                        <p:tav tm="100000">
                                          <p:val>
                                            <p:strVal val="#ppt_x"/>
                                          </p:val>
                                        </p:tav>
                                      </p:tavLst>
                                    </p:anim>
                                    <p:anim calcmode="lin" valueType="num">
                                      <p:cBhvr>
                                        <p:cTn id="123" dur="500" fill="hold"/>
                                        <p:tgtEl>
                                          <p:spTgt spid="49"/>
                                        </p:tgtEl>
                                        <p:attrNameLst>
                                          <p:attrName>ppt_y</p:attrName>
                                        </p:attrNameLst>
                                      </p:cBhvr>
                                      <p:tavLst>
                                        <p:tav tm="0">
                                          <p:val>
                                            <p:strVal val="#ppt_y+.1"/>
                                          </p:val>
                                        </p:tav>
                                        <p:tav tm="100000">
                                          <p:val>
                                            <p:strVal val="#ppt_y"/>
                                          </p:val>
                                        </p:tav>
                                      </p:tavLst>
                                    </p:anim>
                                  </p:childTnLst>
                                </p:cTn>
                              </p:par>
                            </p:childTnLst>
                          </p:cTn>
                        </p:par>
                        <p:par>
                          <p:cTn id="124" fill="hold">
                            <p:stCondLst>
                              <p:cond delay="15500"/>
                            </p:stCondLst>
                            <p:childTnLst>
                              <p:par>
                                <p:cTn id="125" presetID="42" presetClass="entr" presetSubtype="0" fill="hold" nodeType="afterEffect">
                                  <p:stCondLst>
                                    <p:cond delay="0"/>
                                  </p:stCondLst>
                                  <p:childTnLst>
                                    <p:set>
                                      <p:cBhvr>
                                        <p:cTn id="126" dur="1" fill="hold">
                                          <p:stCondLst>
                                            <p:cond delay="0"/>
                                          </p:stCondLst>
                                        </p:cTn>
                                        <p:tgtEl>
                                          <p:spTgt spid="40"/>
                                        </p:tgtEl>
                                        <p:attrNameLst>
                                          <p:attrName>style.visibility</p:attrName>
                                        </p:attrNameLst>
                                      </p:cBhvr>
                                      <p:to>
                                        <p:strVal val="visible"/>
                                      </p:to>
                                    </p:set>
                                    <p:animEffect transition="in" filter="fade">
                                      <p:cBhvr>
                                        <p:cTn id="127" dur="1000"/>
                                        <p:tgtEl>
                                          <p:spTgt spid="40"/>
                                        </p:tgtEl>
                                      </p:cBhvr>
                                    </p:animEffect>
                                    <p:anim calcmode="lin" valueType="num">
                                      <p:cBhvr>
                                        <p:cTn id="128" dur="1000" fill="hold"/>
                                        <p:tgtEl>
                                          <p:spTgt spid="40"/>
                                        </p:tgtEl>
                                        <p:attrNameLst>
                                          <p:attrName>ppt_x</p:attrName>
                                        </p:attrNameLst>
                                      </p:cBhvr>
                                      <p:tavLst>
                                        <p:tav tm="0">
                                          <p:val>
                                            <p:strVal val="#ppt_x"/>
                                          </p:val>
                                        </p:tav>
                                        <p:tav tm="100000">
                                          <p:val>
                                            <p:strVal val="#ppt_x"/>
                                          </p:val>
                                        </p:tav>
                                      </p:tavLst>
                                    </p:anim>
                                    <p:anim calcmode="lin" valueType="num">
                                      <p:cBhvr>
                                        <p:cTn id="129" dur="1000" fill="hold"/>
                                        <p:tgtEl>
                                          <p:spTgt spid="40"/>
                                        </p:tgtEl>
                                        <p:attrNameLst>
                                          <p:attrName>ppt_y</p:attrName>
                                        </p:attrNameLst>
                                      </p:cBhvr>
                                      <p:tavLst>
                                        <p:tav tm="0">
                                          <p:val>
                                            <p:strVal val="#ppt_y+.1"/>
                                          </p:val>
                                        </p:tav>
                                        <p:tav tm="100000">
                                          <p:val>
                                            <p:strVal val="#ppt_y"/>
                                          </p:val>
                                        </p:tav>
                                      </p:tavLst>
                                    </p:anim>
                                  </p:childTnLst>
                                </p:cTn>
                              </p:par>
                            </p:childTnLst>
                          </p:cTn>
                        </p:par>
                        <p:par>
                          <p:cTn id="130" fill="hold">
                            <p:stCondLst>
                              <p:cond delay="16500"/>
                            </p:stCondLst>
                            <p:childTnLst>
                              <p:par>
                                <p:cTn id="131" presetID="42" presetClass="entr" presetSubtype="0" fill="hold" nodeType="afterEffect">
                                  <p:stCondLst>
                                    <p:cond delay="0"/>
                                  </p:stCondLst>
                                  <p:childTnLst>
                                    <p:set>
                                      <p:cBhvr>
                                        <p:cTn id="132" dur="1" fill="hold">
                                          <p:stCondLst>
                                            <p:cond delay="0"/>
                                          </p:stCondLst>
                                        </p:cTn>
                                        <p:tgtEl>
                                          <p:spTgt spid="86"/>
                                        </p:tgtEl>
                                        <p:attrNameLst>
                                          <p:attrName>style.visibility</p:attrName>
                                        </p:attrNameLst>
                                      </p:cBhvr>
                                      <p:to>
                                        <p:strVal val="visible"/>
                                      </p:to>
                                    </p:set>
                                    <p:animEffect transition="in" filter="fade">
                                      <p:cBhvr>
                                        <p:cTn id="133" dur="500"/>
                                        <p:tgtEl>
                                          <p:spTgt spid="86"/>
                                        </p:tgtEl>
                                      </p:cBhvr>
                                    </p:animEffect>
                                    <p:anim calcmode="lin" valueType="num">
                                      <p:cBhvr>
                                        <p:cTn id="134" dur="500" fill="hold"/>
                                        <p:tgtEl>
                                          <p:spTgt spid="86"/>
                                        </p:tgtEl>
                                        <p:attrNameLst>
                                          <p:attrName>ppt_x</p:attrName>
                                        </p:attrNameLst>
                                      </p:cBhvr>
                                      <p:tavLst>
                                        <p:tav tm="0">
                                          <p:val>
                                            <p:strVal val="#ppt_x"/>
                                          </p:val>
                                        </p:tav>
                                        <p:tav tm="100000">
                                          <p:val>
                                            <p:strVal val="#ppt_x"/>
                                          </p:val>
                                        </p:tav>
                                      </p:tavLst>
                                    </p:anim>
                                    <p:anim calcmode="lin" valueType="num">
                                      <p:cBhvr>
                                        <p:cTn id="135" dur="500" fill="hold"/>
                                        <p:tgtEl>
                                          <p:spTgt spid="86"/>
                                        </p:tgtEl>
                                        <p:attrNameLst>
                                          <p:attrName>ppt_y</p:attrName>
                                        </p:attrNameLst>
                                      </p:cBhvr>
                                      <p:tavLst>
                                        <p:tav tm="0">
                                          <p:val>
                                            <p:strVal val="#ppt_y+.1"/>
                                          </p:val>
                                        </p:tav>
                                        <p:tav tm="100000">
                                          <p:val>
                                            <p:strVal val="#ppt_y"/>
                                          </p:val>
                                        </p:tav>
                                      </p:tavLst>
                                    </p:anim>
                                  </p:childTnLst>
                                </p:cTn>
                              </p:par>
                            </p:childTnLst>
                          </p:cTn>
                        </p:par>
                        <p:par>
                          <p:cTn id="136" fill="hold">
                            <p:stCondLst>
                              <p:cond delay="17000"/>
                            </p:stCondLst>
                            <p:childTnLst>
                              <p:par>
                                <p:cTn id="137" presetID="42" presetClass="entr" presetSubtype="0" fill="hold" nodeType="afterEffect">
                                  <p:stCondLst>
                                    <p:cond delay="0"/>
                                  </p:stCondLst>
                                  <p:childTnLst>
                                    <p:set>
                                      <p:cBhvr>
                                        <p:cTn id="138" dur="1" fill="hold">
                                          <p:stCondLst>
                                            <p:cond delay="0"/>
                                          </p:stCondLst>
                                        </p:cTn>
                                        <p:tgtEl>
                                          <p:spTgt spid="46"/>
                                        </p:tgtEl>
                                        <p:attrNameLst>
                                          <p:attrName>style.visibility</p:attrName>
                                        </p:attrNameLst>
                                      </p:cBhvr>
                                      <p:to>
                                        <p:strVal val="visible"/>
                                      </p:to>
                                    </p:set>
                                    <p:animEffect transition="in" filter="fade">
                                      <p:cBhvr>
                                        <p:cTn id="139" dur="500"/>
                                        <p:tgtEl>
                                          <p:spTgt spid="46"/>
                                        </p:tgtEl>
                                      </p:cBhvr>
                                    </p:animEffect>
                                    <p:anim calcmode="lin" valueType="num">
                                      <p:cBhvr>
                                        <p:cTn id="140" dur="500" fill="hold"/>
                                        <p:tgtEl>
                                          <p:spTgt spid="46"/>
                                        </p:tgtEl>
                                        <p:attrNameLst>
                                          <p:attrName>ppt_x</p:attrName>
                                        </p:attrNameLst>
                                      </p:cBhvr>
                                      <p:tavLst>
                                        <p:tav tm="0">
                                          <p:val>
                                            <p:strVal val="#ppt_x"/>
                                          </p:val>
                                        </p:tav>
                                        <p:tav tm="100000">
                                          <p:val>
                                            <p:strVal val="#ppt_x"/>
                                          </p:val>
                                        </p:tav>
                                      </p:tavLst>
                                    </p:anim>
                                    <p:anim calcmode="lin" valueType="num">
                                      <p:cBhvr>
                                        <p:cTn id="141" dur="500" fill="hold"/>
                                        <p:tgtEl>
                                          <p:spTgt spid="46"/>
                                        </p:tgtEl>
                                        <p:attrNameLst>
                                          <p:attrName>ppt_y</p:attrName>
                                        </p:attrNameLst>
                                      </p:cBhvr>
                                      <p:tavLst>
                                        <p:tav tm="0">
                                          <p:val>
                                            <p:strVal val="#ppt_y+.1"/>
                                          </p:val>
                                        </p:tav>
                                        <p:tav tm="100000">
                                          <p:val>
                                            <p:strVal val="#ppt_y"/>
                                          </p:val>
                                        </p:tav>
                                      </p:tavLst>
                                    </p:anim>
                                  </p:childTnLst>
                                </p:cTn>
                              </p:par>
                            </p:childTnLst>
                          </p:cTn>
                        </p:par>
                        <p:par>
                          <p:cTn id="142" fill="hold">
                            <p:stCondLst>
                              <p:cond delay="17500"/>
                            </p:stCondLst>
                            <p:childTnLst>
                              <p:par>
                                <p:cTn id="143" presetID="42" presetClass="entr" presetSubtype="0" fill="hold" nodeType="afterEffect">
                                  <p:stCondLst>
                                    <p:cond delay="0"/>
                                  </p:stCondLst>
                                  <p:childTnLst>
                                    <p:set>
                                      <p:cBhvr>
                                        <p:cTn id="144" dur="1" fill="hold">
                                          <p:stCondLst>
                                            <p:cond delay="0"/>
                                          </p:stCondLst>
                                        </p:cTn>
                                        <p:tgtEl>
                                          <p:spTgt spid="47"/>
                                        </p:tgtEl>
                                        <p:attrNameLst>
                                          <p:attrName>style.visibility</p:attrName>
                                        </p:attrNameLst>
                                      </p:cBhvr>
                                      <p:to>
                                        <p:strVal val="visible"/>
                                      </p:to>
                                    </p:set>
                                    <p:animEffect transition="in" filter="fade">
                                      <p:cBhvr>
                                        <p:cTn id="145" dur="500"/>
                                        <p:tgtEl>
                                          <p:spTgt spid="47"/>
                                        </p:tgtEl>
                                      </p:cBhvr>
                                    </p:animEffect>
                                    <p:anim calcmode="lin" valueType="num">
                                      <p:cBhvr>
                                        <p:cTn id="146" dur="500" fill="hold"/>
                                        <p:tgtEl>
                                          <p:spTgt spid="47"/>
                                        </p:tgtEl>
                                        <p:attrNameLst>
                                          <p:attrName>ppt_x</p:attrName>
                                        </p:attrNameLst>
                                      </p:cBhvr>
                                      <p:tavLst>
                                        <p:tav tm="0">
                                          <p:val>
                                            <p:strVal val="#ppt_x"/>
                                          </p:val>
                                        </p:tav>
                                        <p:tav tm="100000">
                                          <p:val>
                                            <p:strVal val="#ppt_x"/>
                                          </p:val>
                                        </p:tav>
                                      </p:tavLst>
                                    </p:anim>
                                    <p:anim calcmode="lin" valueType="num">
                                      <p:cBhvr>
                                        <p:cTn id="14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23" grpId="0" animBg="1"/>
      <p:bldP spid="37" grpId="0" animBg="1"/>
      <p:bldP spid="12" grpId="0" animBg="1"/>
      <p:bldP spid="1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09F3887-ABEF-40BE-A5A4-60670C398C44}"/>
              </a:ext>
            </a:extLst>
          </p:cNvPr>
          <p:cNvSpPr/>
          <p:nvPr/>
        </p:nvSpPr>
        <p:spPr>
          <a:xfrm>
            <a:off x="0" y="0"/>
            <a:ext cx="9144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FD9DB84C-97CE-447E-939E-BC01CABBAC37}"/>
              </a:ext>
            </a:extLst>
          </p:cNvPr>
          <p:cNvSpPr>
            <a:spLocks noGrp="1"/>
          </p:cNvSpPr>
          <p:nvPr>
            <p:ph type="title"/>
          </p:nvPr>
        </p:nvSpPr>
        <p:spPr>
          <a:xfrm>
            <a:off x="144016" y="44624"/>
            <a:ext cx="8892480" cy="1719319"/>
          </a:xfrm>
          <a:solidFill>
            <a:srgbClr val="002060"/>
          </a:solidFill>
        </p:spPr>
        <p:txBody>
          <a:bodyPr>
            <a:normAutofit fontScale="90000"/>
          </a:bodyPr>
          <a:lstStyle/>
          <a:p>
            <a:pPr algn="l"/>
            <a:r>
              <a:rPr kumimoji="1"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例）</a:t>
            </a:r>
            <a:r>
              <a:rPr lang="ja-JP" altLang="en-US" sz="5400" dirty="0">
                <a:solidFill>
                  <a:srgbClr val="FFFF00"/>
                </a:solidFill>
                <a:latin typeface="UD デジタル 教科書体 NP-B" panose="02020700000000000000" pitchFamily="18" charset="-128"/>
                <a:ea typeface="UD デジタル 教科書体 NP-B" panose="02020700000000000000" pitchFamily="18" charset="-128"/>
              </a:rPr>
              <a:t>〇〇</a:t>
            </a:r>
            <a:r>
              <a:rPr kumimoji="1" lang="ja-JP" altLang="en-US" sz="5400" dirty="0">
                <a:solidFill>
                  <a:srgbClr val="FFFF00"/>
                </a:solidFill>
                <a:latin typeface="UD デジタル 教科書体 NP-B" panose="02020700000000000000" pitchFamily="18" charset="-128"/>
                <a:ea typeface="UD デジタル 教科書体 NP-B" panose="02020700000000000000" pitchFamily="18" charset="-128"/>
              </a:rPr>
              <a:t>町会</a:t>
            </a:r>
            <a:r>
              <a:rPr kumimoji="1" lang="ja-JP" altLang="en-US" sz="5400" dirty="0">
                <a:latin typeface="UD デジタル 教科書体 NP-B" panose="02020700000000000000" pitchFamily="18" charset="-128"/>
                <a:ea typeface="UD デジタル 教科書体 NP-B" panose="02020700000000000000" pitchFamily="18" charset="-128"/>
              </a:rPr>
              <a:t>のマップ内容</a:t>
            </a:r>
            <a:br>
              <a:rPr kumimoji="1" lang="en-US" altLang="ja-JP" sz="5400" dirty="0">
                <a:latin typeface="UD デジタル 教科書体 NP-B" panose="02020700000000000000" pitchFamily="18" charset="-128"/>
                <a:ea typeface="UD デジタル 教科書体 NP-B" panose="02020700000000000000" pitchFamily="18" charset="-128"/>
              </a:rPr>
            </a:br>
            <a:endParaRPr kumimoji="1" lang="ja-JP" altLang="en-US" sz="5400" dirty="0">
              <a:latin typeface="UD デジタル 教科書体 NP-B" panose="02020700000000000000" pitchFamily="18" charset="-128"/>
              <a:ea typeface="UD デジタル 教科書体 NP-B" panose="02020700000000000000" pitchFamily="18" charset="-128"/>
            </a:endParaRPr>
          </a:p>
        </p:txBody>
      </p:sp>
      <p:pic>
        <p:nvPicPr>
          <p:cNvPr id="6" name="コンテンツ プレースホルダー 5">
            <a:extLst>
              <a:ext uri="{FF2B5EF4-FFF2-40B4-BE49-F238E27FC236}">
                <a16:creationId xmlns:a16="http://schemas.microsoft.com/office/drawing/2014/main" id="{97955043-4C5F-4DFC-9E2D-6EE49F277BC9}"/>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1840973"/>
            <a:ext cx="3501833" cy="4835037"/>
          </a:xfrm>
          <a:prstGeom prst="rect">
            <a:avLst/>
          </a:prstGeom>
          <a:ln>
            <a:noFill/>
          </a:ln>
          <a:effectLst>
            <a:softEdge rad="112500"/>
          </a:effectLst>
        </p:spPr>
      </p:pic>
      <p:pic>
        <p:nvPicPr>
          <p:cNvPr id="8" name="コンテンツ プレースホルダー 7">
            <a:extLst>
              <a:ext uri="{FF2B5EF4-FFF2-40B4-BE49-F238E27FC236}">
                <a16:creationId xmlns:a16="http://schemas.microsoft.com/office/drawing/2014/main" id="{9E4E0065-6743-4180-BE1F-4B0F6E3FD1DD}"/>
              </a:ext>
            </a:extLst>
          </p:cNvPr>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rot="10800000">
            <a:off x="4348772" y="1859263"/>
            <a:ext cx="4085999" cy="4821786"/>
          </a:xfrm>
        </p:spPr>
      </p:pic>
      <p:sp>
        <p:nvSpPr>
          <p:cNvPr id="11" name="正方形/長方形 10">
            <a:extLst>
              <a:ext uri="{FF2B5EF4-FFF2-40B4-BE49-F238E27FC236}">
                <a16:creationId xmlns:a16="http://schemas.microsoft.com/office/drawing/2014/main" id="{1D81B606-9297-4A7C-853D-4855D8904A61}"/>
              </a:ext>
            </a:extLst>
          </p:cNvPr>
          <p:cNvSpPr/>
          <p:nvPr/>
        </p:nvSpPr>
        <p:spPr>
          <a:xfrm>
            <a:off x="4788024" y="2416969"/>
            <a:ext cx="434131" cy="419751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市８名</a:t>
            </a:r>
          </a:p>
        </p:txBody>
      </p:sp>
      <p:sp>
        <p:nvSpPr>
          <p:cNvPr id="14" name="テキスト ボックス 13">
            <a:extLst>
              <a:ext uri="{FF2B5EF4-FFF2-40B4-BE49-F238E27FC236}">
                <a16:creationId xmlns:a16="http://schemas.microsoft.com/office/drawing/2014/main" id="{7E8A3538-1933-4F09-A751-46FB4B017791}"/>
              </a:ext>
            </a:extLst>
          </p:cNvPr>
          <p:cNvSpPr txBox="1"/>
          <p:nvPr/>
        </p:nvSpPr>
        <p:spPr>
          <a:xfrm>
            <a:off x="289658" y="1113596"/>
            <a:ext cx="862601" cy="600164"/>
          </a:xfrm>
          <a:prstGeom prst="rect">
            <a:avLst/>
          </a:prstGeom>
          <a:solidFill>
            <a:schemeClr val="bg1"/>
          </a:solidFill>
          <a:ln w="38100">
            <a:solidFill>
              <a:srgbClr val="FF0066"/>
            </a:solidFill>
          </a:ln>
        </p:spPr>
        <p:txBody>
          <a:bodyPr wrap="square" rtlCol="0">
            <a:spAutoFit/>
          </a:bodyPr>
          <a:lstStyle/>
          <a:p>
            <a:pPr algn="ctr"/>
            <a:r>
              <a:rPr kumimoji="1" lang="ja-JP" altLang="en-US" sz="1100" dirty="0"/>
              <a:t>氏</a:t>
            </a:r>
            <a:r>
              <a:rPr kumimoji="1" lang="ja-JP" altLang="en-US" sz="1200" b="1" dirty="0"/>
              <a:t>　　名</a:t>
            </a:r>
            <a:endParaRPr kumimoji="1" lang="en-US" altLang="ja-JP" sz="1200" b="1" dirty="0"/>
          </a:p>
          <a:p>
            <a:pPr algn="ctr"/>
            <a:r>
              <a:rPr lang="ja-JP" altLang="en-US" sz="1100" dirty="0"/>
              <a:t>（別姓も</a:t>
            </a:r>
            <a:r>
              <a:rPr lang="ja-JP" altLang="en-US" sz="1000" dirty="0"/>
              <a:t>）</a:t>
            </a:r>
            <a:endParaRPr lang="en-US" altLang="ja-JP" sz="1000" dirty="0"/>
          </a:p>
          <a:p>
            <a:pPr algn="ctr"/>
            <a:endParaRPr kumimoji="1" lang="ja-JP" altLang="en-US" sz="1000" dirty="0"/>
          </a:p>
        </p:txBody>
      </p:sp>
      <p:sp>
        <p:nvSpPr>
          <p:cNvPr id="15" name="テキスト ボックス 14">
            <a:extLst>
              <a:ext uri="{FF2B5EF4-FFF2-40B4-BE49-F238E27FC236}">
                <a16:creationId xmlns:a16="http://schemas.microsoft.com/office/drawing/2014/main" id="{D733A03D-A6A6-43D5-B62C-D4A0198750C8}"/>
              </a:ext>
            </a:extLst>
          </p:cNvPr>
          <p:cNvSpPr txBox="1"/>
          <p:nvPr/>
        </p:nvSpPr>
        <p:spPr>
          <a:xfrm>
            <a:off x="1261085" y="1128985"/>
            <a:ext cx="1656184" cy="584775"/>
          </a:xfrm>
          <a:prstGeom prst="rect">
            <a:avLst/>
          </a:prstGeom>
          <a:solidFill>
            <a:schemeClr val="bg1"/>
          </a:solidFill>
          <a:ln w="38100">
            <a:solidFill>
              <a:srgbClr val="00FF00"/>
            </a:solidFill>
          </a:ln>
        </p:spPr>
        <p:txBody>
          <a:bodyPr wrap="square" rtlCol="0">
            <a:spAutoFit/>
          </a:bodyPr>
          <a:lstStyle/>
          <a:p>
            <a:pPr algn="ctr"/>
            <a:r>
              <a:rPr lang="ja-JP" altLang="en-US" sz="1200" b="1" dirty="0"/>
              <a:t>家族人数</a:t>
            </a:r>
            <a:endParaRPr kumimoji="1" lang="en-US" altLang="ja-JP" sz="1200" b="1" dirty="0"/>
          </a:p>
          <a:p>
            <a:pPr algn="ctr"/>
            <a:r>
              <a:rPr lang="ja-JP" altLang="en-US" sz="1000" dirty="0"/>
              <a:t>７５歳以下・７５歳以上　合計</a:t>
            </a:r>
            <a:endParaRPr lang="en-US" altLang="ja-JP" sz="1000" dirty="0"/>
          </a:p>
          <a:p>
            <a:pPr algn="ctr"/>
            <a:endParaRPr lang="en-US" altLang="ja-JP" sz="1000" dirty="0"/>
          </a:p>
        </p:txBody>
      </p:sp>
      <p:sp>
        <p:nvSpPr>
          <p:cNvPr id="16" name="テキスト ボックス 15">
            <a:extLst>
              <a:ext uri="{FF2B5EF4-FFF2-40B4-BE49-F238E27FC236}">
                <a16:creationId xmlns:a16="http://schemas.microsoft.com/office/drawing/2014/main" id="{F08D2073-F11F-4B8F-8838-5E6CFEAF4D58}"/>
              </a:ext>
            </a:extLst>
          </p:cNvPr>
          <p:cNvSpPr txBox="1"/>
          <p:nvPr/>
        </p:nvSpPr>
        <p:spPr>
          <a:xfrm>
            <a:off x="2983836" y="1120999"/>
            <a:ext cx="787255" cy="569387"/>
          </a:xfrm>
          <a:prstGeom prst="rect">
            <a:avLst/>
          </a:prstGeom>
          <a:solidFill>
            <a:srgbClr val="FFFF00"/>
          </a:solidFill>
          <a:ln w="38100">
            <a:solidFill>
              <a:srgbClr val="3399FF"/>
            </a:solidFill>
          </a:ln>
        </p:spPr>
        <p:txBody>
          <a:bodyPr wrap="square" rtlCol="0">
            <a:spAutoFit/>
          </a:bodyPr>
          <a:lstStyle/>
          <a:p>
            <a:pPr algn="ctr"/>
            <a:r>
              <a:rPr lang="ja-JP" altLang="en-US" sz="1200" b="1" dirty="0"/>
              <a:t>昼間帯</a:t>
            </a:r>
            <a:endParaRPr lang="en-US" altLang="ja-JP" sz="1200" b="1" dirty="0"/>
          </a:p>
          <a:p>
            <a:pPr algn="ctr"/>
            <a:r>
              <a:rPr lang="ja-JP" altLang="en-US" sz="1100" dirty="0"/>
              <a:t>高齢者</a:t>
            </a:r>
            <a:endParaRPr lang="en-US" altLang="ja-JP" sz="1100" dirty="0"/>
          </a:p>
          <a:p>
            <a:pPr algn="ctr"/>
            <a:r>
              <a:rPr lang="ja-JP" altLang="en-US" sz="800" dirty="0"/>
              <a:t>のみ</a:t>
            </a:r>
            <a:endParaRPr lang="en-US" altLang="ja-JP" sz="800" dirty="0"/>
          </a:p>
        </p:txBody>
      </p:sp>
      <p:sp>
        <p:nvSpPr>
          <p:cNvPr id="17" name="テキスト ボックス 16">
            <a:extLst>
              <a:ext uri="{FF2B5EF4-FFF2-40B4-BE49-F238E27FC236}">
                <a16:creationId xmlns:a16="http://schemas.microsoft.com/office/drawing/2014/main" id="{F09DFD7B-07DB-4DE8-84B8-C2203A66548A}"/>
              </a:ext>
            </a:extLst>
          </p:cNvPr>
          <p:cNvSpPr txBox="1"/>
          <p:nvPr/>
        </p:nvSpPr>
        <p:spPr>
          <a:xfrm>
            <a:off x="3857452" y="1127146"/>
            <a:ext cx="2460222" cy="584775"/>
          </a:xfrm>
          <a:prstGeom prst="rect">
            <a:avLst/>
          </a:prstGeom>
          <a:solidFill>
            <a:schemeClr val="bg1"/>
          </a:solidFill>
          <a:ln w="38100">
            <a:solidFill>
              <a:srgbClr val="FF00FF"/>
            </a:solidFill>
          </a:ln>
        </p:spPr>
        <p:txBody>
          <a:bodyPr wrap="square" rtlCol="0">
            <a:spAutoFit/>
          </a:bodyPr>
          <a:lstStyle/>
          <a:p>
            <a:pPr algn="ctr"/>
            <a:r>
              <a:rPr lang="ja-JP" altLang="en-US" sz="1200" b="1" dirty="0"/>
              <a:t>要支援希望　（〇印）</a:t>
            </a:r>
            <a:endParaRPr lang="en-US" altLang="ja-JP" sz="1200" b="1" dirty="0"/>
          </a:p>
          <a:p>
            <a:pPr algn="ctr"/>
            <a:r>
              <a:rPr lang="ja-JP" altLang="en-US" sz="1100" b="1" dirty="0">
                <a:highlight>
                  <a:srgbClr val="00FFFF"/>
                </a:highlight>
              </a:rPr>
              <a:t>要支援者</a:t>
            </a:r>
            <a:r>
              <a:rPr lang="ja-JP" altLang="en-US" sz="1100" dirty="0"/>
              <a:t>・</a:t>
            </a:r>
            <a:r>
              <a:rPr lang="ja-JP" altLang="en-US" sz="1100" b="1" dirty="0">
                <a:solidFill>
                  <a:schemeClr val="bg1"/>
                </a:solidFill>
                <a:highlight>
                  <a:srgbClr val="800080"/>
                </a:highlight>
              </a:rPr>
              <a:t>声かけ希</a:t>
            </a:r>
            <a:r>
              <a:rPr lang="ja-JP" altLang="en-US" sz="1100" dirty="0">
                <a:solidFill>
                  <a:schemeClr val="bg1"/>
                </a:solidFill>
                <a:highlight>
                  <a:srgbClr val="800080"/>
                </a:highlight>
              </a:rPr>
              <a:t>望</a:t>
            </a:r>
            <a:r>
              <a:rPr lang="ja-JP" altLang="en-US" sz="1100" dirty="0"/>
              <a:t>・</a:t>
            </a:r>
            <a:r>
              <a:rPr lang="ja-JP" altLang="en-US" sz="1100" b="1" dirty="0">
                <a:solidFill>
                  <a:srgbClr val="FFFF00"/>
                </a:solidFill>
                <a:highlight>
                  <a:srgbClr val="0000FF"/>
                </a:highlight>
              </a:rPr>
              <a:t>ふれあい希望</a:t>
            </a:r>
            <a:endParaRPr lang="en-US" altLang="ja-JP" sz="900" b="1" dirty="0">
              <a:solidFill>
                <a:srgbClr val="FFFF00"/>
              </a:solidFill>
              <a:highlight>
                <a:srgbClr val="0000FF"/>
              </a:highlight>
            </a:endParaRPr>
          </a:p>
          <a:p>
            <a:endParaRPr lang="en-US" altLang="ja-JP" sz="900" dirty="0"/>
          </a:p>
        </p:txBody>
      </p:sp>
      <p:sp>
        <p:nvSpPr>
          <p:cNvPr id="18" name="テキスト ボックス 17">
            <a:extLst>
              <a:ext uri="{FF2B5EF4-FFF2-40B4-BE49-F238E27FC236}">
                <a16:creationId xmlns:a16="http://schemas.microsoft.com/office/drawing/2014/main" id="{992953F4-1AF1-40BC-A4D2-CEF445889290}"/>
              </a:ext>
            </a:extLst>
          </p:cNvPr>
          <p:cNvSpPr txBox="1"/>
          <p:nvPr/>
        </p:nvSpPr>
        <p:spPr>
          <a:xfrm>
            <a:off x="6391771" y="1120999"/>
            <a:ext cx="1542163" cy="600164"/>
          </a:xfrm>
          <a:prstGeom prst="rect">
            <a:avLst/>
          </a:prstGeom>
          <a:solidFill>
            <a:schemeClr val="bg1"/>
          </a:solidFill>
          <a:ln w="38100">
            <a:solidFill>
              <a:srgbClr val="FFC000"/>
            </a:solidFill>
          </a:ln>
        </p:spPr>
        <p:txBody>
          <a:bodyPr wrap="square" rtlCol="0">
            <a:spAutoFit/>
          </a:bodyPr>
          <a:lstStyle/>
          <a:p>
            <a:pPr algn="ctr"/>
            <a:r>
              <a:rPr lang="ja-JP" altLang="en-US" sz="1200" b="1" dirty="0"/>
              <a:t>空き家</a:t>
            </a:r>
            <a:endParaRPr kumimoji="1" lang="en-US" altLang="ja-JP" sz="1200" b="1" dirty="0"/>
          </a:p>
          <a:p>
            <a:r>
              <a:rPr lang="ja-JP" altLang="en-US" sz="1100" dirty="0"/>
              <a:t>　留守宅　・完全空き家</a:t>
            </a:r>
            <a:endParaRPr lang="en-US" altLang="ja-JP" sz="1100" dirty="0"/>
          </a:p>
          <a:p>
            <a:r>
              <a:rPr lang="ja-JP" altLang="en-US" sz="1000" dirty="0"/>
              <a:t>　（入院等）</a:t>
            </a:r>
            <a:endParaRPr kumimoji="1" lang="ja-JP" altLang="en-US" sz="1000" dirty="0"/>
          </a:p>
        </p:txBody>
      </p:sp>
      <p:sp>
        <p:nvSpPr>
          <p:cNvPr id="19" name="テキスト ボックス 18">
            <a:extLst>
              <a:ext uri="{FF2B5EF4-FFF2-40B4-BE49-F238E27FC236}">
                <a16:creationId xmlns:a16="http://schemas.microsoft.com/office/drawing/2014/main" id="{AFDEF460-BA18-4F42-9834-213EDD8399B5}"/>
              </a:ext>
            </a:extLst>
          </p:cNvPr>
          <p:cNvSpPr txBox="1"/>
          <p:nvPr/>
        </p:nvSpPr>
        <p:spPr>
          <a:xfrm>
            <a:off x="8034724" y="1120999"/>
            <a:ext cx="917856" cy="600164"/>
          </a:xfrm>
          <a:prstGeom prst="rect">
            <a:avLst/>
          </a:prstGeom>
          <a:solidFill>
            <a:schemeClr val="bg1"/>
          </a:solidFill>
          <a:ln w="38100">
            <a:solidFill>
              <a:srgbClr val="00FF00"/>
            </a:solidFill>
          </a:ln>
        </p:spPr>
        <p:txBody>
          <a:bodyPr wrap="square" rtlCol="0">
            <a:spAutoFit/>
          </a:bodyPr>
          <a:lstStyle/>
          <a:p>
            <a:pPr algn="ctr"/>
            <a:r>
              <a:rPr lang="ja-JP" altLang="en-US" sz="1200" b="1" dirty="0"/>
              <a:t>空き地</a:t>
            </a:r>
            <a:endParaRPr kumimoji="1" lang="en-US" altLang="ja-JP" sz="1200" b="1" dirty="0"/>
          </a:p>
          <a:p>
            <a:pPr algn="ctr"/>
            <a:r>
              <a:rPr lang="ja-JP" altLang="en-US" sz="1100" dirty="0"/>
              <a:t>（駐車場含</a:t>
            </a:r>
            <a:r>
              <a:rPr lang="ja-JP" altLang="en-US" sz="1000" dirty="0"/>
              <a:t>）</a:t>
            </a:r>
            <a:endParaRPr lang="en-US" altLang="ja-JP" sz="1000" dirty="0"/>
          </a:p>
          <a:p>
            <a:pPr algn="ctr"/>
            <a:endParaRPr kumimoji="1" lang="ja-JP" altLang="en-US" sz="1000" dirty="0"/>
          </a:p>
        </p:txBody>
      </p:sp>
      <p:sp>
        <p:nvSpPr>
          <p:cNvPr id="20" name="テキスト ボックス 19">
            <a:extLst>
              <a:ext uri="{FF2B5EF4-FFF2-40B4-BE49-F238E27FC236}">
                <a16:creationId xmlns:a16="http://schemas.microsoft.com/office/drawing/2014/main" id="{7672AC77-A343-42A4-807B-E83CB2AE8043}"/>
              </a:ext>
            </a:extLst>
          </p:cNvPr>
          <p:cNvSpPr txBox="1"/>
          <p:nvPr/>
        </p:nvSpPr>
        <p:spPr>
          <a:xfrm>
            <a:off x="7992766" y="288730"/>
            <a:ext cx="1001772" cy="615553"/>
          </a:xfrm>
          <a:prstGeom prst="rect">
            <a:avLst/>
          </a:prstGeom>
          <a:solidFill>
            <a:schemeClr val="bg1"/>
          </a:solidFill>
          <a:ln w="38100">
            <a:solidFill>
              <a:srgbClr val="00B0F0"/>
            </a:solidFill>
          </a:ln>
        </p:spPr>
        <p:txBody>
          <a:bodyPr wrap="square" rtlCol="0">
            <a:spAutoFit/>
          </a:bodyPr>
          <a:lstStyle/>
          <a:p>
            <a:pPr algn="ctr"/>
            <a:r>
              <a:rPr kumimoji="1" lang="ja-JP" altLang="en-US" sz="1200" b="1" dirty="0"/>
              <a:t>住宅地図</a:t>
            </a:r>
            <a:endParaRPr kumimoji="1" lang="en-US" altLang="ja-JP" sz="1200" b="1" dirty="0"/>
          </a:p>
          <a:p>
            <a:pPr algn="ctr"/>
            <a:r>
              <a:rPr kumimoji="1" lang="ja-JP" altLang="en-US" sz="1100" dirty="0"/>
              <a:t>掲載の有無</a:t>
            </a:r>
            <a:endParaRPr kumimoji="1" lang="en-US" altLang="ja-JP" sz="1100" dirty="0"/>
          </a:p>
          <a:p>
            <a:pPr algn="ctr"/>
            <a:endParaRPr kumimoji="1" lang="en-US" altLang="ja-JP" sz="1100" dirty="0"/>
          </a:p>
        </p:txBody>
      </p:sp>
      <p:sp>
        <p:nvSpPr>
          <p:cNvPr id="21" name="テキスト ボックス 20">
            <a:extLst>
              <a:ext uri="{FF2B5EF4-FFF2-40B4-BE49-F238E27FC236}">
                <a16:creationId xmlns:a16="http://schemas.microsoft.com/office/drawing/2014/main" id="{9AF3626B-F24D-4882-B6FB-E129EB7253E1}"/>
              </a:ext>
            </a:extLst>
          </p:cNvPr>
          <p:cNvSpPr txBox="1"/>
          <p:nvPr/>
        </p:nvSpPr>
        <p:spPr>
          <a:xfrm>
            <a:off x="7415546" y="2274838"/>
            <a:ext cx="1038983" cy="4339650"/>
          </a:xfrm>
          <a:prstGeom prst="rect">
            <a:avLst/>
          </a:prstGeom>
          <a:solidFill>
            <a:srgbClr val="7030A0"/>
          </a:solidFill>
          <a:ln w="38100">
            <a:solidFill>
              <a:srgbClr val="00FF00"/>
            </a:solidFill>
          </a:ln>
        </p:spPr>
        <p:txBody>
          <a:bodyPr wrap="square" rtlCol="0">
            <a:spAutoFit/>
          </a:bodyPr>
          <a:lstStyle/>
          <a:p>
            <a:pPr algn="ctr"/>
            <a:r>
              <a:rPr lang="ja-JP" altLang="en-US" sz="1200" dirty="0">
                <a:solidFill>
                  <a:schemeClr val="bg1"/>
                </a:solidFill>
              </a:rPr>
              <a:t>備　　考</a:t>
            </a:r>
            <a:endParaRPr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その他メモ</a:t>
            </a:r>
            <a:endParaRPr kumimoji="1" lang="en-US" altLang="ja-JP" sz="1200" dirty="0">
              <a:solidFill>
                <a:schemeClr val="bg1"/>
              </a:solidFill>
            </a:endParaRPr>
          </a:p>
          <a:p>
            <a:pPr algn="ctr"/>
            <a:r>
              <a:rPr lang="ja-JP" altLang="en-US" sz="1200" dirty="0">
                <a:solidFill>
                  <a:schemeClr val="bg1"/>
                </a:solidFill>
              </a:rPr>
              <a:t>・</a:t>
            </a:r>
            <a:endParaRPr lang="en-US" altLang="ja-JP" sz="1200" dirty="0">
              <a:solidFill>
                <a:schemeClr val="bg1"/>
              </a:solidFill>
            </a:endParaRPr>
          </a:p>
          <a:p>
            <a:pPr algn="ctr"/>
            <a:r>
              <a:rPr kumimoji="1" lang="ja-JP" altLang="en-US" sz="1200" dirty="0">
                <a:solidFill>
                  <a:schemeClr val="bg1"/>
                </a:solidFill>
              </a:rPr>
              <a:t>・</a:t>
            </a:r>
            <a:endParaRPr kumimoji="1" lang="en-US" altLang="ja-JP" sz="1200" dirty="0">
              <a:solidFill>
                <a:schemeClr val="bg1"/>
              </a:solidFill>
            </a:endParaRPr>
          </a:p>
          <a:p>
            <a:pPr algn="ctr"/>
            <a:r>
              <a:rPr lang="ja-JP" altLang="en-US" sz="1200" dirty="0">
                <a:solidFill>
                  <a:schemeClr val="bg1"/>
                </a:solidFill>
              </a:rPr>
              <a:t>・</a:t>
            </a:r>
            <a:endParaRPr lang="en-US" altLang="ja-JP" sz="1200" dirty="0">
              <a:solidFill>
                <a:schemeClr val="bg1"/>
              </a:solidFill>
            </a:endParaRPr>
          </a:p>
          <a:p>
            <a:pPr algn="ctr"/>
            <a:r>
              <a:rPr kumimoji="1" lang="ja-JP" altLang="en-US" sz="1200" dirty="0">
                <a:solidFill>
                  <a:schemeClr val="bg1"/>
                </a:solidFill>
              </a:rPr>
              <a:t>・</a:t>
            </a:r>
            <a:endParaRPr kumimoji="1"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rgbClr val="FFFF00"/>
              </a:solidFill>
            </a:endParaRPr>
          </a:p>
          <a:p>
            <a:pPr algn="ctr"/>
            <a:endParaRPr kumimoji="1" lang="en-US" altLang="ja-JP" sz="1200" dirty="0">
              <a:solidFill>
                <a:srgbClr val="FFFF00"/>
              </a:solidFill>
            </a:endParaRPr>
          </a:p>
          <a:p>
            <a:pPr algn="ctr"/>
            <a:endParaRPr kumimoji="1" lang="en-US" altLang="ja-JP" sz="1200" dirty="0">
              <a:solidFill>
                <a:srgbClr val="FFFF00"/>
              </a:solidFill>
            </a:endParaRPr>
          </a:p>
        </p:txBody>
      </p:sp>
      <p:sp>
        <p:nvSpPr>
          <p:cNvPr id="3" name="テキスト ボックス 2">
            <a:extLst>
              <a:ext uri="{FF2B5EF4-FFF2-40B4-BE49-F238E27FC236}">
                <a16:creationId xmlns:a16="http://schemas.microsoft.com/office/drawing/2014/main" id="{0DB8145C-B48C-4863-BCA4-F799991E67AF}"/>
              </a:ext>
            </a:extLst>
          </p:cNvPr>
          <p:cNvSpPr txBox="1"/>
          <p:nvPr/>
        </p:nvSpPr>
        <p:spPr>
          <a:xfrm>
            <a:off x="7521175" y="3956315"/>
            <a:ext cx="902811" cy="523220"/>
          </a:xfrm>
          <a:prstGeom prst="rect">
            <a:avLst/>
          </a:prstGeom>
          <a:noFill/>
        </p:spPr>
        <p:txBody>
          <a:bodyPr wrap="none" rtlCol="0">
            <a:spAutoFit/>
          </a:bodyPr>
          <a:lstStyle/>
          <a:p>
            <a:r>
              <a:rPr kumimoji="1" lang="ja-JP" altLang="en-US" sz="2800" dirty="0">
                <a:highlight>
                  <a:srgbClr val="FFFF00"/>
                </a:highlight>
              </a:rPr>
              <a:t>重要</a:t>
            </a:r>
          </a:p>
        </p:txBody>
      </p:sp>
      <p:sp>
        <p:nvSpPr>
          <p:cNvPr id="5" name="正方形/長方形 4">
            <a:extLst>
              <a:ext uri="{FF2B5EF4-FFF2-40B4-BE49-F238E27FC236}">
                <a16:creationId xmlns:a16="http://schemas.microsoft.com/office/drawing/2014/main" id="{0CB1E96A-2BB9-474D-B9D6-8F99D1BB99B0}"/>
              </a:ext>
            </a:extLst>
          </p:cNvPr>
          <p:cNvSpPr/>
          <p:nvPr/>
        </p:nvSpPr>
        <p:spPr>
          <a:xfrm>
            <a:off x="4412060" y="2009967"/>
            <a:ext cx="3977696" cy="20433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9E8991E-77A2-48D7-819F-C7A7E4F01BFF}"/>
              </a:ext>
            </a:extLst>
          </p:cNvPr>
          <p:cNvSpPr txBox="1"/>
          <p:nvPr/>
        </p:nvSpPr>
        <p:spPr>
          <a:xfrm>
            <a:off x="795256" y="97932"/>
            <a:ext cx="7160935" cy="1015663"/>
          </a:xfrm>
          <a:prstGeom prst="rect">
            <a:avLst/>
          </a:prstGeom>
          <a:solidFill>
            <a:srgbClr val="002060"/>
          </a:solidFill>
        </p:spPr>
        <p:txBody>
          <a:bodyPr wrap="none" rtlCol="0">
            <a:spAutoFit/>
          </a:bodyPr>
          <a:lstStyle/>
          <a:p>
            <a:pPr algn="ctr"/>
            <a:r>
              <a:rPr kumimoji="1" lang="ja-JP" altLang="en-US" sz="3200" dirty="0">
                <a:solidFill>
                  <a:srgbClr val="FFFF00"/>
                </a:solidFill>
                <a:latin typeface="UD デジタル 教科書体 NP-B" panose="02020700000000000000" pitchFamily="18" charset="-128"/>
                <a:ea typeface="UD デジタル 教科書体 NP-B" panose="02020700000000000000" pitchFamily="18" charset="-128"/>
              </a:rPr>
              <a:t>あくまでも、大災害時への備えです！</a:t>
            </a:r>
            <a:endParaRPr kumimoji="1" lang="en-US" altLang="ja-JP" sz="3200" dirty="0">
              <a:solidFill>
                <a:srgbClr val="FFFF00"/>
              </a:solidFill>
              <a:latin typeface="UD デジタル 教科書体 NP-B" panose="02020700000000000000" pitchFamily="18" charset="-128"/>
              <a:ea typeface="UD デジタル 教科書体 NP-B" panose="02020700000000000000" pitchFamily="18" charset="-128"/>
            </a:endParaRPr>
          </a:p>
          <a:p>
            <a:pPr algn="ctr"/>
            <a:r>
              <a:rPr lang="ja-JP" altLang="en-US" sz="2800" dirty="0">
                <a:solidFill>
                  <a:schemeClr val="bg1"/>
                </a:solidFill>
                <a:latin typeface="UD デジタル 教科書体 NP-B" panose="02020700000000000000" pitchFamily="18" charset="-128"/>
                <a:ea typeface="UD デジタル 教科書体 NP-B" panose="02020700000000000000" pitchFamily="18" charset="-128"/>
              </a:rPr>
              <a:t>絶対に、個人情報は口外しません！</a:t>
            </a:r>
            <a:endParaRPr kumimoji="1" lang="ja-JP" altLang="en-US" sz="28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正方形/長方形 6">
            <a:extLst>
              <a:ext uri="{FF2B5EF4-FFF2-40B4-BE49-F238E27FC236}">
                <a16:creationId xmlns:a16="http://schemas.microsoft.com/office/drawing/2014/main" id="{9E85CA20-DC14-4FF5-A3ED-53004F551200}"/>
              </a:ext>
            </a:extLst>
          </p:cNvPr>
          <p:cNvSpPr/>
          <p:nvPr/>
        </p:nvSpPr>
        <p:spPr>
          <a:xfrm>
            <a:off x="2579243" y="2480934"/>
            <a:ext cx="584521" cy="296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E184887-73D1-4E17-BA15-D5C5B98BBE8E}"/>
              </a:ext>
            </a:extLst>
          </p:cNvPr>
          <p:cNvSpPr txBox="1"/>
          <p:nvPr/>
        </p:nvSpPr>
        <p:spPr>
          <a:xfrm>
            <a:off x="2312130" y="2126904"/>
            <a:ext cx="1179749" cy="276999"/>
          </a:xfrm>
          <a:prstGeom prst="rect">
            <a:avLst/>
          </a:prstGeom>
          <a:solidFill>
            <a:schemeClr val="bg1"/>
          </a:solidFill>
        </p:spPr>
        <p:txBody>
          <a:bodyPr wrap="square" rtlCol="0">
            <a:spAutoFit/>
          </a:bodyPr>
          <a:lstStyle/>
          <a:p>
            <a:r>
              <a:rPr kumimoji="1" lang="ja-JP" altLang="en-US" sz="1200" dirty="0"/>
              <a:t>東〇丁目五班</a:t>
            </a:r>
          </a:p>
        </p:txBody>
      </p:sp>
      <p:sp>
        <p:nvSpPr>
          <p:cNvPr id="25" name="テキスト ボックス 24">
            <a:extLst>
              <a:ext uri="{FF2B5EF4-FFF2-40B4-BE49-F238E27FC236}">
                <a16:creationId xmlns:a16="http://schemas.microsoft.com/office/drawing/2014/main" id="{DACD4EE9-3B43-4A75-908F-7685A335AF1F}"/>
              </a:ext>
            </a:extLst>
          </p:cNvPr>
          <p:cNvSpPr txBox="1"/>
          <p:nvPr/>
        </p:nvSpPr>
        <p:spPr>
          <a:xfrm>
            <a:off x="2174239" y="2119611"/>
            <a:ext cx="1394530" cy="276999"/>
          </a:xfrm>
          <a:prstGeom prst="rect">
            <a:avLst/>
          </a:prstGeom>
          <a:solidFill>
            <a:schemeClr val="bg1"/>
          </a:solidFill>
        </p:spPr>
        <p:txBody>
          <a:bodyPr wrap="square" rtlCol="0">
            <a:spAutoFit/>
          </a:bodyPr>
          <a:lstStyle/>
          <a:p>
            <a:r>
              <a:rPr kumimoji="1" lang="ja-JP" altLang="en-US" sz="1200" dirty="0"/>
              <a:t>東 〇 丁 目　〇班    </a:t>
            </a:r>
          </a:p>
        </p:txBody>
      </p:sp>
      <p:sp>
        <p:nvSpPr>
          <p:cNvPr id="27" name="テキスト ボックス 26">
            <a:extLst>
              <a:ext uri="{FF2B5EF4-FFF2-40B4-BE49-F238E27FC236}">
                <a16:creationId xmlns:a16="http://schemas.microsoft.com/office/drawing/2014/main" id="{64E25BEC-ACBF-4B6B-9FD1-FB726229E98D}"/>
              </a:ext>
            </a:extLst>
          </p:cNvPr>
          <p:cNvSpPr txBox="1"/>
          <p:nvPr/>
        </p:nvSpPr>
        <p:spPr>
          <a:xfrm>
            <a:off x="566836" y="2049959"/>
            <a:ext cx="936104" cy="215444"/>
          </a:xfrm>
          <a:prstGeom prst="rect">
            <a:avLst/>
          </a:prstGeom>
          <a:solidFill>
            <a:schemeClr val="bg1"/>
          </a:solidFill>
        </p:spPr>
        <p:txBody>
          <a:bodyPr wrap="square" rtlCol="0">
            <a:spAutoFit/>
          </a:bodyPr>
          <a:lstStyle/>
          <a:p>
            <a:pPr algn="r"/>
            <a:r>
              <a:rPr kumimoji="1" lang="ja-JP" altLang="en-US" sz="800" dirty="0"/>
              <a:t>令和三年度</a:t>
            </a:r>
          </a:p>
        </p:txBody>
      </p:sp>
    </p:spTree>
    <p:extLst>
      <p:ext uri="{BB962C8B-B14F-4D97-AF65-F5344CB8AC3E}">
        <p14:creationId xmlns:p14="http://schemas.microsoft.com/office/powerpoint/2010/main" val="336098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500"/>
                                        <p:tgtEl>
                                          <p:spTgt spid="8"/>
                                        </p:tgtEl>
                                      </p:cBhvr>
                                    </p:animEffect>
                                    <p:anim calcmode="lin" valueType="num">
                                      <p:cBhvr>
                                        <p:cTn id="12" dur="1500" fill="hold"/>
                                        <p:tgtEl>
                                          <p:spTgt spid="8"/>
                                        </p:tgtEl>
                                        <p:attrNameLst>
                                          <p:attrName>ppt_x</p:attrName>
                                        </p:attrNameLst>
                                      </p:cBhvr>
                                      <p:tavLst>
                                        <p:tav tm="0">
                                          <p:val>
                                            <p:strVal val="#ppt_x"/>
                                          </p:val>
                                        </p:tav>
                                        <p:tav tm="100000">
                                          <p:val>
                                            <p:strVal val="#ppt_x"/>
                                          </p:val>
                                        </p:tav>
                                      </p:tavLst>
                                    </p:anim>
                                    <p:anim calcmode="lin" valueType="num">
                                      <p:cBhvr>
                                        <p:cTn id="13" dur="15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3500"/>
                            </p:stCondLst>
                            <p:childTnLst>
                              <p:par>
                                <p:cTn id="15" presetID="31"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4500"/>
                            </p:stCondLst>
                            <p:childTnLst>
                              <p:par>
                                <p:cTn id="22" presetID="42"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500"/>
                                        <p:tgtEl>
                                          <p:spTgt spid="14"/>
                                        </p:tgtEl>
                                      </p:cBhvr>
                                    </p:animEffect>
                                    <p:anim calcmode="lin" valueType="num">
                                      <p:cBhvr>
                                        <p:cTn id="25" dur="1500" fill="hold"/>
                                        <p:tgtEl>
                                          <p:spTgt spid="14"/>
                                        </p:tgtEl>
                                        <p:attrNameLst>
                                          <p:attrName>ppt_x</p:attrName>
                                        </p:attrNameLst>
                                      </p:cBhvr>
                                      <p:tavLst>
                                        <p:tav tm="0">
                                          <p:val>
                                            <p:strVal val="#ppt_x"/>
                                          </p:val>
                                        </p:tav>
                                        <p:tav tm="100000">
                                          <p:val>
                                            <p:strVal val="#ppt_x"/>
                                          </p:val>
                                        </p:tav>
                                      </p:tavLst>
                                    </p:anim>
                                    <p:anim calcmode="lin" valueType="num">
                                      <p:cBhvr>
                                        <p:cTn id="26" dur="1500" fill="hold"/>
                                        <p:tgtEl>
                                          <p:spTgt spid="14"/>
                                        </p:tgtEl>
                                        <p:attrNameLst>
                                          <p:attrName>ppt_y</p:attrName>
                                        </p:attrNameLst>
                                      </p:cBhvr>
                                      <p:tavLst>
                                        <p:tav tm="0">
                                          <p:val>
                                            <p:strVal val="#ppt_y+.1"/>
                                          </p:val>
                                        </p:tav>
                                        <p:tav tm="100000">
                                          <p:val>
                                            <p:strVal val="#ppt_y"/>
                                          </p:val>
                                        </p:tav>
                                      </p:tavLst>
                                    </p:anim>
                                  </p:childTnLst>
                                </p:cTn>
                              </p:par>
                            </p:childTnLst>
                          </p:cTn>
                        </p:par>
                        <p:par>
                          <p:cTn id="27" fill="hold">
                            <p:stCondLst>
                              <p:cond delay="6000"/>
                            </p:stCondLst>
                            <p:childTnLst>
                              <p:par>
                                <p:cTn id="28" presetID="42"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500"/>
                                        <p:tgtEl>
                                          <p:spTgt spid="15"/>
                                        </p:tgtEl>
                                      </p:cBhvr>
                                    </p:animEffect>
                                    <p:anim calcmode="lin" valueType="num">
                                      <p:cBhvr>
                                        <p:cTn id="31" dur="1500" fill="hold"/>
                                        <p:tgtEl>
                                          <p:spTgt spid="15"/>
                                        </p:tgtEl>
                                        <p:attrNameLst>
                                          <p:attrName>ppt_x</p:attrName>
                                        </p:attrNameLst>
                                      </p:cBhvr>
                                      <p:tavLst>
                                        <p:tav tm="0">
                                          <p:val>
                                            <p:strVal val="#ppt_x"/>
                                          </p:val>
                                        </p:tav>
                                        <p:tav tm="100000">
                                          <p:val>
                                            <p:strVal val="#ppt_x"/>
                                          </p:val>
                                        </p:tav>
                                      </p:tavLst>
                                    </p:anim>
                                    <p:anim calcmode="lin" valueType="num">
                                      <p:cBhvr>
                                        <p:cTn id="32" dur="1500" fill="hold"/>
                                        <p:tgtEl>
                                          <p:spTgt spid="15"/>
                                        </p:tgtEl>
                                        <p:attrNameLst>
                                          <p:attrName>ppt_y</p:attrName>
                                        </p:attrNameLst>
                                      </p:cBhvr>
                                      <p:tavLst>
                                        <p:tav tm="0">
                                          <p:val>
                                            <p:strVal val="#ppt_y+.1"/>
                                          </p:val>
                                        </p:tav>
                                        <p:tav tm="100000">
                                          <p:val>
                                            <p:strVal val="#ppt_y"/>
                                          </p:val>
                                        </p:tav>
                                      </p:tavLst>
                                    </p:anim>
                                  </p:childTnLst>
                                </p:cTn>
                              </p:par>
                            </p:childTnLst>
                          </p:cTn>
                        </p:par>
                        <p:par>
                          <p:cTn id="33" fill="hold">
                            <p:stCondLst>
                              <p:cond delay="7500"/>
                            </p:stCondLst>
                            <p:childTnLst>
                              <p:par>
                                <p:cTn id="34" presetID="42"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500"/>
                                        <p:tgtEl>
                                          <p:spTgt spid="16"/>
                                        </p:tgtEl>
                                      </p:cBhvr>
                                    </p:animEffect>
                                    <p:anim calcmode="lin" valueType="num">
                                      <p:cBhvr>
                                        <p:cTn id="37" dur="1500" fill="hold"/>
                                        <p:tgtEl>
                                          <p:spTgt spid="16"/>
                                        </p:tgtEl>
                                        <p:attrNameLst>
                                          <p:attrName>ppt_x</p:attrName>
                                        </p:attrNameLst>
                                      </p:cBhvr>
                                      <p:tavLst>
                                        <p:tav tm="0">
                                          <p:val>
                                            <p:strVal val="#ppt_x"/>
                                          </p:val>
                                        </p:tav>
                                        <p:tav tm="100000">
                                          <p:val>
                                            <p:strVal val="#ppt_x"/>
                                          </p:val>
                                        </p:tav>
                                      </p:tavLst>
                                    </p:anim>
                                    <p:anim calcmode="lin" valueType="num">
                                      <p:cBhvr>
                                        <p:cTn id="38" dur="1500" fill="hold"/>
                                        <p:tgtEl>
                                          <p:spTgt spid="16"/>
                                        </p:tgtEl>
                                        <p:attrNameLst>
                                          <p:attrName>ppt_y</p:attrName>
                                        </p:attrNameLst>
                                      </p:cBhvr>
                                      <p:tavLst>
                                        <p:tav tm="0">
                                          <p:val>
                                            <p:strVal val="#ppt_y+.1"/>
                                          </p:val>
                                        </p:tav>
                                        <p:tav tm="100000">
                                          <p:val>
                                            <p:strVal val="#ppt_y"/>
                                          </p:val>
                                        </p:tav>
                                      </p:tavLst>
                                    </p:anim>
                                  </p:childTnLst>
                                </p:cTn>
                              </p:par>
                            </p:childTnLst>
                          </p:cTn>
                        </p:par>
                        <p:par>
                          <p:cTn id="39" fill="hold">
                            <p:stCondLst>
                              <p:cond delay="9000"/>
                            </p:stCondLst>
                            <p:childTnLst>
                              <p:par>
                                <p:cTn id="40" presetID="42" presetClass="entr" presetSubtype="0"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anim calcmode="lin" valueType="num">
                                      <p:cBhvr>
                                        <p:cTn id="43" dur="2000" fill="hold"/>
                                        <p:tgtEl>
                                          <p:spTgt spid="17"/>
                                        </p:tgtEl>
                                        <p:attrNameLst>
                                          <p:attrName>ppt_x</p:attrName>
                                        </p:attrNameLst>
                                      </p:cBhvr>
                                      <p:tavLst>
                                        <p:tav tm="0">
                                          <p:val>
                                            <p:strVal val="#ppt_x"/>
                                          </p:val>
                                        </p:tav>
                                        <p:tav tm="100000">
                                          <p:val>
                                            <p:strVal val="#ppt_x"/>
                                          </p:val>
                                        </p:tav>
                                      </p:tavLst>
                                    </p:anim>
                                    <p:anim calcmode="lin" valueType="num">
                                      <p:cBhvr>
                                        <p:cTn id="44" dur="2000" fill="hold"/>
                                        <p:tgtEl>
                                          <p:spTgt spid="17"/>
                                        </p:tgtEl>
                                        <p:attrNameLst>
                                          <p:attrName>ppt_y</p:attrName>
                                        </p:attrNameLst>
                                      </p:cBhvr>
                                      <p:tavLst>
                                        <p:tav tm="0">
                                          <p:val>
                                            <p:strVal val="#ppt_y+.1"/>
                                          </p:val>
                                        </p:tav>
                                        <p:tav tm="100000">
                                          <p:val>
                                            <p:strVal val="#ppt_y"/>
                                          </p:val>
                                        </p:tav>
                                      </p:tavLst>
                                    </p:anim>
                                  </p:childTnLst>
                                </p:cTn>
                              </p:par>
                            </p:childTnLst>
                          </p:cTn>
                        </p:par>
                        <p:par>
                          <p:cTn id="45" fill="hold">
                            <p:stCondLst>
                              <p:cond delay="11000"/>
                            </p:stCondLst>
                            <p:childTnLst>
                              <p:par>
                                <p:cTn id="46" presetID="42" presetClass="entr" presetSubtype="0"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500"/>
                                        <p:tgtEl>
                                          <p:spTgt spid="18"/>
                                        </p:tgtEl>
                                      </p:cBhvr>
                                    </p:animEffect>
                                    <p:anim calcmode="lin" valueType="num">
                                      <p:cBhvr>
                                        <p:cTn id="49" dur="1500" fill="hold"/>
                                        <p:tgtEl>
                                          <p:spTgt spid="18"/>
                                        </p:tgtEl>
                                        <p:attrNameLst>
                                          <p:attrName>ppt_x</p:attrName>
                                        </p:attrNameLst>
                                      </p:cBhvr>
                                      <p:tavLst>
                                        <p:tav tm="0">
                                          <p:val>
                                            <p:strVal val="#ppt_x"/>
                                          </p:val>
                                        </p:tav>
                                        <p:tav tm="100000">
                                          <p:val>
                                            <p:strVal val="#ppt_x"/>
                                          </p:val>
                                        </p:tav>
                                      </p:tavLst>
                                    </p:anim>
                                    <p:anim calcmode="lin" valueType="num">
                                      <p:cBhvr>
                                        <p:cTn id="50" dur="1500" fill="hold"/>
                                        <p:tgtEl>
                                          <p:spTgt spid="18"/>
                                        </p:tgtEl>
                                        <p:attrNameLst>
                                          <p:attrName>ppt_y</p:attrName>
                                        </p:attrNameLst>
                                      </p:cBhvr>
                                      <p:tavLst>
                                        <p:tav tm="0">
                                          <p:val>
                                            <p:strVal val="#ppt_y+.1"/>
                                          </p:val>
                                        </p:tav>
                                        <p:tav tm="100000">
                                          <p:val>
                                            <p:strVal val="#ppt_y"/>
                                          </p:val>
                                        </p:tav>
                                      </p:tavLst>
                                    </p:anim>
                                  </p:childTnLst>
                                </p:cTn>
                              </p:par>
                            </p:childTnLst>
                          </p:cTn>
                        </p:par>
                        <p:par>
                          <p:cTn id="51" fill="hold">
                            <p:stCondLst>
                              <p:cond delay="12500"/>
                            </p:stCondLst>
                            <p:childTnLst>
                              <p:par>
                                <p:cTn id="52" presetID="42" presetClass="entr" presetSubtype="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500"/>
                                        <p:tgtEl>
                                          <p:spTgt spid="19"/>
                                        </p:tgtEl>
                                      </p:cBhvr>
                                    </p:animEffect>
                                    <p:anim calcmode="lin" valueType="num">
                                      <p:cBhvr>
                                        <p:cTn id="55" dur="1500" fill="hold"/>
                                        <p:tgtEl>
                                          <p:spTgt spid="19"/>
                                        </p:tgtEl>
                                        <p:attrNameLst>
                                          <p:attrName>ppt_x</p:attrName>
                                        </p:attrNameLst>
                                      </p:cBhvr>
                                      <p:tavLst>
                                        <p:tav tm="0">
                                          <p:val>
                                            <p:strVal val="#ppt_x"/>
                                          </p:val>
                                        </p:tav>
                                        <p:tav tm="100000">
                                          <p:val>
                                            <p:strVal val="#ppt_x"/>
                                          </p:val>
                                        </p:tav>
                                      </p:tavLst>
                                    </p:anim>
                                    <p:anim calcmode="lin" valueType="num">
                                      <p:cBhvr>
                                        <p:cTn id="56" dur="1500" fill="hold"/>
                                        <p:tgtEl>
                                          <p:spTgt spid="19"/>
                                        </p:tgtEl>
                                        <p:attrNameLst>
                                          <p:attrName>ppt_y</p:attrName>
                                        </p:attrNameLst>
                                      </p:cBhvr>
                                      <p:tavLst>
                                        <p:tav tm="0">
                                          <p:val>
                                            <p:strVal val="#ppt_y+.1"/>
                                          </p:val>
                                        </p:tav>
                                        <p:tav tm="100000">
                                          <p:val>
                                            <p:strVal val="#ppt_y"/>
                                          </p:val>
                                        </p:tav>
                                      </p:tavLst>
                                    </p:anim>
                                  </p:childTnLst>
                                </p:cTn>
                              </p:par>
                            </p:childTnLst>
                          </p:cTn>
                        </p:par>
                        <p:par>
                          <p:cTn id="57" fill="hold">
                            <p:stCondLst>
                              <p:cond delay="14000"/>
                            </p:stCondLst>
                            <p:childTnLst>
                              <p:par>
                                <p:cTn id="58" presetID="42" presetClass="entr" presetSubtype="0"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500"/>
                                        <p:tgtEl>
                                          <p:spTgt spid="20"/>
                                        </p:tgtEl>
                                      </p:cBhvr>
                                    </p:animEffect>
                                    <p:anim calcmode="lin" valueType="num">
                                      <p:cBhvr>
                                        <p:cTn id="61" dur="1500" fill="hold"/>
                                        <p:tgtEl>
                                          <p:spTgt spid="20"/>
                                        </p:tgtEl>
                                        <p:attrNameLst>
                                          <p:attrName>ppt_x</p:attrName>
                                        </p:attrNameLst>
                                      </p:cBhvr>
                                      <p:tavLst>
                                        <p:tav tm="0">
                                          <p:val>
                                            <p:strVal val="#ppt_x"/>
                                          </p:val>
                                        </p:tav>
                                        <p:tav tm="100000">
                                          <p:val>
                                            <p:strVal val="#ppt_x"/>
                                          </p:val>
                                        </p:tav>
                                      </p:tavLst>
                                    </p:anim>
                                    <p:anim calcmode="lin" valueType="num">
                                      <p:cBhvr>
                                        <p:cTn id="62" dur="1500" fill="hold"/>
                                        <p:tgtEl>
                                          <p:spTgt spid="20"/>
                                        </p:tgtEl>
                                        <p:attrNameLst>
                                          <p:attrName>ppt_y</p:attrName>
                                        </p:attrNameLst>
                                      </p:cBhvr>
                                      <p:tavLst>
                                        <p:tav tm="0">
                                          <p:val>
                                            <p:strVal val="#ppt_y+.1"/>
                                          </p:val>
                                        </p:tav>
                                        <p:tav tm="100000">
                                          <p:val>
                                            <p:strVal val="#ppt_y"/>
                                          </p:val>
                                        </p:tav>
                                      </p:tavLst>
                                    </p:anim>
                                  </p:childTnLst>
                                </p:cTn>
                              </p:par>
                            </p:childTnLst>
                          </p:cTn>
                        </p:par>
                        <p:par>
                          <p:cTn id="63" fill="hold">
                            <p:stCondLst>
                              <p:cond delay="15500"/>
                            </p:stCondLst>
                            <p:childTnLst>
                              <p:par>
                                <p:cTn id="64" presetID="42" presetClass="entr" presetSubtype="0"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1500"/>
                                        <p:tgtEl>
                                          <p:spTgt spid="21"/>
                                        </p:tgtEl>
                                      </p:cBhvr>
                                    </p:animEffect>
                                    <p:anim calcmode="lin" valueType="num">
                                      <p:cBhvr>
                                        <p:cTn id="67" dur="1500" fill="hold"/>
                                        <p:tgtEl>
                                          <p:spTgt spid="21"/>
                                        </p:tgtEl>
                                        <p:attrNameLst>
                                          <p:attrName>ppt_x</p:attrName>
                                        </p:attrNameLst>
                                      </p:cBhvr>
                                      <p:tavLst>
                                        <p:tav tm="0">
                                          <p:val>
                                            <p:strVal val="#ppt_x"/>
                                          </p:val>
                                        </p:tav>
                                        <p:tav tm="100000">
                                          <p:val>
                                            <p:strVal val="#ppt_x"/>
                                          </p:val>
                                        </p:tav>
                                      </p:tavLst>
                                    </p:anim>
                                    <p:anim calcmode="lin" valueType="num">
                                      <p:cBhvr>
                                        <p:cTn id="68" dur="1500" fill="hold"/>
                                        <p:tgtEl>
                                          <p:spTgt spid="21"/>
                                        </p:tgtEl>
                                        <p:attrNameLst>
                                          <p:attrName>ppt_y</p:attrName>
                                        </p:attrNameLst>
                                      </p:cBhvr>
                                      <p:tavLst>
                                        <p:tav tm="0">
                                          <p:val>
                                            <p:strVal val="#ppt_y+.1"/>
                                          </p:val>
                                        </p:tav>
                                        <p:tav tm="100000">
                                          <p:val>
                                            <p:strVal val="#ppt_y"/>
                                          </p:val>
                                        </p:tav>
                                      </p:tavLst>
                                    </p:anim>
                                  </p:childTnLst>
                                </p:cTn>
                              </p:par>
                            </p:childTnLst>
                          </p:cTn>
                        </p:par>
                        <p:par>
                          <p:cTn id="69" fill="hold">
                            <p:stCondLst>
                              <p:cond delay="17000"/>
                            </p:stCondLst>
                            <p:childTnLst>
                              <p:par>
                                <p:cTn id="70" presetID="53" presetClass="entr" presetSubtype="16" fill="hold" grpId="0" nodeType="afterEffect">
                                  <p:stCondLst>
                                    <p:cond delay="0"/>
                                  </p:stCondLst>
                                  <p:childTnLst>
                                    <p:set>
                                      <p:cBhvr>
                                        <p:cTn id="71" dur="1" fill="hold">
                                          <p:stCondLst>
                                            <p:cond delay="0"/>
                                          </p:stCondLst>
                                        </p:cTn>
                                        <p:tgtEl>
                                          <p:spTgt spid="3"/>
                                        </p:tgtEl>
                                        <p:attrNameLst>
                                          <p:attrName>style.visibility</p:attrName>
                                        </p:attrNameLst>
                                      </p:cBhvr>
                                      <p:to>
                                        <p:strVal val="visible"/>
                                      </p:to>
                                    </p:set>
                                    <p:anim calcmode="lin" valueType="num">
                                      <p:cBhvr>
                                        <p:cTn id="72" dur="3250" fill="hold"/>
                                        <p:tgtEl>
                                          <p:spTgt spid="3"/>
                                        </p:tgtEl>
                                        <p:attrNameLst>
                                          <p:attrName>ppt_w</p:attrName>
                                        </p:attrNameLst>
                                      </p:cBhvr>
                                      <p:tavLst>
                                        <p:tav tm="0">
                                          <p:val>
                                            <p:fltVal val="0"/>
                                          </p:val>
                                        </p:tav>
                                        <p:tav tm="100000">
                                          <p:val>
                                            <p:strVal val="#ppt_w"/>
                                          </p:val>
                                        </p:tav>
                                      </p:tavLst>
                                    </p:anim>
                                    <p:anim calcmode="lin" valueType="num">
                                      <p:cBhvr>
                                        <p:cTn id="73" dur="3250" fill="hold"/>
                                        <p:tgtEl>
                                          <p:spTgt spid="3"/>
                                        </p:tgtEl>
                                        <p:attrNameLst>
                                          <p:attrName>ppt_h</p:attrName>
                                        </p:attrNameLst>
                                      </p:cBhvr>
                                      <p:tavLst>
                                        <p:tav tm="0">
                                          <p:val>
                                            <p:fltVal val="0"/>
                                          </p:val>
                                        </p:tav>
                                        <p:tav tm="100000">
                                          <p:val>
                                            <p:strVal val="#ppt_h"/>
                                          </p:val>
                                        </p:tav>
                                      </p:tavLst>
                                    </p:anim>
                                    <p:animEffect transition="in" filter="fade">
                                      <p:cBhvr>
                                        <p:cTn id="74" dur="3250"/>
                                        <p:tgtEl>
                                          <p:spTgt spid="3"/>
                                        </p:tgtEl>
                                      </p:cBhvr>
                                    </p:animEffect>
                                  </p:childTnLst>
                                </p:cTn>
                              </p:par>
                            </p:childTnLst>
                          </p:cTn>
                        </p:par>
                        <p:par>
                          <p:cTn id="75" fill="hold">
                            <p:stCondLst>
                              <p:cond delay="20250"/>
                            </p:stCondLst>
                            <p:childTnLst>
                              <p:par>
                                <p:cTn id="76" presetID="42" presetClass="entr" presetSubtype="0" fill="hold" grpId="0" nodeType="afterEffect">
                                  <p:stCondLst>
                                    <p:cond delay="0"/>
                                  </p:stCondLst>
                                  <p:childTnLst>
                                    <p:set>
                                      <p:cBhvr>
                                        <p:cTn id="77" dur="1" fill="hold">
                                          <p:stCondLst>
                                            <p:cond delay="0"/>
                                          </p:stCondLst>
                                        </p:cTn>
                                        <p:tgtEl>
                                          <p:spTgt spid="4"/>
                                        </p:tgtEl>
                                        <p:attrNameLst>
                                          <p:attrName>style.visibility</p:attrName>
                                        </p:attrNameLst>
                                      </p:cBhvr>
                                      <p:to>
                                        <p:strVal val="visible"/>
                                      </p:to>
                                    </p:set>
                                    <p:animEffect transition="in" filter="fade">
                                      <p:cBhvr>
                                        <p:cTn id="78" dur="1000"/>
                                        <p:tgtEl>
                                          <p:spTgt spid="4"/>
                                        </p:tgtEl>
                                      </p:cBhvr>
                                    </p:animEffect>
                                    <p:anim calcmode="lin" valueType="num">
                                      <p:cBhvr>
                                        <p:cTn id="79" dur="1000" fill="hold"/>
                                        <p:tgtEl>
                                          <p:spTgt spid="4"/>
                                        </p:tgtEl>
                                        <p:attrNameLst>
                                          <p:attrName>ppt_x</p:attrName>
                                        </p:attrNameLst>
                                      </p:cBhvr>
                                      <p:tavLst>
                                        <p:tav tm="0">
                                          <p:val>
                                            <p:strVal val="#ppt_x"/>
                                          </p:val>
                                        </p:tav>
                                        <p:tav tm="100000">
                                          <p:val>
                                            <p:strVal val="#ppt_x"/>
                                          </p:val>
                                        </p:tav>
                                      </p:tavLst>
                                    </p:anim>
                                    <p:anim calcmode="lin" valueType="num">
                                      <p:cBhvr>
                                        <p:cTn id="8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P spid="17" grpId="0" animBg="1"/>
      <p:bldP spid="18" grpId="0" animBg="1"/>
      <p:bldP spid="19" grpId="0" animBg="1"/>
      <p:bldP spid="20" grpId="0" animBg="1"/>
      <p:bldP spid="21" grpId="0" animBg="1"/>
      <p:bldP spid="3" grpId="0"/>
      <p:bldP spid="5" grpId="0" animBg="1"/>
      <p:bldP spid="4"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A81C8E6E-912A-4C88-913D-263036C8BC79}"/>
              </a:ext>
            </a:extLst>
          </p:cNvPr>
          <p:cNvSpPr>
            <a:spLocks noGrp="1"/>
          </p:cNvSpPr>
          <p:nvPr>
            <p:ph type="title"/>
          </p:nvPr>
        </p:nvSpPr>
        <p:spPr>
          <a:xfrm>
            <a:off x="457200" y="1988840"/>
            <a:ext cx="8229600" cy="3384375"/>
          </a:xfrm>
        </p:spPr>
        <p:txBody>
          <a:bodyPr>
            <a:normAutofit/>
          </a:bodyPr>
          <a:lstStyle/>
          <a:p>
            <a:r>
              <a:rPr kumimoji="1" lang="ja-JP" altLang="en-US" sz="10700" b="1" dirty="0">
                <a:solidFill>
                  <a:srgbClr val="7030A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弥 栄</a:t>
            </a:r>
            <a:endParaRPr kumimoji="1" lang="ja-JP" altLang="en-US" sz="3600" b="1" dirty="0">
              <a:solidFill>
                <a:srgbClr val="7030A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0724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anim calcmode="lin" valueType="num">
                                      <p:cBhvr>
                                        <p:cTn id="8" dur="1250" fill="hold"/>
                                        <p:tgtEl>
                                          <p:spTgt spid="6"/>
                                        </p:tgtEl>
                                        <p:attrNameLst>
                                          <p:attrName>ppt_x</p:attrName>
                                        </p:attrNameLst>
                                      </p:cBhvr>
                                      <p:tavLst>
                                        <p:tav tm="0">
                                          <p:val>
                                            <p:strVal val="#ppt_x"/>
                                          </p:val>
                                        </p:tav>
                                        <p:tav tm="100000">
                                          <p:val>
                                            <p:strVal val="#ppt_x"/>
                                          </p:val>
                                        </p:tav>
                                      </p:tavLst>
                                    </p:anim>
                                    <p:anim calcmode="lin" valueType="num">
                                      <p:cBhvr>
                                        <p:cTn id="9" dur="1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user\Pictures\朝倉台　要支援者声掛け名簿.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1473286"/>
            <a:ext cx="3699431" cy="298069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user\Pictures\朝倉台・要支援者名簿.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473286"/>
            <a:ext cx="3376120" cy="3884225"/>
          </a:xfrm>
          <a:prstGeom prst="rect">
            <a:avLst/>
          </a:prstGeom>
          <a:noFill/>
          <a:extLst>
            <a:ext uri="{909E8E84-426E-40DD-AFC4-6F175D3DCCD1}">
              <a14:hiddenFill xmlns:a14="http://schemas.microsoft.com/office/drawing/2010/main">
                <a:solidFill>
                  <a:srgbClr val="FFFFFF"/>
                </a:solidFill>
              </a14:hiddenFill>
            </a:ext>
          </a:extLst>
        </p:spPr>
      </p:pic>
      <p:sp>
        <p:nvSpPr>
          <p:cNvPr id="14" name="正方形/長方形 13"/>
          <p:cNvSpPr/>
          <p:nvPr/>
        </p:nvSpPr>
        <p:spPr>
          <a:xfrm>
            <a:off x="3904854" y="3326255"/>
            <a:ext cx="4370201" cy="18350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00" name="Picture 4" descr="C:\Users\user\Pictures\朝倉台　要支援者名簿　ゴミ収集.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509" y="3569697"/>
            <a:ext cx="5139858" cy="3246742"/>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B3171007-8A86-4B75-AC24-FA69689BAB63}"/>
              </a:ext>
            </a:extLst>
          </p:cNvPr>
          <p:cNvSpPr txBox="1"/>
          <p:nvPr/>
        </p:nvSpPr>
        <p:spPr>
          <a:xfrm>
            <a:off x="3736509" y="3447164"/>
            <a:ext cx="877163" cy="369332"/>
          </a:xfrm>
          <a:prstGeom prst="rect">
            <a:avLst/>
          </a:prstGeom>
          <a:solidFill>
            <a:schemeClr val="bg1"/>
          </a:solidFill>
          <a:ln>
            <a:solidFill>
              <a:srgbClr val="003399"/>
            </a:solidFill>
          </a:ln>
        </p:spPr>
        <p:txBody>
          <a:bodyPr wrap="none" rtlCol="0">
            <a:spAutoFit/>
          </a:bodyPr>
          <a:lstStyle/>
          <a:p>
            <a:r>
              <a:rPr kumimoji="1" lang="ja-JP" altLang="en-US" dirty="0"/>
              <a:t>極秘扱</a:t>
            </a:r>
          </a:p>
        </p:txBody>
      </p:sp>
      <p:sp>
        <p:nvSpPr>
          <p:cNvPr id="7" name="正方形/長方形 6">
            <a:extLst>
              <a:ext uri="{FF2B5EF4-FFF2-40B4-BE49-F238E27FC236}">
                <a16:creationId xmlns:a16="http://schemas.microsoft.com/office/drawing/2014/main" id="{3E19A01B-98D0-4D4D-83AB-0E1181BF2180}"/>
              </a:ext>
            </a:extLst>
          </p:cNvPr>
          <p:cNvSpPr/>
          <p:nvPr/>
        </p:nvSpPr>
        <p:spPr>
          <a:xfrm>
            <a:off x="0" y="1"/>
            <a:ext cx="9143999" cy="691170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4"/>
          <p:cNvSpPr>
            <a:spLocks noGrp="1"/>
          </p:cNvSpPr>
          <p:nvPr>
            <p:ph type="title"/>
          </p:nvPr>
        </p:nvSpPr>
        <p:spPr>
          <a:xfrm>
            <a:off x="179512" y="229280"/>
            <a:ext cx="8712968" cy="1252728"/>
          </a:xfrm>
          <a:solidFill>
            <a:schemeClr val="accent6">
              <a:lumMod val="50000"/>
            </a:schemeClr>
          </a:solidFill>
        </p:spPr>
        <p:txBody>
          <a:bodyPr>
            <a:normAutofit fontScale="90000"/>
          </a:bodyPr>
          <a:lstStyle/>
          <a:p>
            <a:pPr algn="l"/>
            <a:r>
              <a:rPr lang="ja-JP" altLang="en-US" dirty="0">
                <a:solidFill>
                  <a:srgbClr val="FFFF00"/>
                </a:solidFill>
              </a:rPr>
              <a:t>　　災害時支え合い支援マップ・集計</a:t>
            </a:r>
            <a:br>
              <a:rPr kumimoji="1" lang="en-US" altLang="ja-JP" dirty="0"/>
            </a:br>
            <a:r>
              <a:rPr kumimoji="1" lang="ja-JP" altLang="en-US" dirty="0"/>
              <a:t>　　</a:t>
            </a:r>
            <a:r>
              <a:rPr lang="ja-JP" altLang="en-US" sz="4000" dirty="0">
                <a:solidFill>
                  <a:srgbClr val="FF0000"/>
                </a:solidFill>
              </a:rPr>
              <a:t>２０２２</a:t>
            </a:r>
            <a:r>
              <a:rPr kumimoji="1" lang="ja-JP" altLang="en-US" sz="4000" dirty="0">
                <a:solidFill>
                  <a:schemeClr val="bg1"/>
                </a:solidFill>
              </a:rPr>
              <a:t>（</a:t>
            </a:r>
            <a:r>
              <a:rPr lang="ja-JP" altLang="en-US" sz="4000" dirty="0">
                <a:solidFill>
                  <a:schemeClr val="bg1"/>
                </a:solidFill>
              </a:rPr>
              <a:t>令和４年</a:t>
            </a:r>
            <a:r>
              <a:rPr kumimoji="1" lang="ja-JP" altLang="en-US" sz="4000" dirty="0">
                <a:solidFill>
                  <a:schemeClr val="bg1"/>
                </a:solidFill>
              </a:rPr>
              <a:t>度・朝倉台自治会 </a:t>
            </a:r>
            <a:r>
              <a:rPr lang="ja-JP" altLang="en-US" sz="4000" dirty="0">
                <a:solidFill>
                  <a:schemeClr val="bg1"/>
                </a:solidFill>
              </a:rPr>
              <a:t>）</a:t>
            </a:r>
            <a:endParaRPr kumimoji="1" lang="ja-JP" altLang="en-US" sz="4000" dirty="0">
              <a:solidFill>
                <a:schemeClr val="tx1"/>
              </a:solidFill>
            </a:endParaRPr>
          </a:p>
        </p:txBody>
      </p:sp>
      <p:sp>
        <p:nvSpPr>
          <p:cNvPr id="2" name="テキスト ボックス 1">
            <a:extLst>
              <a:ext uri="{FF2B5EF4-FFF2-40B4-BE49-F238E27FC236}">
                <a16:creationId xmlns:a16="http://schemas.microsoft.com/office/drawing/2014/main" id="{A6320697-14A8-4B39-A077-9F1AFE853671}"/>
              </a:ext>
            </a:extLst>
          </p:cNvPr>
          <p:cNvSpPr txBox="1"/>
          <p:nvPr/>
        </p:nvSpPr>
        <p:spPr>
          <a:xfrm>
            <a:off x="949757" y="1554747"/>
            <a:ext cx="3376120" cy="1815882"/>
          </a:xfrm>
          <a:prstGeom prst="rect">
            <a:avLst/>
          </a:prstGeom>
          <a:solidFill>
            <a:schemeClr val="accent5">
              <a:lumMod val="20000"/>
              <a:lumOff val="80000"/>
            </a:schemeClr>
          </a:solidFill>
        </p:spPr>
        <p:txBody>
          <a:bodyPr wrap="square" rtlCol="0">
            <a:spAutoFit/>
          </a:bodyPr>
          <a:lstStyle/>
          <a:p>
            <a:pPr algn="ctr"/>
            <a:r>
              <a:rPr kumimoji="1" lang="en-US" altLang="ja-JP" sz="2000" b="1" dirty="0">
                <a:solidFill>
                  <a:srgbClr val="FFFF00"/>
                </a:solidFill>
                <a:highlight>
                  <a:srgbClr val="008080"/>
                </a:highlight>
              </a:rPr>
              <a:t>『</a:t>
            </a:r>
            <a:r>
              <a:rPr kumimoji="1" lang="ja-JP" altLang="en-US" sz="2000" b="1" dirty="0">
                <a:solidFill>
                  <a:srgbClr val="FFFF00"/>
                </a:solidFill>
                <a:highlight>
                  <a:srgbClr val="008080"/>
                </a:highlight>
              </a:rPr>
              <a:t>要支援希望者</a:t>
            </a:r>
            <a:r>
              <a:rPr kumimoji="1" lang="en-US" altLang="ja-JP" sz="2000" b="1" dirty="0">
                <a:solidFill>
                  <a:srgbClr val="FFFF00"/>
                </a:solidFill>
                <a:highlight>
                  <a:srgbClr val="008080"/>
                </a:highlight>
              </a:rPr>
              <a:t>』</a:t>
            </a:r>
            <a:r>
              <a:rPr kumimoji="1" lang="ja-JP" altLang="en-US" sz="2000" dirty="0">
                <a:solidFill>
                  <a:srgbClr val="FFFF00"/>
                </a:solidFill>
                <a:highlight>
                  <a:srgbClr val="008080"/>
                </a:highlight>
              </a:rPr>
              <a:t>とは・・・</a:t>
            </a:r>
            <a:endParaRPr kumimoji="1" lang="en-US" altLang="ja-JP" sz="2000" dirty="0">
              <a:solidFill>
                <a:srgbClr val="FFFF00"/>
              </a:solidFill>
              <a:highlight>
                <a:srgbClr val="008080"/>
              </a:highlight>
            </a:endParaRPr>
          </a:p>
          <a:p>
            <a:endParaRPr kumimoji="1" lang="en-US" altLang="ja-JP" sz="2000" dirty="0">
              <a:solidFill>
                <a:srgbClr val="FFFF00"/>
              </a:solidFill>
              <a:highlight>
                <a:srgbClr val="008080"/>
              </a:highlight>
            </a:endParaRPr>
          </a:p>
          <a:p>
            <a:r>
              <a:rPr kumimoji="1" lang="ja-JP" altLang="en-US" u="sng" dirty="0"/>
              <a:t>災害発生時、避難場所へ</a:t>
            </a:r>
            <a:r>
              <a:rPr lang="ja-JP" altLang="en-US" u="sng" dirty="0"/>
              <a:t>の</a:t>
            </a:r>
            <a:endParaRPr lang="en-US" altLang="ja-JP" u="sng" dirty="0"/>
          </a:p>
          <a:p>
            <a:r>
              <a:rPr lang="ja-JP" altLang="en-US" u="sng" dirty="0"/>
              <a:t>避難の手助けを必要とされる方</a:t>
            </a:r>
            <a:endParaRPr lang="en-US" altLang="ja-JP" u="sng" dirty="0"/>
          </a:p>
          <a:p>
            <a:pPr algn="ctr"/>
            <a:r>
              <a:rPr lang="ja-JP" altLang="en-US" dirty="0"/>
              <a:t>～</a:t>
            </a:r>
            <a:r>
              <a:rPr lang="ja-JP" altLang="en-US" b="1" dirty="0">
                <a:solidFill>
                  <a:srgbClr val="FF0000"/>
                </a:solidFill>
              </a:rPr>
              <a:t>２０２２</a:t>
            </a:r>
            <a:r>
              <a:rPr lang="ja-JP" altLang="en-US" dirty="0"/>
              <a:t>年度～</a:t>
            </a:r>
            <a:endParaRPr lang="en-US" altLang="ja-JP" dirty="0"/>
          </a:p>
          <a:p>
            <a:pPr algn="ctr"/>
            <a:r>
              <a:rPr lang="ja-JP" altLang="en-US" dirty="0"/>
              <a:t>お申込みされた方、</a:t>
            </a:r>
            <a:r>
              <a:rPr lang="ja-JP" altLang="en-US" b="1" dirty="0">
                <a:solidFill>
                  <a:srgbClr val="FF0000"/>
                </a:solidFill>
              </a:rPr>
              <a:t>５３</a:t>
            </a:r>
            <a:r>
              <a:rPr lang="ja-JP" altLang="en-US" dirty="0"/>
              <a:t>名</a:t>
            </a:r>
            <a:endParaRPr lang="en-US" altLang="ja-JP" dirty="0"/>
          </a:p>
        </p:txBody>
      </p:sp>
      <p:sp>
        <p:nvSpPr>
          <p:cNvPr id="12" name="テキスト ボックス 11">
            <a:extLst>
              <a:ext uri="{FF2B5EF4-FFF2-40B4-BE49-F238E27FC236}">
                <a16:creationId xmlns:a16="http://schemas.microsoft.com/office/drawing/2014/main" id="{8A36C912-3CDE-48EB-A44F-9681DF91EFCF}"/>
              </a:ext>
            </a:extLst>
          </p:cNvPr>
          <p:cNvSpPr txBox="1"/>
          <p:nvPr/>
        </p:nvSpPr>
        <p:spPr>
          <a:xfrm>
            <a:off x="231329" y="3516349"/>
            <a:ext cx="4756415" cy="3108543"/>
          </a:xfrm>
          <a:prstGeom prst="rect">
            <a:avLst/>
          </a:prstGeom>
          <a:solidFill>
            <a:schemeClr val="tx2">
              <a:lumMod val="20000"/>
              <a:lumOff val="80000"/>
            </a:schemeClr>
          </a:solidFill>
        </p:spPr>
        <p:txBody>
          <a:bodyPr wrap="square" rtlCol="0">
            <a:spAutoFit/>
          </a:bodyPr>
          <a:lstStyle/>
          <a:p>
            <a:pPr algn="ctr"/>
            <a:r>
              <a:rPr lang="ja-JP" altLang="en-US" sz="2800" b="1" dirty="0">
                <a:solidFill>
                  <a:schemeClr val="bg1"/>
                </a:solidFill>
                <a:highlight>
                  <a:srgbClr val="008080"/>
                </a:highlight>
              </a:rPr>
              <a:t>朝倉台住宅の現状</a:t>
            </a:r>
            <a:endParaRPr kumimoji="1" lang="en-US" altLang="ja-JP" sz="2800" dirty="0">
              <a:solidFill>
                <a:schemeClr val="bg1"/>
              </a:solidFill>
              <a:highlight>
                <a:srgbClr val="008080"/>
              </a:highlight>
            </a:endParaRPr>
          </a:p>
          <a:p>
            <a:endParaRPr kumimoji="1" lang="en-US" altLang="ja-JP" sz="2800" dirty="0">
              <a:solidFill>
                <a:srgbClr val="FFFF00"/>
              </a:solidFill>
              <a:highlight>
                <a:srgbClr val="008080"/>
              </a:highlight>
            </a:endParaRPr>
          </a:p>
          <a:p>
            <a:r>
              <a:rPr lang="ja-JP" altLang="en-US" sz="2800" dirty="0">
                <a:solidFill>
                  <a:srgbClr val="00B050"/>
                </a:solidFill>
              </a:rPr>
              <a:t>◆</a:t>
            </a:r>
            <a:r>
              <a:rPr lang="ja-JP" altLang="en-US" sz="2800" u="sng" dirty="0">
                <a:solidFill>
                  <a:srgbClr val="002060"/>
                </a:solidFill>
              </a:rPr>
              <a:t>自治会加入戸数：１、０１３戸</a:t>
            </a:r>
            <a:endParaRPr lang="en-US" altLang="ja-JP" sz="2800" u="sng" dirty="0">
              <a:solidFill>
                <a:srgbClr val="002060"/>
              </a:solidFill>
            </a:endParaRPr>
          </a:p>
          <a:p>
            <a:r>
              <a:rPr lang="ja-JP" altLang="en-US" sz="2800" dirty="0">
                <a:solidFill>
                  <a:srgbClr val="FF0000"/>
                </a:solidFill>
              </a:rPr>
              <a:t>◆</a:t>
            </a:r>
            <a:r>
              <a:rPr lang="ja-JP" altLang="en-US" sz="2800" u="sng" dirty="0">
                <a:solidFill>
                  <a:srgbClr val="002060"/>
                </a:solidFill>
              </a:rPr>
              <a:t> </a:t>
            </a:r>
            <a:r>
              <a:rPr lang="en-US" altLang="ja-JP" sz="2800" u="sng" dirty="0">
                <a:solidFill>
                  <a:srgbClr val="002060"/>
                </a:solidFill>
              </a:rPr>
              <a:t>〃</a:t>
            </a:r>
            <a:r>
              <a:rPr lang="ja-JP" altLang="en-US" sz="2800" u="sng" dirty="0">
                <a:solidFill>
                  <a:srgbClr val="002060"/>
                </a:solidFill>
              </a:rPr>
              <a:t>　</a:t>
            </a:r>
            <a:r>
              <a:rPr lang="ja-JP" altLang="en-US" sz="2800" u="sng" dirty="0">
                <a:solidFill>
                  <a:srgbClr val="FF0000"/>
                </a:solidFill>
                <a:highlight>
                  <a:srgbClr val="C0C0C0"/>
                </a:highlight>
              </a:rPr>
              <a:t>未加入</a:t>
            </a:r>
            <a:r>
              <a:rPr lang="ja-JP" altLang="en-US" sz="2800" u="sng" dirty="0">
                <a:solidFill>
                  <a:srgbClr val="002060"/>
                </a:solidFill>
              </a:rPr>
              <a:t>戸数：　　　３６戸</a:t>
            </a:r>
            <a:endParaRPr lang="en-US" altLang="ja-JP" sz="2800" u="sng" dirty="0">
              <a:solidFill>
                <a:srgbClr val="002060"/>
              </a:solidFill>
            </a:endParaRPr>
          </a:p>
          <a:p>
            <a:r>
              <a:rPr lang="ja-JP" altLang="en-US" sz="2800" dirty="0">
                <a:solidFill>
                  <a:srgbClr val="C00000"/>
                </a:solidFill>
              </a:rPr>
              <a:t>◆</a:t>
            </a:r>
            <a:r>
              <a:rPr lang="ja-JP" altLang="en-US" sz="2800" u="sng" dirty="0">
                <a:solidFill>
                  <a:srgbClr val="002060"/>
                </a:solidFill>
              </a:rPr>
              <a:t>空き家　　　戸数：　　　６４戸</a:t>
            </a:r>
            <a:endParaRPr lang="en-US" altLang="ja-JP" sz="2800" u="sng" dirty="0">
              <a:solidFill>
                <a:srgbClr val="002060"/>
              </a:solidFill>
            </a:endParaRPr>
          </a:p>
          <a:p>
            <a:r>
              <a:rPr lang="ja-JP" altLang="en-US" sz="2800" dirty="0">
                <a:solidFill>
                  <a:srgbClr val="7030A0"/>
                </a:solidFill>
              </a:rPr>
              <a:t>◆</a:t>
            </a:r>
            <a:r>
              <a:rPr lang="ja-JP" altLang="en-US" sz="2800" u="sng" dirty="0">
                <a:solidFill>
                  <a:srgbClr val="002060"/>
                </a:solidFill>
              </a:rPr>
              <a:t>空き地の数　　　：　　　２８地</a:t>
            </a:r>
            <a:endParaRPr lang="en-US" altLang="ja-JP" sz="2800" u="sng" dirty="0">
              <a:solidFill>
                <a:srgbClr val="002060"/>
              </a:solidFill>
            </a:endParaRPr>
          </a:p>
          <a:p>
            <a:r>
              <a:rPr lang="ja-JP" altLang="en-US" sz="2800" dirty="0">
                <a:solidFill>
                  <a:srgbClr val="002060"/>
                </a:solidFill>
              </a:rPr>
              <a:t>◆</a:t>
            </a:r>
            <a:r>
              <a:rPr lang="ja-JP" altLang="en-US" sz="2800" u="sng" dirty="0">
                <a:solidFill>
                  <a:srgbClr val="002060"/>
                </a:solidFill>
              </a:rPr>
              <a:t>一人住まいの方：　    １２０名　</a:t>
            </a:r>
            <a:endParaRPr lang="en-US" altLang="ja-JP" sz="2800" u="sng" dirty="0">
              <a:solidFill>
                <a:srgbClr val="002060"/>
              </a:solidFill>
            </a:endParaRPr>
          </a:p>
        </p:txBody>
      </p:sp>
      <p:sp>
        <p:nvSpPr>
          <p:cNvPr id="3" name="テキスト ボックス 2">
            <a:extLst>
              <a:ext uri="{FF2B5EF4-FFF2-40B4-BE49-F238E27FC236}">
                <a16:creationId xmlns:a16="http://schemas.microsoft.com/office/drawing/2014/main" id="{8B54302D-42D4-4CB9-B29C-6D1CD38B3E3D}"/>
              </a:ext>
            </a:extLst>
          </p:cNvPr>
          <p:cNvSpPr txBox="1"/>
          <p:nvPr/>
        </p:nvSpPr>
        <p:spPr>
          <a:xfrm>
            <a:off x="5096121" y="1535356"/>
            <a:ext cx="3878947" cy="2708434"/>
          </a:xfrm>
          <a:prstGeom prst="rect">
            <a:avLst/>
          </a:prstGeom>
          <a:solidFill>
            <a:schemeClr val="accent2">
              <a:lumMod val="20000"/>
              <a:lumOff val="80000"/>
            </a:schemeClr>
          </a:solidFill>
        </p:spPr>
        <p:txBody>
          <a:bodyPr wrap="square" rtlCol="0">
            <a:spAutoFit/>
          </a:bodyPr>
          <a:lstStyle/>
          <a:p>
            <a:pPr algn="ctr"/>
            <a:r>
              <a:rPr lang="ja-JP" altLang="en-US" sz="2000" b="1" dirty="0">
                <a:solidFill>
                  <a:srgbClr val="FFFF00"/>
                </a:solidFill>
                <a:highlight>
                  <a:srgbClr val="800080"/>
                </a:highlight>
              </a:rPr>
              <a:t>「声掛け希望者」とは・・・</a:t>
            </a:r>
            <a:endParaRPr lang="en-US" altLang="ja-JP" sz="2000" b="1" dirty="0">
              <a:solidFill>
                <a:srgbClr val="FFFF00"/>
              </a:solidFill>
              <a:highlight>
                <a:srgbClr val="800080"/>
              </a:highlight>
            </a:endParaRPr>
          </a:p>
          <a:p>
            <a:endParaRPr kumimoji="1" lang="en-US" altLang="ja-JP" sz="2000" dirty="0">
              <a:solidFill>
                <a:srgbClr val="FFFF00"/>
              </a:solidFill>
              <a:highlight>
                <a:srgbClr val="008080"/>
              </a:highlight>
            </a:endParaRPr>
          </a:p>
          <a:p>
            <a:r>
              <a:rPr kumimoji="1" lang="ja-JP" altLang="en-US" u="sng" dirty="0"/>
              <a:t>　台風接近などで、警戒レベル３以上</a:t>
            </a:r>
            <a:endParaRPr kumimoji="1" lang="en-US" altLang="ja-JP" u="sng" dirty="0"/>
          </a:p>
          <a:p>
            <a:r>
              <a:rPr kumimoji="1" lang="ja-JP" altLang="en-US" u="sng" dirty="0"/>
              <a:t>が</a:t>
            </a:r>
            <a:r>
              <a:rPr lang="ja-JP" altLang="en-US" u="sng" dirty="0"/>
              <a:t>発せられた時、集会所など一時避難</a:t>
            </a:r>
            <a:endParaRPr lang="en-US" altLang="ja-JP" u="sng" dirty="0"/>
          </a:p>
          <a:p>
            <a:r>
              <a:rPr kumimoji="1" lang="ja-JP" altLang="en-US" u="sng" dirty="0"/>
              <a:t>するかどうかの声掛けをしてほしい方、</a:t>
            </a:r>
            <a:endParaRPr kumimoji="1" lang="en-US" altLang="ja-JP" u="sng" dirty="0"/>
          </a:p>
          <a:p>
            <a:r>
              <a:rPr kumimoji="1" lang="ja-JP" altLang="en-US" u="sng" dirty="0"/>
              <a:t>又</a:t>
            </a:r>
            <a:r>
              <a:rPr lang="ja-JP" altLang="en-US" u="sng" dirty="0"/>
              <a:t>は、大震災発生時に安否確認を希望れる方</a:t>
            </a:r>
            <a:endParaRPr lang="en-US" altLang="ja-JP" u="sng" dirty="0"/>
          </a:p>
          <a:p>
            <a:pPr algn="ctr"/>
            <a:r>
              <a:rPr lang="ja-JP" altLang="en-US" sz="2000" dirty="0"/>
              <a:t>～</a:t>
            </a:r>
            <a:r>
              <a:rPr lang="ja-JP" altLang="en-US" sz="2000" b="1" dirty="0">
                <a:solidFill>
                  <a:srgbClr val="FF0000"/>
                </a:solidFill>
              </a:rPr>
              <a:t>２０２２</a:t>
            </a:r>
            <a:r>
              <a:rPr lang="ja-JP" altLang="en-US" sz="2000" dirty="0"/>
              <a:t>年度～</a:t>
            </a:r>
            <a:endParaRPr lang="en-US" altLang="ja-JP" sz="2000" dirty="0"/>
          </a:p>
          <a:p>
            <a:pPr algn="ctr"/>
            <a:r>
              <a:rPr lang="ja-JP" altLang="en-US" sz="2000" dirty="0"/>
              <a:t>お申込みされた方、</a:t>
            </a:r>
            <a:r>
              <a:rPr lang="ja-JP" altLang="en-US" sz="2000" b="1" dirty="0">
                <a:solidFill>
                  <a:srgbClr val="FF0000"/>
                </a:solidFill>
              </a:rPr>
              <a:t>７１</a:t>
            </a:r>
            <a:r>
              <a:rPr lang="ja-JP" altLang="en-US" sz="2000" dirty="0"/>
              <a:t>名</a:t>
            </a:r>
            <a:endParaRPr kumimoji="1" lang="en-US" altLang="ja-JP" dirty="0"/>
          </a:p>
        </p:txBody>
      </p:sp>
      <p:sp>
        <p:nvSpPr>
          <p:cNvPr id="4" name="テキスト ボックス 3">
            <a:extLst>
              <a:ext uri="{FF2B5EF4-FFF2-40B4-BE49-F238E27FC236}">
                <a16:creationId xmlns:a16="http://schemas.microsoft.com/office/drawing/2014/main" id="{04650FE0-3CB1-4C10-A5FF-794DDDCAC2A8}"/>
              </a:ext>
            </a:extLst>
          </p:cNvPr>
          <p:cNvSpPr txBox="1"/>
          <p:nvPr/>
        </p:nvSpPr>
        <p:spPr>
          <a:xfrm>
            <a:off x="5106701" y="4452896"/>
            <a:ext cx="3868367" cy="2154436"/>
          </a:xfrm>
          <a:prstGeom prst="rect">
            <a:avLst/>
          </a:prstGeom>
          <a:solidFill>
            <a:schemeClr val="accent3">
              <a:lumMod val="60000"/>
              <a:lumOff val="40000"/>
            </a:schemeClr>
          </a:solidFill>
        </p:spPr>
        <p:txBody>
          <a:bodyPr wrap="none" rtlCol="0">
            <a:spAutoFit/>
          </a:bodyPr>
          <a:lstStyle/>
          <a:p>
            <a:pPr algn="ctr"/>
            <a:r>
              <a:rPr lang="ja-JP" altLang="en-US" sz="2000" b="1" dirty="0">
                <a:solidFill>
                  <a:srgbClr val="FFFF00"/>
                </a:solidFill>
                <a:highlight>
                  <a:srgbClr val="000000"/>
                </a:highlight>
              </a:rPr>
              <a:t>「ふれあい収集希望者」とは・・・</a:t>
            </a:r>
            <a:endParaRPr lang="en-US" altLang="ja-JP" sz="2000" b="1" dirty="0">
              <a:solidFill>
                <a:srgbClr val="FFFF00"/>
              </a:solidFill>
              <a:highlight>
                <a:srgbClr val="000000"/>
              </a:highlight>
            </a:endParaRPr>
          </a:p>
          <a:p>
            <a:pPr algn="ctr"/>
            <a:r>
              <a:rPr kumimoji="1" lang="ja-JP" altLang="en-US" sz="2000" dirty="0">
                <a:solidFill>
                  <a:srgbClr val="FFFF00"/>
                </a:solidFill>
                <a:highlight>
                  <a:srgbClr val="008080"/>
                </a:highlight>
              </a:rPr>
              <a:t>（ゴミ出し）</a:t>
            </a:r>
            <a:endParaRPr kumimoji="1" lang="en-US" altLang="ja-JP" sz="2000" dirty="0">
              <a:solidFill>
                <a:srgbClr val="FFFF00"/>
              </a:solidFill>
              <a:highlight>
                <a:srgbClr val="008080"/>
              </a:highlight>
            </a:endParaRPr>
          </a:p>
          <a:p>
            <a:r>
              <a:rPr kumimoji="1" lang="ja-JP" altLang="en-US" u="sng" dirty="0"/>
              <a:t>身体の故障などで、家庭ごみを集積場</a:t>
            </a:r>
            <a:endParaRPr kumimoji="1" lang="en-US" altLang="ja-JP" u="sng" dirty="0"/>
          </a:p>
          <a:p>
            <a:r>
              <a:rPr lang="ja-JP" altLang="en-US" u="sng" dirty="0"/>
              <a:t>まで運ぶのが困難な方が、自宅前で</a:t>
            </a:r>
            <a:endParaRPr lang="en-US" altLang="ja-JP" u="sng" dirty="0"/>
          </a:p>
          <a:p>
            <a:r>
              <a:rPr kumimoji="1" lang="ja-JP" altLang="en-US" u="sng" dirty="0"/>
              <a:t>家庭ごみの収集を希望される方。</a:t>
            </a:r>
            <a:endParaRPr lang="en-US" altLang="ja-JP" u="sng" dirty="0">
              <a:solidFill>
                <a:srgbClr val="FFFF00"/>
              </a:solidFill>
            </a:endParaRPr>
          </a:p>
          <a:p>
            <a:pPr algn="ctr"/>
            <a:r>
              <a:rPr lang="ja-JP" altLang="en-US" sz="2000" dirty="0"/>
              <a:t>～</a:t>
            </a:r>
            <a:r>
              <a:rPr lang="ja-JP" altLang="en-US" sz="2000" b="1" dirty="0">
                <a:solidFill>
                  <a:srgbClr val="FF0000"/>
                </a:solidFill>
              </a:rPr>
              <a:t>２０２２</a:t>
            </a:r>
            <a:r>
              <a:rPr lang="ja-JP" altLang="en-US" sz="2000" dirty="0"/>
              <a:t>年度～</a:t>
            </a:r>
            <a:endParaRPr lang="en-US" altLang="ja-JP" sz="2000" dirty="0"/>
          </a:p>
          <a:p>
            <a:pPr algn="ctr"/>
            <a:r>
              <a:rPr lang="ja-JP" altLang="en-US" sz="2000" dirty="0"/>
              <a:t>お申込みされた方、</a:t>
            </a:r>
            <a:r>
              <a:rPr lang="ja-JP" altLang="en-US" sz="2000" b="1" dirty="0">
                <a:solidFill>
                  <a:srgbClr val="FF0000"/>
                </a:solidFill>
              </a:rPr>
              <a:t>１４</a:t>
            </a:r>
            <a:r>
              <a:rPr lang="ja-JP" altLang="en-US" sz="2000" dirty="0"/>
              <a:t>名</a:t>
            </a:r>
            <a:endParaRPr lang="en-US" altLang="ja-JP" sz="2000" dirty="0"/>
          </a:p>
        </p:txBody>
      </p:sp>
      <p:sp>
        <p:nvSpPr>
          <p:cNvPr id="8" name="正方形/長方形 7">
            <a:extLst>
              <a:ext uri="{FF2B5EF4-FFF2-40B4-BE49-F238E27FC236}">
                <a16:creationId xmlns:a16="http://schemas.microsoft.com/office/drawing/2014/main" id="{227EDB86-91FB-FFB0-A9A9-359554B791D0}"/>
              </a:ext>
            </a:extLst>
          </p:cNvPr>
          <p:cNvSpPr/>
          <p:nvPr/>
        </p:nvSpPr>
        <p:spPr>
          <a:xfrm>
            <a:off x="304800" y="6093296"/>
            <a:ext cx="4632969" cy="49469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49238071"/>
      </p:ext>
    </p:extLst>
  </p:cSld>
  <p:clrMapOvr>
    <a:masterClrMapping/>
  </p:clrMapOvr>
  <mc:AlternateContent xmlns:mc="http://schemas.openxmlformats.org/markup-compatibility/2006" xmlns:p14="http://schemas.microsoft.com/office/powerpoint/2010/main">
    <mc:Choice Requires="p14">
      <p:transition spd="slow" p14:dur="2000" advTm="9080"/>
    </mc:Choice>
    <mc:Fallback xmlns="">
      <p:transition spd="slow" advTm="9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750"/>
                                        <p:tgtEl>
                                          <p:spTgt spid="2"/>
                                        </p:tgtEl>
                                      </p:cBhvr>
                                    </p:animEffect>
                                    <p:anim calcmode="lin" valueType="num">
                                      <p:cBhvr>
                                        <p:cTn id="14" dur="1750" fill="hold"/>
                                        <p:tgtEl>
                                          <p:spTgt spid="2"/>
                                        </p:tgtEl>
                                        <p:attrNameLst>
                                          <p:attrName>ppt_x</p:attrName>
                                        </p:attrNameLst>
                                      </p:cBhvr>
                                      <p:tavLst>
                                        <p:tav tm="0">
                                          <p:val>
                                            <p:strVal val="#ppt_x"/>
                                          </p:val>
                                        </p:tav>
                                        <p:tav tm="100000">
                                          <p:val>
                                            <p:strVal val="#ppt_x"/>
                                          </p:val>
                                        </p:tav>
                                      </p:tavLst>
                                    </p:anim>
                                    <p:anim calcmode="lin" valueType="num">
                                      <p:cBhvr>
                                        <p:cTn id="15" dur="175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750"/>
                                        <p:tgtEl>
                                          <p:spTgt spid="3"/>
                                        </p:tgtEl>
                                      </p:cBhvr>
                                    </p:animEffect>
                                    <p:anim calcmode="lin" valueType="num">
                                      <p:cBhvr>
                                        <p:cTn id="21" dur="1750" fill="hold"/>
                                        <p:tgtEl>
                                          <p:spTgt spid="3"/>
                                        </p:tgtEl>
                                        <p:attrNameLst>
                                          <p:attrName>ppt_x</p:attrName>
                                        </p:attrNameLst>
                                      </p:cBhvr>
                                      <p:tavLst>
                                        <p:tav tm="0">
                                          <p:val>
                                            <p:strVal val="#ppt_x"/>
                                          </p:val>
                                        </p:tav>
                                        <p:tav tm="100000">
                                          <p:val>
                                            <p:strVal val="#ppt_x"/>
                                          </p:val>
                                        </p:tav>
                                      </p:tavLst>
                                    </p:anim>
                                    <p:anim calcmode="lin" valueType="num">
                                      <p:cBhvr>
                                        <p:cTn id="22" dur="1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750"/>
                                        <p:tgtEl>
                                          <p:spTgt spid="4"/>
                                        </p:tgtEl>
                                      </p:cBhvr>
                                    </p:animEffect>
                                    <p:anim calcmode="lin" valueType="num">
                                      <p:cBhvr>
                                        <p:cTn id="28" dur="1750" fill="hold"/>
                                        <p:tgtEl>
                                          <p:spTgt spid="4"/>
                                        </p:tgtEl>
                                        <p:attrNameLst>
                                          <p:attrName>ppt_x</p:attrName>
                                        </p:attrNameLst>
                                      </p:cBhvr>
                                      <p:tavLst>
                                        <p:tav tm="0">
                                          <p:val>
                                            <p:strVal val="#ppt_x"/>
                                          </p:val>
                                        </p:tav>
                                        <p:tav tm="100000">
                                          <p:val>
                                            <p:strVal val="#ppt_x"/>
                                          </p:val>
                                        </p:tav>
                                      </p:tavLst>
                                    </p:anim>
                                    <p:anim calcmode="lin" valueType="num">
                                      <p:cBhvr>
                                        <p:cTn id="29"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2000" fill="hold"/>
                                        <p:tgtEl>
                                          <p:spTgt spid="12"/>
                                        </p:tgtEl>
                                        <p:attrNameLst>
                                          <p:attrName>ppt_w</p:attrName>
                                        </p:attrNameLst>
                                      </p:cBhvr>
                                      <p:tavLst>
                                        <p:tav tm="0">
                                          <p:val>
                                            <p:fltVal val="0"/>
                                          </p:val>
                                        </p:tav>
                                        <p:tav tm="100000">
                                          <p:val>
                                            <p:strVal val="#ppt_w"/>
                                          </p:val>
                                        </p:tav>
                                      </p:tavLst>
                                    </p:anim>
                                    <p:anim calcmode="lin" valueType="num">
                                      <p:cBhvr>
                                        <p:cTn id="35" dur="2000" fill="hold"/>
                                        <p:tgtEl>
                                          <p:spTgt spid="12"/>
                                        </p:tgtEl>
                                        <p:attrNameLst>
                                          <p:attrName>ppt_h</p:attrName>
                                        </p:attrNameLst>
                                      </p:cBhvr>
                                      <p:tavLst>
                                        <p:tav tm="0">
                                          <p:val>
                                            <p:fltVal val="0"/>
                                          </p:val>
                                        </p:tav>
                                        <p:tav tm="100000">
                                          <p:val>
                                            <p:strVal val="#ppt_h"/>
                                          </p:val>
                                        </p:tav>
                                      </p:tavLst>
                                    </p:anim>
                                    <p:animEffect transition="in" filter="fade">
                                      <p:cBhvr>
                                        <p:cTn id="36" dur="2000"/>
                                        <p:tgtEl>
                                          <p:spTgt spid="12"/>
                                        </p:tgtEl>
                                      </p:cBhvr>
                                    </p:animEffect>
                                  </p:childTnLst>
                                </p:cTn>
                              </p:par>
                            </p:childTnLst>
                          </p:cTn>
                        </p:par>
                        <p:par>
                          <p:cTn id="37" fill="hold">
                            <p:stCondLst>
                              <p:cond delay="2000"/>
                            </p:stCondLst>
                            <p:childTnLst>
                              <p:par>
                                <p:cTn id="38" presetID="21" presetClass="entr" presetSubtype="1"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heel(1)">
                                      <p:cBhvr>
                                        <p:cTn id="40"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12" grpId="0" animBg="1"/>
      <p:bldP spid="3" grpId="0" animBg="1"/>
      <p:bldP spid="4"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FACA2A4-568C-48BD-A141-334913FE0919}"/>
              </a:ext>
            </a:extLst>
          </p:cNvPr>
          <p:cNvSpPr/>
          <p:nvPr/>
        </p:nvSpPr>
        <p:spPr>
          <a:xfrm>
            <a:off x="0" y="0"/>
            <a:ext cx="914400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a:extLst>
              <a:ext uri="{FF2B5EF4-FFF2-40B4-BE49-F238E27FC236}">
                <a16:creationId xmlns:a16="http://schemas.microsoft.com/office/drawing/2014/main" id="{6F78B384-AAD7-48B3-816F-C3EF0DE786FD}"/>
              </a:ext>
            </a:extLst>
          </p:cNvPr>
          <p:cNvSpPr>
            <a:spLocks noGrp="1"/>
          </p:cNvSpPr>
          <p:nvPr>
            <p:ph idx="1"/>
          </p:nvPr>
        </p:nvSpPr>
        <p:spPr>
          <a:xfrm>
            <a:off x="467544" y="1415546"/>
            <a:ext cx="8280920" cy="5253814"/>
          </a:xfrm>
          <a:solidFill>
            <a:schemeClr val="bg1"/>
          </a:solidFill>
        </p:spPr>
        <p:txBody>
          <a:bodyPr>
            <a:normAutofit fontScale="92500" lnSpcReduction="20000"/>
          </a:bodyPr>
          <a:lstStyle/>
          <a:p>
            <a:r>
              <a:rPr lang="ja-JP" altLang="en-US" sz="3600" dirty="0">
                <a:latin typeface="HGP明朝E" panose="02020900000000000000" pitchFamily="18" charset="-128"/>
              </a:rPr>
              <a:t>　　</a:t>
            </a:r>
            <a:r>
              <a:rPr lang="ja-JP" altLang="en-US" sz="3600" b="1" dirty="0">
                <a:latin typeface="HGP明朝E" panose="02020900000000000000" pitchFamily="18" charset="-128"/>
              </a:rPr>
              <a:t>　</a:t>
            </a:r>
            <a:r>
              <a:rPr lang="en-US" altLang="ja-JP" sz="3600" b="1" dirty="0">
                <a:solidFill>
                  <a:srgbClr val="7030A0"/>
                </a:solidFill>
                <a:latin typeface="HGP明朝E" panose="02020900000000000000" pitchFamily="18" charset="-128"/>
              </a:rPr>
              <a:t>【</a:t>
            </a:r>
            <a:r>
              <a:rPr lang="ja-JP" altLang="en-US" sz="3600" b="1" dirty="0">
                <a:solidFill>
                  <a:srgbClr val="7030A0"/>
                </a:solidFill>
                <a:latin typeface="HGP明朝E" panose="02020900000000000000" pitchFamily="18" charset="-128"/>
              </a:rPr>
              <a:t>夏祭り</a:t>
            </a:r>
            <a:r>
              <a:rPr lang="en-US" altLang="ja-JP" sz="3600" b="1" dirty="0">
                <a:solidFill>
                  <a:srgbClr val="7030A0"/>
                </a:solidFill>
                <a:latin typeface="HGP明朝E" panose="02020900000000000000" pitchFamily="18" charset="-128"/>
              </a:rPr>
              <a:t>】</a:t>
            </a:r>
            <a:r>
              <a:rPr lang="ja-JP" altLang="en-US" sz="3600" b="1" dirty="0">
                <a:latin typeface="HGP明朝E" panose="02020900000000000000" pitchFamily="18" charset="-128"/>
              </a:rPr>
              <a:t>を</a:t>
            </a:r>
            <a:r>
              <a:rPr lang="ja-JP" altLang="en-US" sz="3600" b="1" dirty="0">
                <a:solidFill>
                  <a:srgbClr val="7030A0"/>
                </a:solidFill>
                <a:latin typeface="HGP明朝E" panose="02020900000000000000" pitchFamily="18" charset="-128"/>
              </a:rPr>
              <a:t>継続実施できるのか</a:t>
            </a:r>
            <a:r>
              <a:rPr lang="ja-JP" altLang="en-US" sz="3600" b="1" dirty="0">
                <a:solidFill>
                  <a:srgbClr val="FF0000"/>
                </a:solidFill>
                <a:latin typeface="HGP明朝E" panose="02020900000000000000" pitchFamily="18" charset="-128"/>
              </a:rPr>
              <a:t>？</a:t>
            </a:r>
            <a:endParaRPr lang="en-US" altLang="ja-JP" sz="3600" b="1" dirty="0">
              <a:solidFill>
                <a:srgbClr val="FF0000"/>
              </a:solidFill>
              <a:latin typeface="HGP明朝E" panose="02020900000000000000" pitchFamily="18" charset="-128"/>
            </a:endParaRPr>
          </a:p>
          <a:p>
            <a:endParaRPr lang="en-US" altLang="ja-JP" b="1" dirty="0">
              <a:solidFill>
                <a:srgbClr val="002060"/>
              </a:solidFill>
              <a:latin typeface="富士ポップＰ" panose="040F0700000000000000" pitchFamily="50" charset="-128"/>
              <a:ea typeface="富士ポップＰ" panose="040F0700000000000000" pitchFamily="50" charset="-128"/>
            </a:endParaRPr>
          </a:p>
          <a:p>
            <a:r>
              <a:rPr lang="ja-JP" altLang="en-US" sz="2800" b="1" dirty="0">
                <a:solidFill>
                  <a:srgbClr val="0000FF"/>
                </a:solidFill>
                <a:latin typeface="富士ポップＰ" panose="040F0700000000000000" pitchFamily="50" charset="-128"/>
                <a:ea typeface="富士ポップＰ" panose="040F0700000000000000" pitchFamily="50" charset="-128"/>
              </a:rPr>
              <a:t>　</a:t>
            </a:r>
            <a:r>
              <a:rPr lang="en-US" altLang="ja-JP" b="1" dirty="0">
                <a:solidFill>
                  <a:srgbClr val="0000FF"/>
                </a:solidFill>
                <a:latin typeface="HGS明朝E" panose="02020900000000000000" pitchFamily="18" charset="-128"/>
                <a:ea typeface="HGS明朝E" panose="02020900000000000000" pitchFamily="18" charset="-128"/>
              </a:rPr>
              <a:t>1</a:t>
            </a:r>
            <a:r>
              <a:rPr lang="ja-JP" altLang="en-US" b="1" dirty="0">
                <a:solidFill>
                  <a:srgbClr val="0000FF"/>
                </a:solidFill>
                <a:latin typeface="HGS明朝E" panose="02020900000000000000" pitchFamily="18" charset="-128"/>
                <a:ea typeface="HGS明朝E" panose="02020900000000000000" pitchFamily="18" charset="-128"/>
              </a:rPr>
              <a:t>） 朝倉台住宅（</a:t>
            </a:r>
            <a:r>
              <a:rPr lang="en-US" altLang="ja-JP" b="1" dirty="0">
                <a:solidFill>
                  <a:srgbClr val="0000FF"/>
                </a:solidFill>
                <a:latin typeface="HGS明朝E" panose="02020900000000000000" pitchFamily="18" charset="-128"/>
                <a:ea typeface="HGS明朝E" panose="02020900000000000000" pitchFamily="18" charset="-128"/>
              </a:rPr>
              <a:t>1,030</a:t>
            </a:r>
            <a:r>
              <a:rPr lang="ja-JP" altLang="en-US" b="1" dirty="0">
                <a:solidFill>
                  <a:srgbClr val="0000FF"/>
                </a:solidFill>
                <a:latin typeface="HGS明朝E" panose="02020900000000000000" pitchFamily="18" charset="-128"/>
                <a:ea typeface="HGS明朝E" panose="02020900000000000000" pitchFamily="18" charset="-128"/>
              </a:rPr>
              <a:t>戸）の</a:t>
            </a:r>
            <a:r>
              <a:rPr lang="ja-JP" altLang="en-US" b="1" dirty="0">
                <a:solidFill>
                  <a:srgbClr val="C00000"/>
                </a:solidFill>
                <a:latin typeface="HGS明朝E" panose="02020900000000000000" pitchFamily="18" charset="-128"/>
                <a:ea typeface="HGS明朝E" panose="02020900000000000000" pitchFamily="18" charset="-128"/>
              </a:rPr>
              <a:t>住民の高齢化・・・</a:t>
            </a:r>
            <a:endParaRPr lang="en-US" altLang="ja-JP" b="1" dirty="0">
              <a:solidFill>
                <a:srgbClr val="002060"/>
              </a:solidFill>
              <a:latin typeface="HGS明朝E" panose="02020900000000000000" pitchFamily="18" charset="-128"/>
              <a:ea typeface="HGS明朝E" panose="02020900000000000000" pitchFamily="18" charset="-128"/>
            </a:endParaRPr>
          </a:p>
          <a:p>
            <a:r>
              <a:rPr lang="ja-JP" altLang="en-US" b="1" dirty="0">
                <a:solidFill>
                  <a:srgbClr val="002060"/>
                </a:solidFill>
                <a:latin typeface="HGS明朝E" panose="02020900000000000000" pitchFamily="18" charset="-128"/>
                <a:ea typeface="HGS明朝E" panose="02020900000000000000" pitchFamily="18" charset="-128"/>
              </a:rPr>
              <a:t>　　　　　　　</a:t>
            </a:r>
            <a:r>
              <a:rPr lang="ja-JP" altLang="en-US" b="1" dirty="0">
                <a:solidFill>
                  <a:srgbClr val="0000FF"/>
                </a:solidFill>
                <a:latin typeface="HGS明朝E" panose="02020900000000000000" pitchFamily="18" charset="-128"/>
                <a:ea typeface="HGS明朝E" panose="02020900000000000000" pitchFamily="18" charset="-128"/>
              </a:rPr>
              <a:t>　↓</a:t>
            </a:r>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sz="2800" b="1" dirty="0">
                <a:solidFill>
                  <a:srgbClr val="0000FF"/>
                </a:solidFill>
                <a:latin typeface="HGS明朝E" panose="02020900000000000000" pitchFamily="18" charset="-128"/>
                <a:ea typeface="HGS明朝E" panose="02020900000000000000" pitchFamily="18" charset="-128"/>
              </a:rPr>
              <a:t>　</a:t>
            </a:r>
            <a:r>
              <a:rPr lang="en-US" altLang="ja-JP" b="1" dirty="0">
                <a:solidFill>
                  <a:srgbClr val="0000FF"/>
                </a:solidFill>
                <a:latin typeface="HGS明朝E" panose="02020900000000000000" pitchFamily="18" charset="-128"/>
                <a:ea typeface="HGS明朝E" panose="02020900000000000000" pitchFamily="18" charset="-128"/>
              </a:rPr>
              <a:t>2</a:t>
            </a:r>
            <a:r>
              <a:rPr lang="ja-JP" altLang="en-US" b="1" dirty="0">
                <a:solidFill>
                  <a:srgbClr val="0000FF"/>
                </a:solidFill>
                <a:latin typeface="HGS明朝E" panose="02020900000000000000" pitchFamily="18" charset="-128"/>
                <a:ea typeface="HGS明朝E" panose="02020900000000000000" pitchFamily="18" charset="-128"/>
              </a:rPr>
              <a:t>）朝倉台 </a:t>
            </a:r>
            <a:r>
              <a:rPr lang="ja-JP" altLang="en-US" b="1" dirty="0">
                <a:solidFill>
                  <a:srgbClr val="C00000"/>
                </a:solidFill>
                <a:latin typeface="HGS明朝E" panose="02020900000000000000" pitchFamily="18" charset="-128"/>
                <a:ea typeface="HGS明朝E" panose="02020900000000000000" pitchFamily="18" charset="-128"/>
              </a:rPr>
              <a:t>「自治会役員」の任期が一年</a:t>
            </a:r>
            <a:r>
              <a:rPr lang="ja-JP" altLang="en-US" b="1" dirty="0">
                <a:solidFill>
                  <a:srgbClr val="0000FF"/>
                </a:solidFill>
                <a:latin typeface="HGS明朝E" panose="02020900000000000000" pitchFamily="18" charset="-128"/>
                <a:ea typeface="HGS明朝E" panose="02020900000000000000" pitchFamily="18" charset="-128"/>
              </a:rPr>
              <a:t>のため、</a:t>
            </a:r>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b="1" dirty="0">
                <a:solidFill>
                  <a:srgbClr val="C00000"/>
                </a:solidFill>
                <a:latin typeface="HGS明朝E" panose="02020900000000000000" pitchFamily="18" charset="-128"/>
                <a:ea typeface="HGS明朝E" panose="02020900000000000000" pitchFamily="18" charset="-128"/>
              </a:rPr>
              <a:t>　　  </a:t>
            </a:r>
            <a:r>
              <a:rPr lang="ja-JP" altLang="en-US" b="1" dirty="0">
                <a:solidFill>
                  <a:srgbClr val="0000FF"/>
                </a:solidFill>
                <a:latin typeface="HGS明朝E" panose="02020900000000000000" pitchFamily="18" charset="-128"/>
                <a:ea typeface="HGS明朝E" panose="02020900000000000000" pitchFamily="18" charset="-128"/>
              </a:rPr>
              <a:t>全ての役員が単年度で交代する。</a:t>
            </a:r>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b="1" dirty="0">
                <a:solidFill>
                  <a:srgbClr val="0000FF"/>
                </a:solidFill>
                <a:latin typeface="HGS明朝E" panose="02020900000000000000" pitchFamily="18" charset="-128"/>
                <a:ea typeface="HGS明朝E" panose="02020900000000000000" pitchFamily="18" charset="-128"/>
              </a:rPr>
              <a:t>　　　　　　　　↓</a:t>
            </a:r>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sz="2800" b="1" dirty="0">
                <a:solidFill>
                  <a:srgbClr val="0000FF"/>
                </a:solidFill>
                <a:latin typeface="HGS明朝E" panose="02020900000000000000" pitchFamily="18" charset="-128"/>
                <a:ea typeface="HGS明朝E" panose="02020900000000000000" pitchFamily="18" charset="-128"/>
              </a:rPr>
              <a:t>　</a:t>
            </a:r>
            <a:r>
              <a:rPr lang="en-US" altLang="ja-JP" b="1" dirty="0">
                <a:solidFill>
                  <a:srgbClr val="0000FF"/>
                </a:solidFill>
                <a:latin typeface="HGS明朝E" panose="02020900000000000000" pitchFamily="18" charset="-128"/>
                <a:ea typeface="HGS明朝E" panose="02020900000000000000" pitchFamily="18" charset="-128"/>
              </a:rPr>
              <a:t>3</a:t>
            </a:r>
            <a:r>
              <a:rPr lang="ja-JP" altLang="en-US" b="1" dirty="0">
                <a:solidFill>
                  <a:srgbClr val="0000FF"/>
                </a:solidFill>
                <a:latin typeface="HGS明朝E" panose="02020900000000000000" pitchFamily="18" charset="-128"/>
                <a:ea typeface="HGS明朝E" panose="02020900000000000000" pitchFamily="18" charset="-128"/>
              </a:rPr>
              <a:t>）</a:t>
            </a:r>
            <a:r>
              <a:rPr lang="en-US" altLang="ja-JP" b="1" dirty="0">
                <a:solidFill>
                  <a:srgbClr val="0000FF"/>
                </a:solidFill>
                <a:latin typeface="HGS明朝E" panose="02020900000000000000" pitchFamily="18" charset="-128"/>
                <a:ea typeface="HGS明朝E" panose="02020900000000000000" pitchFamily="18" charset="-128"/>
              </a:rPr>
              <a:t>【</a:t>
            </a:r>
            <a:r>
              <a:rPr lang="ja-JP" altLang="en-US" b="1" dirty="0">
                <a:solidFill>
                  <a:srgbClr val="0000FF"/>
                </a:solidFill>
                <a:latin typeface="HGS明朝E" panose="02020900000000000000" pitchFamily="18" charset="-128"/>
                <a:ea typeface="HGS明朝E" panose="02020900000000000000" pitchFamily="18" charset="-128"/>
              </a:rPr>
              <a:t>夏祭り</a:t>
            </a:r>
            <a:r>
              <a:rPr lang="en-US" altLang="ja-JP" b="1" dirty="0">
                <a:solidFill>
                  <a:srgbClr val="0000FF"/>
                </a:solidFill>
                <a:latin typeface="HGS明朝E" panose="02020900000000000000" pitchFamily="18" charset="-128"/>
                <a:ea typeface="HGS明朝E" panose="02020900000000000000" pitchFamily="18" charset="-128"/>
              </a:rPr>
              <a:t>】</a:t>
            </a:r>
            <a:r>
              <a:rPr lang="ja-JP" altLang="en-US" b="1" dirty="0">
                <a:solidFill>
                  <a:srgbClr val="0000FF"/>
                </a:solidFill>
                <a:latin typeface="HGS明朝E" panose="02020900000000000000" pitchFamily="18" charset="-128"/>
                <a:ea typeface="HGS明朝E" panose="02020900000000000000" pitchFamily="18" charset="-128"/>
              </a:rPr>
              <a:t>担当の</a:t>
            </a:r>
            <a:r>
              <a:rPr lang="ja-JP" altLang="en-US" b="1" dirty="0">
                <a:solidFill>
                  <a:srgbClr val="C00000"/>
                </a:solidFill>
                <a:latin typeface="HGS明朝E" panose="02020900000000000000" pitchFamily="18" charset="-128"/>
                <a:ea typeface="HGS明朝E" panose="02020900000000000000" pitchFamily="18" charset="-128"/>
              </a:rPr>
              <a:t>自治会「文化体育委員会」の</a:t>
            </a:r>
            <a:endParaRPr lang="en-US" altLang="ja-JP" b="1" dirty="0">
              <a:solidFill>
                <a:srgbClr val="C00000"/>
              </a:solidFill>
              <a:latin typeface="HGS明朝E" panose="02020900000000000000" pitchFamily="18" charset="-128"/>
              <a:ea typeface="HGS明朝E" panose="02020900000000000000" pitchFamily="18" charset="-128"/>
            </a:endParaRPr>
          </a:p>
          <a:p>
            <a:r>
              <a:rPr lang="ja-JP" altLang="en-US" b="1" dirty="0">
                <a:solidFill>
                  <a:srgbClr val="C00000"/>
                </a:solidFill>
                <a:latin typeface="HGS明朝E" panose="02020900000000000000" pitchFamily="18" charset="-128"/>
                <a:ea typeface="HGS明朝E" panose="02020900000000000000" pitchFamily="18" charset="-128"/>
              </a:rPr>
              <a:t>　　　負担が重く</a:t>
            </a:r>
            <a:r>
              <a:rPr lang="ja-JP" altLang="en-US" b="1" dirty="0">
                <a:solidFill>
                  <a:srgbClr val="0000FF"/>
                </a:solidFill>
                <a:latin typeface="HGS明朝E" panose="02020900000000000000" pitchFamily="18" charset="-128"/>
                <a:ea typeface="HGS明朝E" panose="02020900000000000000" pitchFamily="18" charset="-128"/>
              </a:rPr>
              <a:t>年々問題になってきている。</a:t>
            </a:r>
            <a:endParaRPr lang="en-US" altLang="ja-JP" b="1" dirty="0">
              <a:solidFill>
                <a:srgbClr val="0000FF"/>
              </a:solidFill>
              <a:latin typeface="HGS明朝E" panose="02020900000000000000" pitchFamily="18" charset="-128"/>
              <a:ea typeface="HGS明朝E" panose="02020900000000000000" pitchFamily="18" charset="-128"/>
            </a:endParaRPr>
          </a:p>
          <a:p>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b="1" dirty="0">
                <a:solidFill>
                  <a:srgbClr val="002060"/>
                </a:solidFill>
                <a:latin typeface="HGS明朝E" panose="02020900000000000000" pitchFamily="18" charset="-128"/>
                <a:ea typeface="HGS明朝E" panose="02020900000000000000" pitchFamily="18" charset="-128"/>
              </a:rPr>
              <a:t>　　</a:t>
            </a:r>
            <a:r>
              <a:rPr lang="ja-JP" altLang="en-US" b="1" dirty="0">
                <a:solidFill>
                  <a:srgbClr val="C00000"/>
                </a:solidFill>
                <a:latin typeface="HGS明朝E" panose="02020900000000000000" pitchFamily="18" charset="-128"/>
                <a:ea typeface="HGS明朝E" panose="02020900000000000000" pitchFamily="18" charset="-128"/>
              </a:rPr>
              <a:t>～</a:t>
            </a:r>
            <a:r>
              <a:rPr lang="ja-JP" altLang="en-US" sz="3200" b="1" dirty="0">
                <a:solidFill>
                  <a:srgbClr val="C00000"/>
                </a:solidFill>
                <a:latin typeface="HGS明朝E" panose="02020900000000000000" pitchFamily="18" charset="-128"/>
                <a:ea typeface="HGS明朝E" panose="02020900000000000000" pitchFamily="18" charset="-128"/>
              </a:rPr>
              <a:t>協議・検討</a:t>
            </a:r>
            <a:r>
              <a:rPr lang="ja-JP" altLang="en-US" b="1" dirty="0">
                <a:solidFill>
                  <a:srgbClr val="C00000"/>
                </a:solidFill>
                <a:latin typeface="HGS明朝E" panose="02020900000000000000" pitchFamily="18" charset="-128"/>
                <a:ea typeface="HGS明朝E" panose="02020900000000000000" pitchFamily="18" charset="-128"/>
              </a:rPr>
              <a:t>～</a:t>
            </a:r>
            <a:endParaRPr lang="en-US" altLang="ja-JP" b="1" dirty="0">
              <a:solidFill>
                <a:srgbClr val="C00000"/>
              </a:solidFill>
              <a:latin typeface="HGS明朝E" panose="02020900000000000000" pitchFamily="18" charset="-128"/>
              <a:ea typeface="HGS明朝E" panose="02020900000000000000" pitchFamily="18" charset="-128"/>
            </a:endParaRPr>
          </a:p>
          <a:p>
            <a:r>
              <a:rPr lang="ja-JP" altLang="en-US" b="1" dirty="0">
                <a:solidFill>
                  <a:srgbClr val="002060"/>
                </a:solidFill>
                <a:latin typeface="HGS明朝E" panose="02020900000000000000" pitchFamily="18" charset="-128"/>
                <a:ea typeface="HGS明朝E" panose="02020900000000000000" pitchFamily="18" charset="-128"/>
              </a:rPr>
              <a:t>　</a:t>
            </a:r>
            <a:r>
              <a:rPr lang="en-US" altLang="ja-JP" b="1" dirty="0">
                <a:solidFill>
                  <a:srgbClr val="002060"/>
                </a:solidFill>
                <a:latin typeface="HGS明朝E" panose="02020900000000000000" pitchFamily="18" charset="-128"/>
                <a:ea typeface="HGS明朝E" panose="02020900000000000000" pitchFamily="18" charset="-128"/>
              </a:rPr>
              <a:t>※</a:t>
            </a:r>
            <a:r>
              <a:rPr lang="ja-JP" altLang="en-US" b="1" dirty="0">
                <a:solidFill>
                  <a:srgbClr val="002060"/>
                </a:solidFill>
                <a:latin typeface="HGS明朝E" panose="02020900000000000000" pitchFamily="18" charset="-128"/>
                <a:ea typeface="HGS明朝E" panose="02020900000000000000" pitchFamily="18" charset="-128"/>
              </a:rPr>
              <a:t> </a:t>
            </a:r>
            <a:r>
              <a:rPr lang="ja-JP" altLang="en-US" b="1" dirty="0">
                <a:solidFill>
                  <a:srgbClr val="0000FF"/>
                </a:solidFill>
                <a:latin typeface="HGS明朝E" panose="02020900000000000000" pitchFamily="18" charset="-128"/>
                <a:ea typeface="HGS明朝E" panose="02020900000000000000" pitchFamily="18" charset="-128"/>
              </a:rPr>
              <a:t>夏祭りに関わる</a:t>
            </a:r>
            <a:r>
              <a:rPr lang="ja-JP" altLang="en-US" b="1" dirty="0">
                <a:solidFill>
                  <a:srgbClr val="0000FF"/>
                </a:solidFill>
                <a:highlight>
                  <a:srgbClr val="FFFF00"/>
                </a:highlight>
                <a:latin typeface="HGS明朝E" panose="02020900000000000000" pitchFamily="18" charset="-128"/>
                <a:ea typeface="HGS明朝E" panose="02020900000000000000" pitchFamily="18" charset="-128"/>
              </a:rPr>
              <a:t>スタッフの負担軽減</a:t>
            </a:r>
            <a:r>
              <a:rPr lang="ja-JP" altLang="en-US" b="1" dirty="0">
                <a:solidFill>
                  <a:srgbClr val="0000FF"/>
                </a:solidFill>
                <a:latin typeface="HGS明朝E" panose="02020900000000000000" pitchFamily="18" charset="-128"/>
                <a:ea typeface="HGS明朝E" panose="02020900000000000000" pitchFamily="18" charset="-128"/>
              </a:rPr>
              <a:t>対策が急務 ！</a:t>
            </a:r>
            <a:endParaRPr lang="en-US" altLang="ja-JP" b="1" dirty="0">
              <a:solidFill>
                <a:srgbClr val="0000FF"/>
              </a:solidFill>
              <a:latin typeface="HGS明朝E" panose="02020900000000000000" pitchFamily="18" charset="-128"/>
              <a:ea typeface="HGS明朝E" panose="02020900000000000000" pitchFamily="18" charset="-128"/>
            </a:endParaRPr>
          </a:p>
          <a:p>
            <a:r>
              <a:rPr lang="ja-JP" altLang="en-US" b="1" dirty="0">
                <a:solidFill>
                  <a:srgbClr val="0000FF"/>
                </a:solidFill>
                <a:latin typeface="HGS明朝E" panose="02020900000000000000" pitchFamily="18" charset="-128"/>
                <a:ea typeface="HGS明朝E" panose="02020900000000000000" pitchFamily="18" charset="-128"/>
              </a:rPr>
              <a:t>　</a:t>
            </a:r>
            <a:r>
              <a:rPr lang="en-US" altLang="ja-JP" b="1" dirty="0">
                <a:solidFill>
                  <a:srgbClr val="0000FF"/>
                </a:solidFill>
                <a:latin typeface="HGS明朝E" panose="02020900000000000000" pitchFamily="18" charset="-128"/>
                <a:ea typeface="HGS明朝E" panose="02020900000000000000" pitchFamily="18" charset="-128"/>
              </a:rPr>
              <a:t>※</a:t>
            </a:r>
            <a:r>
              <a:rPr lang="ja-JP" altLang="en-US" b="1" dirty="0">
                <a:solidFill>
                  <a:srgbClr val="0000FF"/>
                </a:solidFill>
                <a:latin typeface="HGS明朝E" panose="02020900000000000000" pitchFamily="18" charset="-128"/>
                <a:ea typeface="HGS明朝E" panose="02020900000000000000" pitchFamily="18" charset="-128"/>
              </a:rPr>
              <a:t> </a:t>
            </a:r>
            <a:r>
              <a:rPr lang="en-US" altLang="ja-JP" b="1" dirty="0">
                <a:solidFill>
                  <a:srgbClr val="0000FF"/>
                </a:solidFill>
                <a:highlight>
                  <a:srgbClr val="FFFF00"/>
                </a:highlight>
                <a:latin typeface="HGS明朝E" panose="02020900000000000000" pitchFamily="18" charset="-128"/>
                <a:ea typeface="HGS明朝E" panose="02020900000000000000" pitchFamily="18" charset="-128"/>
              </a:rPr>
              <a:t>【</a:t>
            </a:r>
            <a:r>
              <a:rPr lang="ja-JP" altLang="en-US" b="1" dirty="0">
                <a:solidFill>
                  <a:srgbClr val="0000FF"/>
                </a:solidFill>
                <a:highlight>
                  <a:srgbClr val="FFFF00"/>
                </a:highlight>
                <a:latin typeface="HGS明朝E" panose="02020900000000000000" pitchFamily="18" charset="-128"/>
                <a:ea typeface="HGS明朝E" panose="02020900000000000000" pitchFamily="18" charset="-128"/>
              </a:rPr>
              <a:t>夏祭り</a:t>
            </a:r>
            <a:r>
              <a:rPr lang="en-US" altLang="ja-JP" b="1" dirty="0">
                <a:solidFill>
                  <a:srgbClr val="0000FF"/>
                </a:solidFill>
                <a:highlight>
                  <a:srgbClr val="FFFF00"/>
                </a:highlight>
                <a:latin typeface="HGS明朝E" panose="02020900000000000000" pitchFamily="18" charset="-128"/>
                <a:ea typeface="HGS明朝E" panose="02020900000000000000" pitchFamily="18" charset="-128"/>
              </a:rPr>
              <a:t>】</a:t>
            </a:r>
            <a:r>
              <a:rPr lang="ja-JP" altLang="en-US" b="1" dirty="0">
                <a:solidFill>
                  <a:srgbClr val="0000FF"/>
                </a:solidFill>
                <a:highlight>
                  <a:srgbClr val="FFFF00"/>
                </a:highlight>
                <a:latin typeface="HGS明朝E" panose="02020900000000000000" pitchFamily="18" charset="-128"/>
                <a:ea typeface="HGS明朝E" panose="02020900000000000000" pitchFamily="18" charset="-128"/>
              </a:rPr>
              <a:t>は地域活性化</a:t>
            </a:r>
            <a:r>
              <a:rPr lang="ja-JP" altLang="en-US" b="1" dirty="0">
                <a:solidFill>
                  <a:srgbClr val="0000FF"/>
                </a:solidFill>
                <a:latin typeface="HGS明朝E" panose="02020900000000000000" pitchFamily="18" charset="-128"/>
                <a:ea typeface="HGS明朝E" panose="02020900000000000000" pitchFamily="18" charset="-128"/>
              </a:rPr>
              <a:t>のため、欠かせない事業！</a:t>
            </a:r>
            <a:endParaRPr lang="en-US" altLang="ja-JP" b="1" dirty="0">
              <a:solidFill>
                <a:srgbClr val="0000FF"/>
              </a:solidFill>
              <a:latin typeface="HGS明朝E" panose="02020900000000000000" pitchFamily="18" charset="-128"/>
              <a:ea typeface="HGS明朝E" panose="02020900000000000000" pitchFamily="18" charset="-128"/>
            </a:endParaRPr>
          </a:p>
          <a:p>
            <a:endParaRPr kumimoji="1" lang="ja-JP" altLang="en-US" dirty="0"/>
          </a:p>
        </p:txBody>
      </p:sp>
      <p:sp>
        <p:nvSpPr>
          <p:cNvPr id="4" name="テキスト ボックス 3">
            <a:extLst>
              <a:ext uri="{FF2B5EF4-FFF2-40B4-BE49-F238E27FC236}">
                <a16:creationId xmlns:a16="http://schemas.microsoft.com/office/drawing/2014/main" id="{3AA74804-AA76-4892-B6F6-E3468FAF7189}"/>
              </a:ext>
            </a:extLst>
          </p:cNvPr>
          <p:cNvSpPr txBox="1"/>
          <p:nvPr/>
        </p:nvSpPr>
        <p:spPr>
          <a:xfrm>
            <a:off x="395536" y="338328"/>
            <a:ext cx="8352928" cy="1077218"/>
          </a:xfrm>
          <a:prstGeom prst="rect">
            <a:avLst/>
          </a:prstGeom>
          <a:solidFill>
            <a:srgbClr val="002060"/>
          </a:solidFill>
        </p:spPr>
        <p:txBody>
          <a:bodyPr wrap="square" rtlCol="0">
            <a:spAutoFit/>
          </a:bodyPr>
          <a:lstStyle/>
          <a:p>
            <a:pPr algn="ctr"/>
            <a:r>
              <a:rPr kumimoji="1" lang="en-US" altLang="ja-JP" sz="3200" dirty="0">
                <a:solidFill>
                  <a:srgbClr val="FFFF00"/>
                </a:solidFill>
                <a:latin typeface="UD デジタル 教科書体 NP-B" panose="02020700000000000000" pitchFamily="18" charset="-128"/>
                <a:ea typeface="UD デジタル 教科書体 NP-B" panose="02020700000000000000" pitchFamily="18" charset="-128"/>
              </a:rPr>
              <a:t>『</a:t>
            </a:r>
            <a:r>
              <a:rPr kumimoji="1" lang="ja-JP" altLang="en-US" sz="3200" dirty="0">
                <a:solidFill>
                  <a:srgbClr val="FFFF00"/>
                </a:solidFill>
                <a:latin typeface="UD デジタル 教科書体 NP-B" panose="02020700000000000000" pitchFamily="18" charset="-128"/>
                <a:ea typeface="UD デジタル 教科書体 NP-B" panose="02020700000000000000" pitchFamily="18" charset="-128"/>
              </a:rPr>
              <a:t>夏祭り</a:t>
            </a:r>
            <a:r>
              <a:rPr kumimoji="1" lang="en-US" altLang="ja-JP" sz="3200" dirty="0">
                <a:solidFill>
                  <a:srgbClr val="FFFF00"/>
                </a:solidFill>
                <a:latin typeface="UD デジタル 教科書体 NP-B" panose="02020700000000000000" pitchFamily="18" charset="-128"/>
                <a:ea typeface="UD デジタル 教科書体 NP-B" panose="02020700000000000000" pitchFamily="18" charset="-128"/>
              </a:rPr>
              <a:t>』</a:t>
            </a:r>
            <a:r>
              <a:rPr kumimoji="1" lang="ja-JP" altLang="en-US" sz="3200" dirty="0">
                <a:solidFill>
                  <a:srgbClr val="FFFF00"/>
                </a:solidFill>
                <a:latin typeface="UD デジタル 教科書体 NP-B" panose="02020700000000000000" pitchFamily="18" charset="-128"/>
                <a:ea typeface="UD デジタル 教科書体 NP-B" panose="02020700000000000000" pitchFamily="18" charset="-128"/>
              </a:rPr>
              <a:t>実施に伴う</a:t>
            </a:r>
            <a:r>
              <a:rPr kumimoji="1"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負担軽減</a:t>
            </a:r>
            <a:r>
              <a:rPr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を目的</a:t>
            </a:r>
            <a:r>
              <a:rPr lang="ja-JP" altLang="en-US" sz="2800" dirty="0">
                <a:solidFill>
                  <a:srgbClr val="FFFF00"/>
                </a:solidFill>
                <a:latin typeface="UD デジタル 教科書体 NP-B" panose="02020700000000000000" pitchFamily="18" charset="-128"/>
                <a:ea typeface="UD デジタル 教科書体 NP-B" panose="02020700000000000000" pitchFamily="18" charset="-128"/>
              </a:rPr>
              <a:t>に</a:t>
            </a:r>
            <a:endParaRPr kumimoji="1" lang="en-US" altLang="ja-JP" sz="2800" dirty="0">
              <a:solidFill>
                <a:srgbClr val="FFFF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800" dirty="0">
                <a:solidFill>
                  <a:srgbClr val="FFFF00"/>
                </a:solidFill>
                <a:latin typeface="UD デジタル 教科書体 NP-B" panose="02020700000000000000" pitchFamily="18" charset="-128"/>
                <a:ea typeface="UD デジタル 教科書体 NP-B" panose="02020700000000000000" pitchFamily="18" charset="-128"/>
              </a:rPr>
              <a:t>「朝倉台安心・安全ネットワーク会議」で</a:t>
            </a:r>
            <a:r>
              <a:rPr lang="ja-JP" altLang="en-US" sz="2800" dirty="0">
                <a:solidFill>
                  <a:srgbClr val="FFFF00"/>
                </a:solidFill>
                <a:latin typeface="UD デジタル 教科書体 NP-B" panose="02020700000000000000" pitchFamily="18" charset="-128"/>
                <a:ea typeface="UD デジタル 教科書体 NP-B" panose="02020700000000000000" pitchFamily="18" charset="-128"/>
              </a:rPr>
              <a:t>協議</a:t>
            </a:r>
            <a:endParaRPr lang="en-US" altLang="ja-JP" sz="2800" dirty="0">
              <a:solidFill>
                <a:srgbClr val="FFFF00"/>
              </a:solidFill>
              <a:latin typeface="UD デジタル 教科書体 NP-B" panose="02020700000000000000" pitchFamily="18" charset="-128"/>
              <a:ea typeface="UD デジタル 教科書体 NP-B" panose="02020700000000000000" pitchFamily="18" charset="-128"/>
            </a:endParaRPr>
          </a:p>
        </p:txBody>
      </p:sp>
      <p:sp>
        <p:nvSpPr>
          <p:cNvPr id="5" name="四角形: 角を丸くする 4">
            <a:extLst>
              <a:ext uri="{FF2B5EF4-FFF2-40B4-BE49-F238E27FC236}">
                <a16:creationId xmlns:a16="http://schemas.microsoft.com/office/drawing/2014/main" id="{D8F8967A-9A95-4D03-88E9-325D2DB0981F}"/>
              </a:ext>
            </a:extLst>
          </p:cNvPr>
          <p:cNvSpPr/>
          <p:nvPr/>
        </p:nvSpPr>
        <p:spPr>
          <a:xfrm>
            <a:off x="899592" y="4941169"/>
            <a:ext cx="7272808" cy="1578504"/>
          </a:xfrm>
          <a:prstGeom prst="roundRect">
            <a:avLst/>
          </a:prstGeom>
          <a:noFill/>
          <a:ln w="57150">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1F35E92F-EB22-7330-8FE7-8C9FF9C7612E}"/>
              </a:ext>
            </a:extLst>
          </p:cNvPr>
          <p:cNvSpPr txBox="1"/>
          <p:nvPr/>
        </p:nvSpPr>
        <p:spPr>
          <a:xfrm>
            <a:off x="63027" y="169051"/>
            <a:ext cx="823189" cy="707886"/>
          </a:xfrm>
          <a:prstGeom prst="rect">
            <a:avLst/>
          </a:prstGeom>
          <a:noFill/>
        </p:spPr>
        <p:txBody>
          <a:bodyPr wrap="square" rtlCol="0">
            <a:spAutoFit/>
          </a:bodyPr>
          <a:lstStyle/>
          <a:p>
            <a:pPr algn="ctr"/>
            <a:r>
              <a:rPr lang="ja-JP" altLang="en-US" sz="4000" b="1" dirty="0">
                <a:solidFill>
                  <a:srgbClr val="FFFF00"/>
                </a:solidFill>
                <a:latin typeface="UD デジタル 教科書体 NP-B" panose="02020700000000000000" pitchFamily="18" charset="-128"/>
                <a:ea typeface="UD デジタル 教科書体 NP-B" panose="02020700000000000000" pitchFamily="18" charset="-128"/>
              </a:rPr>
              <a:t>③</a:t>
            </a:r>
            <a:endParaRPr kumimoji="1" lang="ja-JP" altLang="en-US" sz="4000" b="1" dirty="0">
              <a:solidFill>
                <a:srgbClr val="FFFF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6181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randombar(horizontal)">
                                      <p:cBhvr>
                                        <p:cTn id="7" dur="1000"/>
                                        <p:tgtEl>
                                          <p:spTgt spid="2">
                                            <p:bg/>
                                          </p:spTgt>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1" dur="1000"/>
                                        <p:tgtEl>
                                          <p:spTgt spid="2">
                                            <p:txEl>
                                              <p:pRg st="0" end="0"/>
                                            </p:txEl>
                                          </p:spTgt>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5" dur="1000"/>
                                        <p:tgtEl>
                                          <p:spTgt spid="2">
                                            <p:txEl>
                                              <p:pRg st="2" end="2"/>
                                            </p:txEl>
                                          </p:spTgt>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1000"/>
                                        <p:tgtEl>
                                          <p:spTgt spid="2">
                                            <p:txEl>
                                              <p:pRg st="3" end="3"/>
                                            </p:txEl>
                                          </p:spTgt>
                                        </p:tgtEl>
                                      </p:cBhvr>
                                    </p:animEffect>
                                  </p:childTnLst>
                                </p:cTn>
                              </p:par>
                            </p:childTnLst>
                          </p:cTn>
                        </p:par>
                        <p:par>
                          <p:cTn id="20" fill="hold">
                            <p:stCondLst>
                              <p:cond delay="4000"/>
                            </p:stCondLst>
                            <p:childTnLst>
                              <p:par>
                                <p:cTn id="21" presetID="14" presetClass="entr" presetSubtype="10"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3" dur="1000"/>
                                        <p:tgtEl>
                                          <p:spTgt spid="2">
                                            <p:txEl>
                                              <p:pRg st="4" end="4"/>
                                            </p:txEl>
                                          </p:spTgt>
                                        </p:tgtEl>
                                      </p:cBhvr>
                                    </p:animEffect>
                                  </p:childTnLst>
                                </p:cTn>
                              </p:par>
                            </p:childTnLst>
                          </p:cTn>
                        </p:par>
                        <p:par>
                          <p:cTn id="24" fill="hold">
                            <p:stCondLst>
                              <p:cond delay="5000"/>
                            </p:stCondLst>
                            <p:childTnLst>
                              <p:par>
                                <p:cTn id="25" presetID="14" presetClass="entr" presetSubtype="10"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7" dur="1000"/>
                                        <p:tgtEl>
                                          <p:spTgt spid="2">
                                            <p:txEl>
                                              <p:pRg st="5" end="5"/>
                                            </p:txEl>
                                          </p:spTgt>
                                        </p:tgtEl>
                                      </p:cBhvr>
                                    </p:animEffect>
                                  </p:childTnLst>
                                </p:cTn>
                              </p:par>
                            </p:childTnLst>
                          </p:cTn>
                        </p:par>
                        <p:par>
                          <p:cTn id="28" fill="hold">
                            <p:stCondLst>
                              <p:cond delay="6000"/>
                            </p:stCondLst>
                            <p:childTnLst>
                              <p:par>
                                <p:cTn id="29" presetID="14" presetClass="entr" presetSubtype="10"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1" dur="1000"/>
                                        <p:tgtEl>
                                          <p:spTgt spid="2">
                                            <p:txEl>
                                              <p:pRg st="6" end="6"/>
                                            </p:txEl>
                                          </p:spTgt>
                                        </p:tgtEl>
                                      </p:cBhvr>
                                    </p:animEffect>
                                  </p:childTnLst>
                                </p:cTn>
                              </p:par>
                            </p:childTnLst>
                          </p:cTn>
                        </p:par>
                        <p:par>
                          <p:cTn id="32" fill="hold">
                            <p:stCondLst>
                              <p:cond delay="7000"/>
                            </p:stCondLst>
                            <p:childTnLst>
                              <p:par>
                                <p:cTn id="33" presetID="14" presetClass="entr" presetSubtype="10"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5" dur="1000"/>
                                        <p:tgtEl>
                                          <p:spTgt spid="2">
                                            <p:txEl>
                                              <p:pRg st="7" end="7"/>
                                            </p:txEl>
                                          </p:spTgt>
                                        </p:tgtEl>
                                      </p:cBhvr>
                                    </p:animEffect>
                                  </p:childTnLst>
                                </p:cTn>
                              </p:par>
                            </p:childTnLst>
                          </p:cTn>
                        </p:par>
                        <p:par>
                          <p:cTn id="36" fill="hold">
                            <p:stCondLst>
                              <p:cond delay="8000"/>
                            </p:stCondLst>
                            <p:childTnLst>
                              <p:par>
                                <p:cTn id="37" presetID="14" presetClass="entr" presetSubtype="10"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randombar(horizontal)">
                                      <p:cBhvr>
                                        <p:cTn id="39" dur="1000"/>
                                        <p:tgtEl>
                                          <p:spTgt spid="2">
                                            <p:txEl>
                                              <p:pRg st="8" end="8"/>
                                            </p:txEl>
                                          </p:spTgt>
                                        </p:tgtEl>
                                      </p:cBhvr>
                                    </p:animEffect>
                                  </p:childTnLst>
                                </p:cTn>
                              </p:par>
                            </p:childTnLst>
                          </p:cTn>
                        </p:par>
                        <p:par>
                          <p:cTn id="40" fill="hold">
                            <p:stCondLst>
                              <p:cond delay="9000"/>
                            </p:stCondLst>
                            <p:childTnLst>
                              <p:par>
                                <p:cTn id="41" presetID="14" presetClass="entr" presetSubtype="10" fill="hold" grpId="0" nodeType="after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randombar(horizontal)">
                                      <p:cBhvr>
                                        <p:cTn id="43" dur="1000"/>
                                        <p:tgtEl>
                                          <p:spTgt spid="2">
                                            <p:txEl>
                                              <p:pRg st="10" end="10"/>
                                            </p:txEl>
                                          </p:spTgt>
                                        </p:tgtEl>
                                      </p:cBhvr>
                                    </p:animEffect>
                                  </p:childTnLst>
                                </p:cTn>
                              </p:par>
                            </p:childTnLst>
                          </p:cTn>
                        </p:par>
                        <p:par>
                          <p:cTn id="44" fill="hold">
                            <p:stCondLst>
                              <p:cond delay="10000"/>
                            </p:stCondLst>
                            <p:childTnLst>
                              <p:par>
                                <p:cTn id="45" presetID="14" presetClass="entr" presetSubtype="10" fill="hold" grpId="0" nodeType="after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randombar(horizontal)">
                                      <p:cBhvr>
                                        <p:cTn id="47" dur="1000"/>
                                        <p:tgtEl>
                                          <p:spTgt spid="2">
                                            <p:txEl>
                                              <p:pRg st="11" end="11"/>
                                            </p:txEl>
                                          </p:spTgt>
                                        </p:tgtEl>
                                      </p:cBhvr>
                                    </p:animEffect>
                                  </p:childTnLst>
                                </p:cTn>
                              </p:par>
                            </p:childTnLst>
                          </p:cTn>
                        </p:par>
                        <p:par>
                          <p:cTn id="48" fill="hold">
                            <p:stCondLst>
                              <p:cond delay="11000"/>
                            </p:stCondLst>
                            <p:childTnLst>
                              <p:par>
                                <p:cTn id="49" presetID="14" presetClass="entr" presetSubtype="10" fill="hold" grpId="0" nodeType="afterEffect">
                                  <p:stCondLst>
                                    <p:cond delay="0"/>
                                  </p:stCondLst>
                                  <p:childTnLst>
                                    <p:set>
                                      <p:cBhvr>
                                        <p:cTn id="50" dur="1" fill="hold">
                                          <p:stCondLst>
                                            <p:cond delay="0"/>
                                          </p:stCondLst>
                                        </p:cTn>
                                        <p:tgtEl>
                                          <p:spTgt spid="2">
                                            <p:txEl>
                                              <p:pRg st="12" end="12"/>
                                            </p:txEl>
                                          </p:spTgt>
                                        </p:tgtEl>
                                        <p:attrNameLst>
                                          <p:attrName>style.visibility</p:attrName>
                                        </p:attrNameLst>
                                      </p:cBhvr>
                                      <p:to>
                                        <p:strVal val="visible"/>
                                      </p:to>
                                    </p:set>
                                    <p:animEffect transition="in" filter="randombar(horizontal)">
                                      <p:cBhvr>
                                        <p:cTn id="51" dur="1000"/>
                                        <p:tgtEl>
                                          <p:spTgt spid="2">
                                            <p:txEl>
                                              <p:pRg st="12" end="12"/>
                                            </p:txEl>
                                          </p:spTgt>
                                        </p:tgtEl>
                                      </p:cBhvr>
                                    </p:animEffect>
                                  </p:childTnLst>
                                </p:cTn>
                              </p:par>
                            </p:childTnLst>
                          </p:cTn>
                        </p:par>
                        <p:par>
                          <p:cTn id="52" fill="hold">
                            <p:stCondLst>
                              <p:cond delay="12000"/>
                            </p:stCondLst>
                            <p:childTnLst>
                              <p:par>
                                <p:cTn id="53" presetID="21" presetClass="entr" presetSubtype="1" fill="hold" grpId="0" nodeType="after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heel(1)">
                                      <p:cBhvr>
                                        <p:cTn id="5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05D47E22-397E-4F8C-8A37-9EDAF6E3BAD0}"/>
              </a:ext>
            </a:extLst>
          </p:cNvPr>
          <p:cNvSpPr/>
          <p:nvPr/>
        </p:nvSpPr>
        <p:spPr>
          <a:xfrm>
            <a:off x="0" y="0"/>
            <a:ext cx="925252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A6CA10A6-07C3-4AC7-BDBB-DA36C318BD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50693" y="-338149"/>
            <a:ext cx="5607938" cy="8254352"/>
          </a:xfrm>
          <a:prstGeom prst="rect">
            <a:avLst/>
          </a:prstGeom>
        </p:spPr>
      </p:pic>
      <p:sp>
        <p:nvSpPr>
          <p:cNvPr id="3" name="タイトル 2"/>
          <p:cNvSpPr>
            <a:spLocks noGrp="1"/>
          </p:cNvSpPr>
          <p:nvPr>
            <p:ph type="title"/>
          </p:nvPr>
        </p:nvSpPr>
        <p:spPr/>
        <p:txBody>
          <a:bodyPr/>
          <a:lstStyle/>
          <a:p>
            <a:endParaRPr kumimoji="1" lang="ja-JP" altLang="en-US" dirty="0"/>
          </a:p>
        </p:txBody>
      </p:sp>
      <p:sp>
        <p:nvSpPr>
          <p:cNvPr id="5" name="テキスト ボックス 4"/>
          <p:cNvSpPr txBox="1"/>
          <p:nvPr/>
        </p:nvSpPr>
        <p:spPr>
          <a:xfrm>
            <a:off x="527486" y="338328"/>
            <a:ext cx="8254352" cy="707886"/>
          </a:xfrm>
          <a:prstGeom prst="rect">
            <a:avLst/>
          </a:prstGeom>
          <a:solidFill>
            <a:srgbClr val="002060"/>
          </a:solidFill>
        </p:spPr>
        <p:txBody>
          <a:bodyPr wrap="square" rtlCol="0">
            <a:spAutoFit/>
          </a:bodyPr>
          <a:lstStyle/>
          <a:p>
            <a:pPr algn="ctr"/>
            <a:r>
              <a:rPr lang="ja-JP" altLang="en-US" sz="2800" b="1" dirty="0">
                <a:solidFill>
                  <a:srgbClr val="FFFF00"/>
                </a:solidFill>
              </a:rPr>
              <a:t>　</a:t>
            </a:r>
            <a:r>
              <a:rPr lang="ja-JP" altLang="en-US" sz="4000" b="1" dirty="0">
                <a:solidFill>
                  <a:srgbClr val="FFFF00"/>
                </a:solidFill>
                <a:highlight>
                  <a:srgbClr val="008080"/>
                </a:highlight>
              </a:rPr>
              <a:t>朝倉台「夏祭り実行委員会」</a:t>
            </a:r>
            <a:endParaRPr lang="en-US" altLang="ja-JP" sz="4000" b="1" dirty="0">
              <a:solidFill>
                <a:srgbClr val="FFFF00"/>
              </a:solidFill>
              <a:highlight>
                <a:srgbClr val="008080"/>
              </a:highlight>
            </a:endParaRPr>
          </a:p>
        </p:txBody>
      </p:sp>
      <p:sp>
        <p:nvSpPr>
          <p:cNvPr id="15" name="テキスト ボックス 14"/>
          <p:cNvSpPr txBox="1"/>
          <p:nvPr/>
        </p:nvSpPr>
        <p:spPr>
          <a:xfrm>
            <a:off x="414433" y="4400198"/>
            <a:ext cx="1685078" cy="369332"/>
          </a:xfrm>
          <a:prstGeom prst="rect">
            <a:avLst/>
          </a:prstGeom>
          <a:solidFill>
            <a:srgbClr val="002060"/>
          </a:solidFill>
        </p:spPr>
        <p:txBody>
          <a:bodyPr wrap="none" rtlCol="0">
            <a:spAutoFit/>
          </a:bodyPr>
          <a:lstStyle/>
          <a:p>
            <a:pPr algn="ctr"/>
            <a:r>
              <a:rPr lang="ja-JP" altLang="en-US" dirty="0">
                <a:solidFill>
                  <a:schemeClr val="bg1"/>
                </a:solidFill>
                <a:latin typeface="ＭＳ Ｐゴシック" panose="020B0600070205080204" pitchFamily="50" charset="-128"/>
                <a:ea typeface="ＭＳ Ｐゴシック" panose="020B0600070205080204" pitchFamily="50" charset="-128"/>
              </a:rPr>
              <a:t>民生・児童委員</a:t>
            </a:r>
            <a:endParaRPr kumimoji="1" lang="ja-JP" altLang="en-US"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961365" y="1205196"/>
            <a:ext cx="1282612" cy="338554"/>
          </a:xfrm>
          <a:prstGeom prst="rect">
            <a:avLst/>
          </a:prstGeom>
          <a:solidFill>
            <a:schemeClr val="accent6">
              <a:lumMod val="50000"/>
            </a:schemeClr>
          </a:solidFill>
        </p:spPr>
        <p:txBody>
          <a:bodyPr wrap="square" rtlCol="0">
            <a:spAutoFit/>
          </a:bodyPr>
          <a:lstStyle/>
          <a:p>
            <a:pPr algn="ctr"/>
            <a:r>
              <a:rPr kumimoji="1" lang="ja-JP" altLang="en-US" sz="1600" b="1" dirty="0">
                <a:solidFill>
                  <a:srgbClr val="FFFF00"/>
                </a:solidFill>
                <a:latin typeface="ＭＳ Ｐゴシック" panose="020B0600070205080204" pitchFamily="50" charset="-128"/>
                <a:ea typeface="ＭＳ Ｐゴシック" panose="020B0600070205080204" pitchFamily="50" charset="-128"/>
              </a:rPr>
              <a:t>１５町会長</a:t>
            </a:r>
          </a:p>
        </p:txBody>
      </p:sp>
      <p:sp>
        <p:nvSpPr>
          <p:cNvPr id="11" name="テキスト ボックス 10"/>
          <p:cNvSpPr txBox="1"/>
          <p:nvPr/>
        </p:nvSpPr>
        <p:spPr>
          <a:xfrm>
            <a:off x="6732240" y="1066697"/>
            <a:ext cx="1728192" cy="954107"/>
          </a:xfrm>
          <a:prstGeom prst="rect">
            <a:avLst/>
          </a:prstGeom>
          <a:solidFill>
            <a:schemeClr val="accent6">
              <a:lumMod val="50000"/>
            </a:schemeClr>
          </a:solidFill>
        </p:spPr>
        <p:txBody>
          <a:bodyPr wrap="square" rtlCol="0">
            <a:spAutoFit/>
          </a:bodyPr>
          <a:lstStyle/>
          <a:p>
            <a:pPr algn="ctr"/>
            <a:r>
              <a:rPr lang="ja-JP" altLang="en-US" sz="1200" b="1" dirty="0">
                <a:solidFill>
                  <a:schemeClr val="bg1"/>
                </a:solidFill>
                <a:latin typeface="ＭＳ Ｐゴシック" panose="020B0600070205080204" pitchFamily="50" charset="-128"/>
                <a:ea typeface="ＭＳ Ｐゴシック" panose="020B0600070205080204" pitchFamily="50" charset="-128"/>
              </a:rPr>
              <a:t>（担当部会）</a:t>
            </a:r>
            <a:endParaRPr lang="en-US" altLang="ja-JP" sz="1200" b="1" dirty="0">
              <a:solidFill>
                <a:schemeClr val="bg1"/>
              </a:solidFill>
              <a:latin typeface="ＭＳ Ｐゴシック" panose="020B0600070205080204" pitchFamily="50" charset="-128"/>
              <a:ea typeface="ＭＳ Ｐゴシック" panose="020B0600070205080204" pitchFamily="50" charset="-128"/>
            </a:endParaRPr>
          </a:p>
          <a:p>
            <a:pPr algn="ctr"/>
            <a:r>
              <a:rPr kumimoji="1" lang="ja-JP" altLang="en-US" sz="1600" b="1" dirty="0">
                <a:solidFill>
                  <a:srgbClr val="FFFF00"/>
                </a:solidFill>
                <a:latin typeface="ＭＳ Ｐゴシック" panose="020B0600070205080204" pitchFamily="50" charset="-128"/>
                <a:ea typeface="ＭＳ Ｐゴシック" panose="020B0600070205080204" pitchFamily="50" charset="-128"/>
              </a:rPr>
              <a:t>文 体 委 員 会</a:t>
            </a:r>
            <a:endParaRPr kumimoji="1" lang="en-US" altLang="ja-JP" sz="1600" b="1" dirty="0">
              <a:solidFill>
                <a:srgbClr val="FFFF00"/>
              </a:solidFill>
              <a:latin typeface="ＭＳ Ｐゴシック" panose="020B0600070205080204" pitchFamily="50" charset="-128"/>
              <a:ea typeface="ＭＳ Ｐゴシック" panose="020B0600070205080204" pitchFamily="50" charset="-128"/>
            </a:endParaRPr>
          </a:p>
          <a:p>
            <a:pPr algn="ctr"/>
            <a:r>
              <a:rPr lang="ja-JP" altLang="en-US" sz="1400" b="1" dirty="0">
                <a:solidFill>
                  <a:srgbClr val="FFFF00"/>
                </a:solidFill>
                <a:latin typeface="ＭＳ Ｐゴシック" panose="020B0600070205080204" pitchFamily="50" charset="-128"/>
                <a:ea typeface="ＭＳ Ｐゴシック" panose="020B0600070205080204" pitchFamily="50" charset="-128"/>
              </a:rPr>
              <a:t>委員長：〇〇　〇〇</a:t>
            </a:r>
            <a:endParaRPr lang="en-US" altLang="ja-JP" sz="1400" b="1" dirty="0">
              <a:solidFill>
                <a:srgbClr val="FFFF00"/>
              </a:solidFill>
              <a:latin typeface="ＭＳ Ｐゴシック" panose="020B0600070205080204" pitchFamily="50" charset="-128"/>
              <a:ea typeface="ＭＳ Ｐゴシック" panose="020B0600070205080204" pitchFamily="50" charset="-128"/>
            </a:endParaRPr>
          </a:p>
          <a:p>
            <a:pPr algn="ctr"/>
            <a:r>
              <a:rPr kumimoji="1" lang="ja-JP" altLang="en-US" sz="1400" b="1" dirty="0">
                <a:solidFill>
                  <a:srgbClr val="FFFF00"/>
                </a:solidFill>
                <a:latin typeface="ＭＳ Ｐゴシック" panose="020B0600070205080204" pitchFamily="50" charset="-128"/>
                <a:ea typeface="ＭＳ Ｐゴシック" panose="020B0600070205080204" pitchFamily="50" charset="-128"/>
              </a:rPr>
              <a:t>副委員長：</a:t>
            </a:r>
            <a:r>
              <a:rPr lang="ja-JP" altLang="en-US" sz="1400" b="1" dirty="0">
                <a:solidFill>
                  <a:srgbClr val="FFFF00"/>
                </a:solidFill>
                <a:latin typeface="ＭＳ Ｐゴシック" panose="020B0600070205080204" pitchFamily="50" charset="-128"/>
                <a:ea typeface="ＭＳ Ｐゴシック" panose="020B0600070205080204" pitchFamily="50" charset="-128"/>
              </a:rPr>
              <a:t>〇〇〇〇</a:t>
            </a:r>
            <a:endParaRPr kumimoji="1" lang="ja-JP" altLang="en-US" sz="1400" b="1" dirty="0">
              <a:solidFill>
                <a:srgbClr val="FFFF00"/>
              </a:solidFill>
              <a:latin typeface="ＭＳ Ｐゴシック" panose="020B0600070205080204" pitchFamily="50" charset="-128"/>
              <a:ea typeface="ＭＳ Ｐゴシック" panose="020B0600070205080204" pitchFamily="50" charset="-128"/>
            </a:endParaRPr>
          </a:p>
        </p:txBody>
      </p:sp>
      <p:sp>
        <p:nvSpPr>
          <p:cNvPr id="14" name="テキスト ボックス 13"/>
          <p:cNvSpPr txBox="1"/>
          <p:nvPr/>
        </p:nvSpPr>
        <p:spPr>
          <a:xfrm>
            <a:off x="2243977" y="4384809"/>
            <a:ext cx="2352512" cy="400110"/>
          </a:xfrm>
          <a:prstGeom prst="rect">
            <a:avLst/>
          </a:prstGeom>
          <a:solidFill>
            <a:srgbClr val="002060"/>
          </a:solidFill>
        </p:spPr>
        <p:txBody>
          <a:bodyPr wrap="square" rtlCol="0">
            <a:spAutoFit/>
          </a:bodyPr>
          <a:lstStyle/>
          <a:p>
            <a:pPr algn="ctr"/>
            <a:r>
              <a:rPr lang="ja-JP" altLang="en-US" sz="2000" dirty="0">
                <a:solidFill>
                  <a:schemeClr val="bg1"/>
                </a:solidFill>
                <a:latin typeface="ＭＳ Ｐゴシック" panose="020B0600070205080204" pitchFamily="50" charset="-128"/>
                <a:ea typeface="ＭＳ Ｐゴシック" panose="020B0600070205080204" pitchFamily="50" charset="-128"/>
              </a:rPr>
              <a:t>ボランティア朝倉台</a:t>
            </a:r>
            <a:endParaRPr kumimoji="1" lang="ja-JP" altLang="en-US" sz="2000" dirty="0">
              <a:solidFill>
                <a:schemeClr val="bg1"/>
              </a:solidFill>
              <a:latin typeface="ＭＳ Ｐゴシック" panose="020B0600070205080204" pitchFamily="50" charset="-128"/>
              <a:ea typeface="ＭＳ Ｐゴシック" panose="020B0600070205080204" pitchFamily="50" charset="-128"/>
            </a:endParaRPr>
          </a:p>
        </p:txBody>
      </p:sp>
      <p:sp>
        <p:nvSpPr>
          <p:cNvPr id="12" name="テキスト ボックス 11"/>
          <p:cNvSpPr txBox="1"/>
          <p:nvPr/>
        </p:nvSpPr>
        <p:spPr>
          <a:xfrm>
            <a:off x="5652120" y="4395278"/>
            <a:ext cx="1596662" cy="400110"/>
          </a:xfrm>
          <a:prstGeom prst="rect">
            <a:avLst/>
          </a:prstGeom>
          <a:solidFill>
            <a:srgbClr val="002060"/>
          </a:solidFill>
        </p:spPr>
        <p:txBody>
          <a:bodyPr wrap="square" rtlCol="0">
            <a:spAutoFit/>
          </a:bodyPr>
          <a:lstStyle/>
          <a:p>
            <a:pPr algn="ctr"/>
            <a:r>
              <a:rPr lang="ja-JP" altLang="en-US" sz="2000" dirty="0">
                <a:solidFill>
                  <a:schemeClr val="bg1"/>
                </a:solidFill>
                <a:latin typeface="ＭＳ Ｐゴシック" panose="020B0600070205080204" pitchFamily="50" charset="-128"/>
                <a:ea typeface="ＭＳ Ｐゴシック" panose="020B0600070205080204" pitchFamily="50" charset="-128"/>
              </a:rPr>
              <a:t>自主防災会</a:t>
            </a:r>
            <a:endParaRPr kumimoji="1" lang="ja-JP" altLang="en-US" sz="2000"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テキスト ボックス 9"/>
          <p:cNvSpPr txBox="1"/>
          <p:nvPr/>
        </p:nvSpPr>
        <p:spPr>
          <a:xfrm>
            <a:off x="3707904" y="1938941"/>
            <a:ext cx="2232248" cy="553998"/>
          </a:xfrm>
          <a:prstGeom prst="rect">
            <a:avLst/>
          </a:prstGeom>
          <a:solidFill>
            <a:schemeClr val="accent6">
              <a:lumMod val="50000"/>
            </a:schemeClr>
          </a:solidFill>
        </p:spPr>
        <p:txBody>
          <a:bodyPr wrap="square" rtlCol="0">
            <a:spAutoFit/>
          </a:bodyPr>
          <a:lstStyle/>
          <a:p>
            <a:pPr algn="ctr"/>
            <a:r>
              <a:rPr lang="ja-JP" altLang="en-US" sz="1600" b="1" dirty="0">
                <a:solidFill>
                  <a:srgbClr val="FFFF00"/>
                </a:solidFill>
                <a:latin typeface="ＭＳ Ｐゴシック" panose="020B0600070205080204" pitchFamily="50" charset="-128"/>
                <a:ea typeface="ＭＳ Ｐゴシック" panose="020B0600070205080204" pitchFamily="50" charset="-128"/>
              </a:rPr>
              <a:t>実行委員長：菅原克博</a:t>
            </a:r>
            <a:endParaRPr lang="en-US" altLang="ja-JP" sz="1600" b="1" dirty="0">
              <a:solidFill>
                <a:srgbClr val="FFFF00"/>
              </a:solidFill>
              <a:latin typeface="ＭＳ Ｐゴシック" panose="020B0600070205080204" pitchFamily="50" charset="-128"/>
              <a:ea typeface="ＭＳ Ｐゴシック" panose="020B0600070205080204" pitchFamily="50" charset="-128"/>
            </a:endParaRPr>
          </a:p>
          <a:p>
            <a:pPr algn="ctr"/>
            <a:r>
              <a:rPr lang="ja-JP" altLang="en-US" sz="1400" b="1" dirty="0">
                <a:solidFill>
                  <a:srgbClr val="FFFF00"/>
                </a:solidFill>
                <a:latin typeface="ＭＳ Ｐゴシック" panose="020B0600070205080204" pitchFamily="50" charset="-128"/>
                <a:ea typeface="ＭＳ Ｐゴシック" panose="020B0600070205080204" pitchFamily="50" charset="-128"/>
              </a:rPr>
              <a:t>（朝倉台自治会長）</a:t>
            </a:r>
            <a:endParaRPr lang="en-US" altLang="ja-JP" sz="1400" b="1" dirty="0">
              <a:solidFill>
                <a:srgbClr val="FFFF00"/>
              </a:solidFill>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8791622A-496B-4328-99DC-81E7CA48339F}"/>
              </a:ext>
            </a:extLst>
          </p:cNvPr>
          <p:cNvSpPr txBox="1"/>
          <p:nvPr/>
        </p:nvSpPr>
        <p:spPr>
          <a:xfrm>
            <a:off x="3932629" y="2561446"/>
            <a:ext cx="1943161" cy="553998"/>
          </a:xfrm>
          <a:prstGeom prst="rect">
            <a:avLst/>
          </a:prstGeom>
          <a:solidFill>
            <a:schemeClr val="accent6">
              <a:lumMod val="50000"/>
            </a:schemeClr>
          </a:solidFill>
        </p:spPr>
        <p:txBody>
          <a:bodyPr wrap="none" rtlCol="0">
            <a:spAutoFit/>
          </a:bodyPr>
          <a:lstStyle/>
          <a:p>
            <a:r>
              <a:rPr lang="ja-JP" altLang="en-US" sz="1600" b="1" dirty="0">
                <a:solidFill>
                  <a:srgbClr val="FFFF00"/>
                </a:solidFill>
                <a:latin typeface="ＭＳ Ｐゴシック" panose="020B0600070205080204" pitchFamily="50" charset="-128"/>
                <a:ea typeface="ＭＳ Ｐゴシック" panose="020B0600070205080204" pitchFamily="50" charset="-128"/>
              </a:rPr>
              <a:t>副委員長：坂口幹彦</a:t>
            </a:r>
            <a:endParaRPr lang="en-US" altLang="ja-JP" sz="1600" b="1" dirty="0">
              <a:solidFill>
                <a:srgbClr val="FFFF00"/>
              </a:solidFill>
              <a:latin typeface="ＭＳ Ｐゴシック" panose="020B0600070205080204" pitchFamily="50" charset="-128"/>
              <a:ea typeface="ＭＳ Ｐゴシック" panose="020B0600070205080204" pitchFamily="50" charset="-128"/>
            </a:endParaRPr>
          </a:p>
          <a:p>
            <a:r>
              <a:rPr lang="ja-JP" altLang="en-US" sz="1400" b="1" dirty="0">
                <a:solidFill>
                  <a:srgbClr val="FFFF00"/>
                </a:solidFill>
                <a:latin typeface="ＭＳ Ｐゴシック" panose="020B0600070205080204" pitchFamily="50" charset="-128"/>
                <a:ea typeface="ＭＳ Ｐゴシック" panose="020B0600070205080204" pitchFamily="50" charset="-128"/>
              </a:rPr>
              <a:t>（自主防災会副会長）</a:t>
            </a:r>
            <a:endParaRPr lang="en-US" altLang="ja-JP" sz="1400" b="1" dirty="0">
              <a:solidFill>
                <a:srgbClr val="FFFF00"/>
              </a:solidFill>
              <a:latin typeface="ＭＳ Ｐゴシック" panose="020B0600070205080204" pitchFamily="50" charset="-128"/>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8E38405A-1E30-45ED-8E5F-5493BBE0EE30}"/>
              </a:ext>
            </a:extLst>
          </p:cNvPr>
          <p:cNvSpPr txBox="1"/>
          <p:nvPr/>
        </p:nvSpPr>
        <p:spPr>
          <a:xfrm>
            <a:off x="6660232" y="3693450"/>
            <a:ext cx="1800200" cy="492443"/>
          </a:xfrm>
          <a:prstGeom prst="rect">
            <a:avLst/>
          </a:prstGeom>
          <a:solidFill>
            <a:srgbClr val="7030A0"/>
          </a:solidFill>
        </p:spPr>
        <p:txBody>
          <a:bodyPr wrap="square" rtlCol="0">
            <a:spAutoFit/>
          </a:bodyPr>
          <a:lstStyle/>
          <a:p>
            <a:pPr algn="ctr"/>
            <a:r>
              <a:rPr lang="ja-JP" altLang="en-US" sz="1400" b="1" dirty="0">
                <a:solidFill>
                  <a:schemeClr val="bg1"/>
                </a:solidFill>
                <a:latin typeface="ＭＳ Ｐゴシック" panose="020B0600070205080204" pitchFamily="50" charset="-128"/>
                <a:ea typeface="ＭＳ Ｐゴシック" panose="020B0600070205080204" pitchFamily="50" charset="-128"/>
              </a:rPr>
              <a:t>サポーター：角　邦夫</a:t>
            </a:r>
            <a:endParaRPr lang="en-US" altLang="ja-JP" sz="1400" b="1" dirty="0">
              <a:solidFill>
                <a:schemeClr val="bg1"/>
              </a:solidFill>
              <a:latin typeface="ＭＳ Ｐゴシック" panose="020B0600070205080204" pitchFamily="50" charset="-128"/>
              <a:ea typeface="ＭＳ Ｐゴシック" panose="020B0600070205080204" pitchFamily="50" charset="-128"/>
            </a:endParaRPr>
          </a:p>
          <a:p>
            <a:pPr algn="ctr"/>
            <a:r>
              <a:rPr kumimoji="1" lang="ja-JP" altLang="en-US" sz="1200" b="1" dirty="0">
                <a:solidFill>
                  <a:schemeClr val="bg1"/>
                </a:solidFill>
                <a:latin typeface="ＭＳ Ｐゴシック" panose="020B0600070205080204" pitchFamily="50" charset="-128"/>
                <a:ea typeface="ＭＳ Ｐゴシック" panose="020B0600070205080204" pitchFamily="50" charset="-128"/>
              </a:rPr>
              <a:t>（元・文体委員長）</a:t>
            </a:r>
          </a:p>
        </p:txBody>
      </p:sp>
    </p:spTree>
    <p:custDataLst>
      <p:tags r:id="rId1"/>
    </p:custDataLst>
    <p:extLst>
      <p:ext uri="{BB962C8B-B14F-4D97-AF65-F5344CB8AC3E}">
        <p14:creationId xmlns:p14="http://schemas.microsoft.com/office/powerpoint/2010/main" val="4075051909"/>
      </p:ext>
    </p:extLst>
  </p:cSld>
  <p:clrMapOvr>
    <a:masterClrMapping/>
  </p:clrMapOvr>
  <mc:AlternateContent xmlns:mc="http://schemas.openxmlformats.org/markup-compatibility/2006" xmlns:p14="http://schemas.microsoft.com/office/powerpoint/2010/main">
    <mc:Choice Requires="p14">
      <p:transition spd="slow" p14:dur="2000" advTm="32104"/>
    </mc:Choice>
    <mc:Fallback xmlns="">
      <p:transition spd="slow" advTm="32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1000"/>
                                        <p:tgtEl>
                                          <p:spTgt spid="22"/>
                                        </p:tgtEl>
                                      </p:cBhvr>
                                    </p:animEffect>
                                    <p:anim calcmode="lin" valueType="num">
                                      <p:cBhvr>
                                        <p:cTn id="56" dur="1000" fill="hold"/>
                                        <p:tgtEl>
                                          <p:spTgt spid="22"/>
                                        </p:tgtEl>
                                        <p:attrNameLst>
                                          <p:attrName>ppt_x</p:attrName>
                                        </p:attrNameLst>
                                      </p:cBhvr>
                                      <p:tavLst>
                                        <p:tav tm="0">
                                          <p:val>
                                            <p:strVal val="#ppt_x"/>
                                          </p:val>
                                        </p:tav>
                                        <p:tav tm="100000">
                                          <p:val>
                                            <p:strVal val="#ppt_x"/>
                                          </p:val>
                                        </p:tav>
                                      </p:tavLst>
                                    </p:anim>
                                    <p:anim calcmode="lin" valueType="num">
                                      <p:cBhvr>
                                        <p:cTn id="5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9" grpId="0" animBg="1"/>
      <p:bldP spid="11" grpId="0" animBg="1"/>
      <p:bldP spid="14" grpId="0" animBg="1"/>
      <p:bldP spid="12" grpId="0" animBg="1"/>
      <p:bldP spid="10" grpId="0" animBg="1"/>
      <p:bldP spid="17"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D9C16F0-A2D6-46F9-B234-9ABEC0576666}"/>
              </a:ext>
            </a:extLst>
          </p:cNvPr>
          <p:cNvSpPr/>
          <p:nvPr/>
        </p:nvSpPr>
        <p:spPr>
          <a:xfrm>
            <a:off x="0" y="0"/>
            <a:ext cx="9143999" cy="695739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362" name="Picture 2" descr="C:\Users\user\Pictures\朝倉台自治会ＨＰ.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9219" y="1454324"/>
            <a:ext cx="4070927" cy="53107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340" name="Picture 4" descr="C:\Users\user\Desktop\P108023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8065" y="1454324"/>
            <a:ext cx="3105158" cy="19407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user\Desktop\image16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123051" y="2612983"/>
            <a:ext cx="1791669" cy="2643328"/>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36D8A023-F49D-4ECE-903E-4CD141B32B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6230" y="5256311"/>
            <a:ext cx="2328809" cy="1499734"/>
          </a:xfrm>
          <a:prstGeom prst="rect">
            <a:avLst/>
          </a:prstGeom>
        </p:spPr>
      </p:pic>
      <p:sp>
        <p:nvSpPr>
          <p:cNvPr id="2" name="テキスト ボックス 1">
            <a:extLst>
              <a:ext uri="{FF2B5EF4-FFF2-40B4-BE49-F238E27FC236}">
                <a16:creationId xmlns:a16="http://schemas.microsoft.com/office/drawing/2014/main" id="{8A336E93-2ADC-4247-A33F-18276930B5CA}"/>
              </a:ext>
            </a:extLst>
          </p:cNvPr>
          <p:cNvSpPr txBox="1"/>
          <p:nvPr/>
        </p:nvSpPr>
        <p:spPr>
          <a:xfrm>
            <a:off x="480274" y="3934647"/>
            <a:ext cx="3557777" cy="584775"/>
          </a:xfrm>
          <a:prstGeom prst="rect">
            <a:avLst/>
          </a:prstGeom>
          <a:solidFill>
            <a:srgbClr val="7030A0"/>
          </a:solidFill>
        </p:spPr>
        <p:txBody>
          <a:bodyPr wrap="square" rtlCol="0">
            <a:spAutoFit/>
          </a:bodyPr>
          <a:lstStyle/>
          <a:p>
            <a:pPr algn="ctr"/>
            <a:r>
              <a:rPr kumimoji="1" lang="ja-JP" altLang="en-US" sz="3200" b="1" dirty="0">
                <a:solidFill>
                  <a:srgbClr val="FFFF00"/>
                </a:solidFill>
                <a:latin typeface="UD デジタル 教科書体 NP-B" panose="02020700000000000000" pitchFamily="18" charset="-128"/>
                <a:ea typeface="UD デジタル 教科書体 NP-B" panose="02020700000000000000" pitchFamily="18" charset="-128"/>
              </a:rPr>
              <a:t>朝倉台は</a:t>
            </a:r>
            <a:r>
              <a:rPr lang="ja-JP" altLang="en-US" sz="3200" b="1" dirty="0">
                <a:solidFill>
                  <a:srgbClr val="FFFF00"/>
                </a:solidFill>
                <a:latin typeface="UD デジタル 教科書体 NP-B" panose="02020700000000000000" pitchFamily="18" charset="-128"/>
                <a:ea typeface="UD デジタル 教科書体 NP-B" panose="02020700000000000000" pitchFamily="18" charset="-128"/>
              </a:rPr>
              <a:t>、一つ</a:t>
            </a:r>
            <a:r>
              <a:rPr kumimoji="1" lang="ja-JP" altLang="en-US" sz="3200" b="1" dirty="0">
                <a:solidFill>
                  <a:srgbClr val="FFFF00"/>
                </a:solidFill>
                <a:latin typeface="UD デジタル 教科書体 NP-B" panose="02020700000000000000" pitchFamily="18" charset="-128"/>
                <a:ea typeface="UD デジタル 教科書体 NP-B" panose="02020700000000000000" pitchFamily="18" charset="-128"/>
              </a:rPr>
              <a:t>！</a:t>
            </a:r>
            <a:endParaRPr kumimoji="1" lang="en-US" altLang="ja-JP" sz="3200" b="1" dirty="0">
              <a:solidFill>
                <a:srgbClr val="FFFF00"/>
              </a:solidFill>
              <a:latin typeface="UD デジタル 教科書体 NP-B" panose="02020700000000000000" pitchFamily="18" charset="-128"/>
              <a:ea typeface="UD デジタル 教科書体 NP-B" panose="02020700000000000000" pitchFamily="18" charset="-128"/>
            </a:endParaRPr>
          </a:p>
        </p:txBody>
      </p:sp>
      <p:pic>
        <p:nvPicPr>
          <p:cNvPr id="9218" name="Picture 2">
            <a:extLst>
              <a:ext uri="{FF2B5EF4-FFF2-40B4-BE49-F238E27FC236}">
                <a16:creationId xmlns:a16="http://schemas.microsoft.com/office/drawing/2014/main" id="{D12E9549-A982-48DA-BD6A-715F0073E2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6172" y="5261020"/>
            <a:ext cx="2444060" cy="150406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3AE71CE3-178B-4ED1-B69A-2E8EDD1E82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35102" y="1478343"/>
            <a:ext cx="1791669" cy="1134640"/>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368F98E5-2D86-45D0-8701-DA45248146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16172" y="3375701"/>
            <a:ext cx="2918930" cy="1880610"/>
          </a:xfrm>
          <a:prstGeom prst="rect">
            <a:avLst/>
          </a:prstGeom>
        </p:spPr>
      </p:pic>
      <p:sp>
        <p:nvSpPr>
          <p:cNvPr id="3" name="タイトル 2"/>
          <p:cNvSpPr>
            <a:spLocks noGrp="1"/>
          </p:cNvSpPr>
          <p:nvPr>
            <p:ph type="title"/>
          </p:nvPr>
        </p:nvSpPr>
        <p:spPr>
          <a:xfrm>
            <a:off x="192793" y="107060"/>
            <a:ext cx="8735208" cy="1366617"/>
          </a:xfrm>
          <a:solidFill>
            <a:srgbClr val="002060"/>
          </a:solidFill>
        </p:spPr>
        <p:txBody>
          <a:bodyPr>
            <a:normAutofit fontScale="90000"/>
          </a:bodyPr>
          <a:lstStyle/>
          <a:p>
            <a:pPr algn="r"/>
            <a:r>
              <a:rPr kumimoji="1" lang="ja-JP" altLang="en-US" b="1" dirty="0">
                <a:solidFill>
                  <a:schemeClr val="bg1"/>
                </a:solidFill>
                <a:latin typeface="UD デジタル 教科書体 NP-B" panose="02020700000000000000" pitchFamily="18" charset="-128"/>
                <a:ea typeface="UD デジタル 教科書体 NP-B" panose="02020700000000000000" pitchFamily="18" charset="-128"/>
              </a:rPr>
              <a:t>朝倉台自治会</a:t>
            </a:r>
            <a:r>
              <a:rPr lang="ja-JP" altLang="en-US" sz="3600" b="1" dirty="0">
                <a:solidFill>
                  <a:srgbClr val="FFC000"/>
                </a:solidFill>
                <a:latin typeface="UD デジタル 教科書体 NP-B" panose="02020700000000000000" pitchFamily="18" charset="-128"/>
                <a:ea typeface="UD デジタル 教科書体 NP-B" panose="02020700000000000000" pitchFamily="18" charset="-128"/>
              </a:rPr>
              <a:t>が</a:t>
            </a:r>
            <a:r>
              <a:rPr kumimoji="1" lang="ja-JP" altLang="en-US" b="1" dirty="0">
                <a:solidFill>
                  <a:schemeClr val="bg1"/>
                </a:solidFill>
                <a:latin typeface="UD デジタル 教科書体 NP-B" panose="02020700000000000000" pitchFamily="18" charset="-128"/>
                <a:ea typeface="UD デジタル 教科書体 NP-B" panose="02020700000000000000" pitchFamily="18" charset="-128"/>
              </a:rPr>
              <a:t>ホームページ開設</a:t>
            </a:r>
            <a:br>
              <a:rPr kumimoji="1" lang="en-US" altLang="ja-JP" b="1" dirty="0">
                <a:solidFill>
                  <a:schemeClr val="bg1"/>
                </a:solidFill>
                <a:latin typeface="UD デジタル 教科書体 NP-B" panose="02020700000000000000" pitchFamily="18" charset="-128"/>
                <a:ea typeface="UD デジタル 教科書体 NP-B" panose="02020700000000000000" pitchFamily="18" charset="-128"/>
              </a:rPr>
            </a:br>
            <a:r>
              <a:rPr kumimoji="1" lang="en-US" altLang="ja-JP" b="1" dirty="0">
                <a:solidFill>
                  <a:srgbClr val="FF0000"/>
                </a:solidFill>
                <a:highlight>
                  <a:srgbClr val="C0C0C0"/>
                </a:highlight>
                <a:latin typeface="UD デジタル 教科書体 NP-B" panose="02020700000000000000" pitchFamily="18" charset="-128"/>
                <a:ea typeface="UD デジタル 教科書体 NP-B" panose="02020700000000000000" pitchFamily="18" charset="-128"/>
              </a:rPr>
              <a:t>《</a:t>
            </a:r>
            <a:r>
              <a:rPr kumimoji="1" lang="ja-JP" altLang="en-US" b="1" dirty="0">
                <a:solidFill>
                  <a:srgbClr val="FF0000"/>
                </a:solidFill>
                <a:highlight>
                  <a:srgbClr val="C0C0C0"/>
                </a:highlight>
                <a:latin typeface="UD デジタル 教科書体 NP-B" panose="02020700000000000000" pitchFamily="18" charset="-128"/>
                <a:ea typeface="UD デジタル 教科書体 NP-B" panose="02020700000000000000" pitchFamily="18" charset="-128"/>
              </a:rPr>
              <a:t>災害への備え</a:t>
            </a:r>
            <a:r>
              <a:rPr kumimoji="1" lang="en-US" altLang="ja-JP" b="1" dirty="0">
                <a:solidFill>
                  <a:srgbClr val="FF0000"/>
                </a:solidFill>
                <a:highlight>
                  <a:srgbClr val="C0C0C0"/>
                </a:highlight>
                <a:latin typeface="UD デジタル 教科書体 NP-B" panose="02020700000000000000" pitchFamily="18" charset="-128"/>
                <a:ea typeface="UD デジタル 教科書体 NP-B" panose="02020700000000000000" pitchFamily="18" charset="-128"/>
              </a:rPr>
              <a:t>》</a:t>
            </a:r>
            <a:r>
              <a:rPr kumimoji="1" lang="ja-JP" altLang="en-US" sz="3100" b="1" dirty="0">
                <a:solidFill>
                  <a:srgbClr val="FFFF00"/>
                </a:solidFill>
                <a:latin typeface="UD デジタル 教科書体 NP-B" panose="02020700000000000000" pitchFamily="18" charset="-128"/>
                <a:ea typeface="UD デジタル 教科書体 NP-B" panose="02020700000000000000" pitchFamily="18" charset="-128"/>
              </a:rPr>
              <a:t>等 </a:t>
            </a:r>
            <a:r>
              <a:rPr lang="ja-JP" altLang="en-US" b="1" dirty="0">
                <a:solidFill>
                  <a:srgbClr val="FFFF00"/>
                </a:solidFill>
                <a:latin typeface="UD デジタル 教科書体 NP-B" panose="02020700000000000000" pitchFamily="18" charset="-128"/>
                <a:ea typeface="UD デジタル 教科書体 NP-B" panose="02020700000000000000" pitchFamily="18" charset="-128"/>
              </a:rPr>
              <a:t>最新情報を掲載</a:t>
            </a:r>
            <a:endParaRPr kumimoji="1" lang="ja-JP" altLang="en-US" b="1" dirty="0">
              <a:solidFill>
                <a:srgbClr val="FFFF00"/>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F44C4EA7-96E2-4D99-912B-8CF1F0C94688}"/>
              </a:ext>
            </a:extLst>
          </p:cNvPr>
          <p:cNvSpPr txBox="1"/>
          <p:nvPr/>
        </p:nvSpPr>
        <p:spPr>
          <a:xfrm>
            <a:off x="215999" y="138644"/>
            <a:ext cx="823189" cy="707886"/>
          </a:xfrm>
          <a:prstGeom prst="rect">
            <a:avLst/>
          </a:prstGeom>
          <a:noFill/>
        </p:spPr>
        <p:txBody>
          <a:bodyPr wrap="square" rtlCol="0">
            <a:spAutoFit/>
          </a:bodyPr>
          <a:lstStyle/>
          <a:p>
            <a:pPr algn="ctr"/>
            <a:r>
              <a:rPr kumimoji="1" lang="ja-JP" altLang="en-US" sz="4000" b="1" dirty="0">
                <a:solidFill>
                  <a:srgbClr val="FFFF00"/>
                </a:solidFill>
                <a:latin typeface="UD デジタル 教科書体 NP-B" panose="02020700000000000000" pitchFamily="18" charset="-128"/>
                <a:ea typeface="UD デジタル 教科書体 NP-B" panose="02020700000000000000" pitchFamily="18" charset="-128"/>
              </a:rPr>
              <a:t>④</a:t>
            </a:r>
          </a:p>
        </p:txBody>
      </p:sp>
    </p:spTree>
    <p:extLst>
      <p:ext uri="{BB962C8B-B14F-4D97-AF65-F5344CB8AC3E}">
        <p14:creationId xmlns:p14="http://schemas.microsoft.com/office/powerpoint/2010/main" val="939999638"/>
      </p:ext>
    </p:extLst>
  </p:cSld>
  <p:clrMapOvr>
    <a:masterClrMapping/>
  </p:clrMapOvr>
  <mc:AlternateContent xmlns:mc="http://schemas.openxmlformats.org/markup-compatibility/2006" xmlns:p14="http://schemas.microsoft.com/office/powerpoint/2010/main">
    <mc:Choice Requires="p14">
      <p:transition spd="slow" p14:dur="2000" advTm="12510"/>
    </mc:Choice>
    <mc:Fallback xmlns="">
      <p:transition spd="slow" advTm="12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2000"/>
                                        <p:tgtEl>
                                          <p:spTgt spid="3"/>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15362"/>
                                        </p:tgtEl>
                                        <p:attrNameLst>
                                          <p:attrName>style.visibility</p:attrName>
                                        </p:attrNameLst>
                                      </p:cBhvr>
                                      <p:to>
                                        <p:strVal val="visible"/>
                                      </p:to>
                                    </p:set>
                                    <p:animEffect transition="in" filter="fade">
                                      <p:cBhvr>
                                        <p:cTn id="11" dur="1500"/>
                                        <p:tgtEl>
                                          <p:spTgt spid="15362"/>
                                        </p:tgtEl>
                                      </p:cBhvr>
                                    </p:animEffect>
                                    <p:anim calcmode="lin" valueType="num">
                                      <p:cBhvr>
                                        <p:cTn id="12" dur="1500" fill="hold"/>
                                        <p:tgtEl>
                                          <p:spTgt spid="15362"/>
                                        </p:tgtEl>
                                        <p:attrNameLst>
                                          <p:attrName>ppt_x</p:attrName>
                                        </p:attrNameLst>
                                      </p:cBhvr>
                                      <p:tavLst>
                                        <p:tav tm="0">
                                          <p:val>
                                            <p:strVal val="#ppt_x"/>
                                          </p:val>
                                        </p:tav>
                                        <p:tav tm="100000">
                                          <p:val>
                                            <p:strVal val="#ppt_x"/>
                                          </p:val>
                                        </p:tav>
                                      </p:tavLst>
                                    </p:anim>
                                    <p:anim calcmode="lin" valueType="num">
                                      <p:cBhvr>
                                        <p:cTn id="13" dur="1500" fill="hold"/>
                                        <p:tgtEl>
                                          <p:spTgt spid="15362"/>
                                        </p:tgtEl>
                                        <p:attrNameLst>
                                          <p:attrName>ppt_y</p:attrName>
                                        </p:attrNameLst>
                                      </p:cBhvr>
                                      <p:tavLst>
                                        <p:tav tm="0">
                                          <p:val>
                                            <p:strVal val="#ppt_y+.1"/>
                                          </p:val>
                                        </p:tav>
                                        <p:tav tm="100000">
                                          <p:val>
                                            <p:strVal val="#ppt_y"/>
                                          </p:val>
                                        </p:tav>
                                      </p:tavLst>
                                    </p:anim>
                                  </p:childTnLst>
                                </p:cTn>
                              </p:par>
                            </p:childTnLst>
                          </p:cTn>
                        </p:par>
                        <p:par>
                          <p:cTn id="14" fill="hold">
                            <p:stCondLst>
                              <p:cond delay="3500"/>
                            </p:stCondLst>
                            <p:childTnLst>
                              <p:par>
                                <p:cTn id="15" presetID="42" presetClass="entr" presetSubtype="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500"/>
                                        <p:tgtEl>
                                          <p:spTgt spid="2"/>
                                        </p:tgtEl>
                                      </p:cBhvr>
                                    </p:animEffect>
                                    <p:anim calcmode="lin" valueType="num">
                                      <p:cBhvr>
                                        <p:cTn id="18" dur="1500" fill="hold"/>
                                        <p:tgtEl>
                                          <p:spTgt spid="2"/>
                                        </p:tgtEl>
                                        <p:attrNameLst>
                                          <p:attrName>ppt_x</p:attrName>
                                        </p:attrNameLst>
                                      </p:cBhvr>
                                      <p:tavLst>
                                        <p:tav tm="0">
                                          <p:val>
                                            <p:strVal val="#ppt_x"/>
                                          </p:val>
                                        </p:tav>
                                        <p:tav tm="100000">
                                          <p:val>
                                            <p:strVal val="#ppt_x"/>
                                          </p:val>
                                        </p:tav>
                                      </p:tavLst>
                                    </p:anim>
                                    <p:anim calcmode="lin" valueType="num">
                                      <p:cBhvr>
                                        <p:cTn id="1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円/楕円 2"/>
          <p:cNvSpPr/>
          <p:nvPr/>
        </p:nvSpPr>
        <p:spPr>
          <a:xfrm>
            <a:off x="251520" y="1268760"/>
            <a:ext cx="8640960" cy="4248472"/>
          </a:xfrm>
          <a:prstGeom prst="ellipse">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idx="4294967295"/>
          </p:nvPr>
        </p:nvSpPr>
        <p:spPr>
          <a:xfrm>
            <a:off x="457200" y="2924944"/>
            <a:ext cx="8229600" cy="1254125"/>
          </a:xfrm>
        </p:spPr>
        <p:txBody>
          <a:bodyPr>
            <a:normAutofit fontScale="90000"/>
          </a:bodyPr>
          <a:lstStyle/>
          <a:p>
            <a:r>
              <a:rPr kumimoji="1" lang="ja-JP" altLang="en-US" sz="6000" b="1" dirty="0">
                <a:solidFill>
                  <a:srgbClr val="0000FF"/>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各協力団体の紹介</a:t>
            </a:r>
            <a:br>
              <a:rPr kumimoji="1" lang="en-US" altLang="ja-JP" dirty="0">
                <a:solidFill>
                  <a:srgbClr val="7030A0"/>
                </a:solidFill>
                <a:latin typeface="UD デジタル 教科書体 NP-B" panose="02020700000000000000" pitchFamily="18" charset="-128"/>
                <a:ea typeface="UD デジタル 教科書体 NP-B" panose="02020700000000000000" pitchFamily="18" charset="-128"/>
              </a:rPr>
            </a:br>
            <a:br>
              <a:rPr lang="en-US" altLang="ja-JP" b="1" dirty="0">
                <a:solidFill>
                  <a:srgbClr val="7030A0"/>
                </a:solidFill>
                <a:latin typeface="UD デジタル 教科書体 NP-B" panose="02020700000000000000" pitchFamily="18" charset="-128"/>
                <a:ea typeface="UD デジタル 教科書体 NP-B" panose="02020700000000000000" pitchFamily="18" charset="-128"/>
              </a:rPr>
            </a:br>
            <a:r>
              <a:rPr lang="ja-JP" altLang="en-US" b="1" dirty="0">
                <a:solidFill>
                  <a:srgbClr val="FFFF00"/>
                </a:solidFill>
                <a:latin typeface="UD デジタル 教科書体 NP-B" panose="02020700000000000000" pitchFamily="18" charset="-128"/>
                <a:ea typeface="UD デジタル 教科書体 NP-B" panose="02020700000000000000" pitchFamily="18" charset="-128"/>
              </a:rPr>
              <a:t>主な活動、日頃からの取組など</a:t>
            </a:r>
            <a:br>
              <a:rPr lang="en-US" altLang="ja-JP" b="1" dirty="0">
                <a:solidFill>
                  <a:srgbClr val="FFFF00"/>
                </a:solidFill>
                <a:latin typeface="富士ポップＰ" panose="040F0700000000000000" pitchFamily="50" charset="-128"/>
                <a:ea typeface="富士ポップＰ" panose="040F0700000000000000" pitchFamily="50" charset="-128"/>
              </a:rPr>
            </a:br>
            <a:r>
              <a:rPr lang="ja-JP" altLang="en-US" b="1" dirty="0">
                <a:solidFill>
                  <a:srgbClr val="FFFF00"/>
                </a:solidFill>
              </a:rPr>
              <a:t>・・・</a:t>
            </a:r>
            <a:endParaRPr kumimoji="1" lang="ja-JP" altLang="en-US" b="1" dirty="0">
              <a:solidFill>
                <a:srgbClr val="FFFF00"/>
              </a:solidFill>
            </a:endParaRPr>
          </a:p>
        </p:txBody>
      </p:sp>
    </p:spTree>
    <p:extLst>
      <p:ext uri="{BB962C8B-B14F-4D97-AF65-F5344CB8AC3E}">
        <p14:creationId xmlns:p14="http://schemas.microsoft.com/office/powerpoint/2010/main" val="2526020601"/>
      </p:ext>
    </p:extLst>
  </p:cSld>
  <p:clrMapOvr>
    <a:masterClrMapping/>
  </p:clrMapOvr>
  <mc:AlternateContent xmlns:mc="http://schemas.openxmlformats.org/markup-compatibility/2006" xmlns:p14="http://schemas.microsoft.com/office/powerpoint/2010/main">
    <mc:Choice Requires="p14">
      <p:transition spd="slow" p14:dur="2000" advTm="5848"/>
    </mc:Choice>
    <mc:Fallback xmlns="">
      <p:transition spd="slow" advTm="5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74F97FF-0B6C-483B-B461-F3701AF78833}"/>
              </a:ext>
            </a:extLst>
          </p:cNvPr>
          <p:cNvSpPr/>
          <p:nvPr/>
        </p:nvSpPr>
        <p:spPr>
          <a:xfrm>
            <a:off x="0" y="0"/>
            <a:ext cx="9252520" cy="7056784"/>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999846" y="2423796"/>
            <a:ext cx="7252828" cy="1132036"/>
          </a:xfrm>
          <a:solidFill>
            <a:schemeClr val="tx2">
              <a:lumMod val="20000"/>
              <a:lumOff val="80000"/>
            </a:schemeClr>
          </a:solidFill>
          <a:ln>
            <a:solidFill>
              <a:srgbClr val="00B050"/>
            </a:solidFill>
          </a:ln>
        </p:spPr>
        <p:txBody>
          <a:bodyPr>
            <a:normAutofit/>
          </a:bodyPr>
          <a:lstStyle/>
          <a:p>
            <a:r>
              <a:rPr kumimoji="1" lang="ja-JP" altLang="en-US" sz="6600" b="1" dirty="0">
                <a:solidFill>
                  <a:schemeClr val="tx1"/>
                </a:solidFill>
                <a:effectLst>
                  <a:outerShdw blurRad="38100" dist="38100" dir="2700000" algn="tl">
                    <a:srgbClr val="000000">
                      <a:alpha val="43137"/>
                    </a:srgbClr>
                  </a:outerShdw>
                </a:effectLst>
              </a:rPr>
              <a:t>朝倉台自主防災会</a:t>
            </a:r>
          </a:p>
        </p:txBody>
      </p:sp>
    </p:spTree>
    <p:extLst>
      <p:ext uri="{BB962C8B-B14F-4D97-AF65-F5344CB8AC3E}">
        <p14:creationId xmlns:p14="http://schemas.microsoft.com/office/powerpoint/2010/main" val="4238073300"/>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28C34D61-CD7D-47EC-A45D-DBA6A1AC453A}"/>
              </a:ext>
            </a:extLst>
          </p:cNvPr>
          <p:cNvSpPr/>
          <p:nvPr/>
        </p:nvSpPr>
        <p:spPr>
          <a:xfrm>
            <a:off x="0" y="-29320"/>
            <a:ext cx="9252520" cy="6887319"/>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755576" y="1340768"/>
            <a:ext cx="7772400" cy="1132036"/>
          </a:xfrm>
          <a:solidFill>
            <a:srgbClr val="FFFF00"/>
          </a:solidFill>
        </p:spPr>
        <p:txBody>
          <a:bodyPr>
            <a:normAutofit/>
          </a:bodyPr>
          <a:lstStyle/>
          <a:p>
            <a:r>
              <a:rPr kumimoji="1" lang="ja-JP" altLang="en-US" sz="6600" dirty="0">
                <a:solidFill>
                  <a:schemeClr val="tx1"/>
                </a:solidFill>
              </a:rPr>
              <a:t>朝倉台自主防災会</a:t>
            </a:r>
          </a:p>
        </p:txBody>
      </p:sp>
      <p:sp>
        <p:nvSpPr>
          <p:cNvPr id="3" name="サブタイトル 2"/>
          <p:cNvSpPr>
            <a:spLocks noGrp="1"/>
          </p:cNvSpPr>
          <p:nvPr>
            <p:ph type="subTitle" idx="1"/>
          </p:nvPr>
        </p:nvSpPr>
        <p:spPr>
          <a:xfrm>
            <a:off x="1187624" y="3068960"/>
            <a:ext cx="6912768" cy="1905248"/>
          </a:xfrm>
          <a:solidFill>
            <a:srgbClr val="002060"/>
          </a:solidFill>
        </p:spPr>
        <p:txBody>
          <a:bodyPr>
            <a:normAutofit fontScale="92500" lnSpcReduction="10000"/>
          </a:bodyPr>
          <a:lstStyle/>
          <a:p>
            <a:r>
              <a:rPr lang="ja-JP" altLang="en-US" sz="4000" dirty="0">
                <a:solidFill>
                  <a:schemeClr val="bg1"/>
                </a:solidFill>
                <a:latin typeface="+mn-ea"/>
              </a:rPr>
              <a:t>会　 長 ： 森口　正幸（東５丁目）</a:t>
            </a:r>
            <a:endParaRPr lang="en-US" altLang="ja-JP" sz="4000" dirty="0">
              <a:solidFill>
                <a:schemeClr val="bg1"/>
              </a:solidFill>
              <a:latin typeface="+mn-ea"/>
            </a:endParaRPr>
          </a:p>
          <a:p>
            <a:r>
              <a:rPr kumimoji="1" lang="ja-JP" altLang="en-US" sz="4000" dirty="0">
                <a:solidFill>
                  <a:schemeClr val="bg1"/>
                </a:solidFill>
                <a:latin typeface="+mn-ea"/>
              </a:rPr>
              <a:t>副会長 ： 坂口　幹彦（東４丁目）</a:t>
            </a:r>
            <a:endParaRPr lang="en-US" altLang="ja-JP" sz="4000" dirty="0">
              <a:solidFill>
                <a:schemeClr val="bg1"/>
              </a:solidFill>
              <a:latin typeface="+mn-ea"/>
            </a:endParaRPr>
          </a:p>
          <a:p>
            <a:r>
              <a:rPr lang="ja-JP" altLang="en-US" sz="4000" dirty="0">
                <a:solidFill>
                  <a:schemeClr val="bg1"/>
                </a:solidFill>
                <a:latin typeface="+mn-ea"/>
              </a:rPr>
              <a:t>副会長 ： 堂本　太道（西７丁目）</a:t>
            </a:r>
            <a:endParaRPr kumimoji="1" lang="ja-JP" altLang="en-US" sz="4000" dirty="0">
              <a:solidFill>
                <a:schemeClr val="bg1"/>
              </a:solidFill>
              <a:latin typeface="+mn-ea"/>
            </a:endParaRPr>
          </a:p>
        </p:txBody>
      </p:sp>
    </p:spTree>
    <p:extLst>
      <p:ext uri="{BB962C8B-B14F-4D97-AF65-F5344CB8AC3E}">
        <p14:creationId xmlns:p14="http://schemas.microsoft.com/office/powerpoint/2010/main" val="1733561708"/>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4500"/>
                            </p:stCondLst>
                            <p:childTnLst>
                              <p:par>
                                <p:cTn id="29" presetID="42" presetClass="entr" presetSubtype="0" fill="hold" grpId="0" nodeType="after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B05C2903-0D4B-4489-B196-2879842C68B2}"/>
              </a:ext>
            </a:extLst>
          </p:cNvPr>
          <p:cNvSpPr/>
          <p:nvPr/>
        </p:nvSpPr>
        <p:spPr>
          <a:xfrm>
            <a:off x="12586" y="0"/>
            <a:ext cx="9143999" cy="69573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形 29"/>
          <p:cNvSpPr>
            <a:spLocks/>
          </p:cNvSpPr>
          <p:nvPr/>
        </p:nvSpPr>
        <p:spPr>
          <a:xfrm rot="17445697">
            <a:off x="6829161" y="3683976"/>
            <a:ext cx="2245995" cy="1820822"/>
          </a:xfrm>
          <a:prstGeom prst="ellipse">
            <a:avLst/>
          </a:prstGeom>
          <a:solidFill>
            <a:schemeClr val="accent5">
              <a:lumMod val="40000"/>
              <a:lumOff val="60000"/>
            </a:schemeClr>
          </a:solidFill>
          <a:ln w="15875" cap="flat"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Candara" charset="0"/>
              <a:ea typeface="HGP明朝E" charset="0"/>
              <a:cs typeface="+mn-cs"/>
            </a:endParaRPr>
          </a:p>
        </p:txBody>
      </p:sp>
      <p:sp>
        <p:nvSpPr>
          <p:cNvPr id="15" name="円/楕円 14"/>
          <p:cNvSpPr>
            <a:spLocks/>
          </p:cNvSpPr>
          <p:nvPr/>
        </p:nvSpPr>
        <p:spPr>
          <a:xfrm>
            <a:off x="1835696" y="1552466"/>
            <a:ext cx="5077296" cy="4564154"/>
          </a:xfrm>
          <a:prstGeom prst="ellipse">
            <a:avLst/>
          </a:prstGeom>
          <a:noFill/>
          <a:ln w="38100" cap="flat" cmpd="thickThin">
            <a:solidFill>
              <a:srgbClr val="C00000">
                <a:alpha val="100000"/>
              </a:srgbClr>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Candara" charset="0"/>
              <a:ea typeface="HGP明朝E" charset="0"/>
              <a:cs typeface="+mn-cs"/>
            </a:endParaRPr>
          </a:p>
        </p:txBody>
      </p:sp>
      <p:sp>
        <p:nvSpPr>
          <p:cNvPr id="4" name="円/楕円 3"/>
          <p:cNvSpPr>
            <a:spLocks/>
          </p:cNvSpPr>
          <p:nvPr/>
        </p:nvSpPr>
        <p:spPr>
          <a:xfrm>
            <a:off x="2155570" y="1851053"/>
            <a:ext cx="4562475" cy="4097020"/>
          </a:xfrm>
          <a:prstGeom prst="ellipse">
            <a:avLst/>
          </a:prstGeom>
          <a:solidFill>
            <a:schemeClr val="accent3">
              <a:lumMod val="75000"/>
            </a:schemeClr>
          </a:solidFill>
          <a:ln w="0">
            <a:noFill/>
            <a:prst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3200">
              <a:latin typeface="Candara" charset="0"/>
              <a:ea typeface="HGP明朝E" charset="0"/>
              <a:cs typeface="+mn-cs"/>
            </a:endParaRPr>
          </a:p>
        </p:txBody>
      </p:sp>
      <p:sp>
        <p:nvSpPr>
          <p:cNvPr id="29" name="図形 28"/>
          <p:cNvSpPr>
            <a:spLocks/>
          </p:cNvSpPr>
          <p:nvPr/>
        </p:nvSpPr>
        <p:spPr>
          <a:xfrm>
            <a:off x="6313873" y="2743582"/>
            <a:ext cx="2602162" cy="806952"/>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Yu Gothic" charset="0"/>
              <a:ea typeface="Yu Gothic" charset="0"/>
            </a:endParaRPr>
          </a:p>
        </p:txBody>
      </p:sp>
      <p:sp>
        <p:nvSpPr>
          <p:cNvPr id="24" name="図形 23"/>
          <p:cNvSpPr>
            <a:spLocks/>
          </p:cNvSpPr>
          <p:nvPr/>
        </p:nvSpPr>
        <p:spPr>
          <a:xfrm>
            <a:off x="5640442" y="1692407"/>
            <a:ext cx="2202180" cy="9692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Yu Gothic" charset="0"/>
              <a:ea typeface="Yu Gothic" charset="0"/>
            </a:endParaRPr>
          </a:p>
        </p:txBody>
      </p:sp>
      <p:sp>
        <p:nvSpPr>
          <p:cNvPr id="28" name="図形 27"/>
          <p:cNvSpPr>
            <a:spLocks/>
          </p:cNvSpPr>
          <p:nvPr/>
        </p:nvSpPr>
        <p:spPr>
          <a:xfrm>
            <a:off x="3104372" y="5567916"/>
            <a:ext cx="2627877" cy="117683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oAutofit/>
          </a:bodyPr>
          <a:lstStyle/>
          <a:p>
            <a:pPr marL="0" indent="0" algn="ctr" defTabSz="914400" eaLnBrk="1" latinLnBrk="0" hangingPunct="1">
              <a:buFontTx/>
              <a:buNone/>
            </a:pPr>
            <a:endParaRPr lang="ko-KR" altLang="en-US" sz="1800">
              <a:latin typeface="Yu Gothic" charset="0"/>
              <a:ea typeface="Yu Gothic" charset="0"/>
            </a:endParaRPr>
          </a:p>
        </p:txBody>
      </p:sp>
      <p:sp>
        <p:nvSpPr>
          <p:cNvPr id="25" name="図形 24"/>
          <p:cNvSpPr>
            <a:spLocks/>
          </p:cNvSpPr>
          <p:nvPr/>
        </p:nvSpPr>
        <p:spPr>
          <a:xfrm>
            <a:off x="966215" y="2056520"/>
            <a:ext cx="2202180" cy="61324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l" defTabSz="914400" eaLnBrk="1" latinLnBrk="0" hangingPunct="1">
              <a:buFontTx/>
              <a:buNone/>
            </a:pPr>
            <a:endParaRPr lang="ko-KR" altLang="en-US" sz="1800">
              <a:latin typeface="Yu Gothic" charset="0"/>
              <a:ea typeface="Yu Gothic" charset="0"/>
            </a:endParaRPr>
          </a:p>
        </p:txBody>
      </p:sp>
      <p:sp>
        <p:nvSpPr>
          <p:cNvPr id="23" name="タイトル 22"/>
          <p:cNvSpPr>
            <a:spLocks noGrp="1"/>
          </p:cNvSpPr>
          <p:nvPr>
            <p:ph type="title"/>
          </p:nvPr>
        </p:nvSpPr>
        <p:spPr>
          <a:xfrm>
            <a:off x="221615" y="99988"/>
            <a:ext cx="8694420" cy="975915"/>
          </a:xfrm>
          <a:solidFill>
            <a:schemeClr val="accent5">
              <a:lumMod val="20000"/>
              <a:lumOff val="80000"/>
            </a:schemeClr>
          </a:solidFill>
          <a:ln>
            <a:solidFill>
              <a:srgbClr val="000099"/>
            </a:solidFill>
          </a:ln>
        </p:spPr>
        <p:txBody>
          <a:bodyPr>
            <a:normAutofit fontScale="90000"/>
          </a:bodyPr>
          <a:lstStyle/>
          <a:p>
            <a:br>
              <a:rPr kumimoji="1" lang="en-US" altLang="ja-JP" sz="4900" dirty="0">
                <a:solidFill>
                  <a:srgbClr val="002060"/>
                </a:solidFill>
                <a:latin typeface="富士ポップＰ" panose="040F0700000000000000" pitchFamily="50" charset="-128"/>
                <a:ea typeface="富士ポップＰ" panose="040F0700000000000000" pitchFamily="50" charset="-128"/>
              </a:rPr>
            </a:br>
            <a:br>
              <a:rPr kumimoji="1" lang="en-US" altLang="ja-JP" sz="4900" dirty="0">
                <a:solidFill>
                  <a:srgbClr val="002060"/>
                </a:solidFill>
                <a:latin typeface="富士ポップＰ" panose="040F0700000000000000" pitchFamily="50" charset="-128"/>
                <a:ea typeface="富士ポップＰ" panose="040F0700000000000000" pitchFamily="50" charset="-128"/>
              </a:rPr>
            </a:br>
            <a:r>
              <a:rPr kumimoji="1" lang="ja-JP" altLang="en-US" sz="36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朝倉台</a:t>
            </a:r>
            <a:r>
              <a:rPr kumimoji="1" lang="ja-JP" altLang="en-US" sz="49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「安心・安全ネットワーク」</a:t>
            </a:r>
            <a:br>
              <a:rPr kumimoji="1" lang="en-US" altLang="ja-JP" sz="4900" b="1" dirty="0">
                <a:solidFill>
                  <a:schemeClr val="bg1"/>
                </a:solidFill>
                <a:latin typeface="UD デジタル 教科書体 NP-B" panose="02020700000000000000" pitchFamily="18" charset="-128"/>
                <a:ea typeface="UD デジタル 教科書体 NP-B" panose="02020700000000000000" pitchFamily="18" charset="-128"/>
              </a:rPr>
            </a:br>
            <a:r>
              <a:rPr lang="ja-JP" altLang="en-US" sz="3600" dirty="0">
                <a:solidFill>
                  <a:schemeClr val="bg1"/>
                </a:solidFill>
              </a:rPr>
              <a:t>　　　　　　　　　　　　　　</a:t>
            </a:r>
            <a:r>
              <a:rPr lang="ja-JP" altLang="en-US" sz="5300" dirty="0">
                <a:solidFill>
                  <a:schemeClr val="bg1"/>
                </a:solidFill>
              </a:rPr>
              <a:t>　　　　　</a:t>
            </a:r>
            <a:r>
              <a:rPr lang="ja-JP" altLang="en-US" sz="3600" dirty="0">
                <a:solidFill>
                  <a:schemeClr val="bg1"/>
                </a:solidFill>
              </a:rPr>
              <a:t>　　　　　</a:t>
            </a:r>
            <a:r>
              <a:rPr lang="ja-JP" altLang="en-US" sz="3600" b="1" u="sng" dirty="0">
                <a:solidFill>
                  <a:srgbClr val="7030A0"/>
                </a:solidFill>
                <a:latin typeface="UD デジタル 教科書体 NP-B" panose="02020700000000000000" pitchFamily="18" charset="-128"/>
                <a:ea typeface="UD デジタル 教科書体 NP-B" panose="02020700000000000000" pitchFamily="18" charset="-128"/>
              </a:rPr>
              <a:t>構成図</a:t>
            </a:r>
            <a:br>
              <a:rPr kumimoji="1" lang="en-US" altLang="ja-JP" dirty="0">
                <a:solidFill>
                  <a:srgbClr val="FF0000"/>
                </a:solidFill>
              </a:rPr>
            </a:br>
            <a:endParaRPr kumimoji="1" lang="ja-JP" altLang="en-US" b="1" dirty="0">
              <a:solidFill>
                <a:srgbClr val="FF0000"/>
              </a:solidFill>
            </a:endParaRPr>
          </a:p>
        </p:txBody>
      </p:sp>
      <p:sp>
        <p:nvSpPr>
          <p:cNvPr id="20" name="円/楕円 19"/>
          <p:cNvSpPr>
            <a:spLocks/>
          </p:cNvSpPr>
          <p:nvPr/>
        </p:nvSpPr>
        <p:spPr>
          <a:xfrm rot="20640416">
            <a:off x="383283" y="4605769"/>
            <a:ext cx="2352243" cy="1787376"/>
          </a:xfrm>
          <a:prstGeom prst="ellipse">
            <a:avLst/>
          </a:prstGeom>
          <a:solidFill>
            <a:schemeClr val="accent3">
              <a:lumMod val="40000"/>
              <a:lumOff val="60000"/>
            </a:schemeClr>
          </a:solidFill>
          <a:ln w="15875" cap="flat" cmpd="sng">
            <a:solidFill>
              <a:srgbClr val="C00000">
                <a:alpha val="10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Candara" charset="0"/>
              <a:ea typeface="HGP明朝E" charset="0"/>
              <a:cs typeface="+mn-cs"/>
            </a:endParaRPr>
          </a:p>
        </p:txBody>
      </p:sp>
      <p:sp>
        <p:nvSpPr>
          <p:cNvPr id="6" name="テキスト ボックス 5"/>
          <p:cNvSpPr txBox="1">
            <a:spLocks/>
          </p:cNvSpPr>
          <p:nvPr/>
        </p:nvSpPr>
        <p:spPr>
          <a:xfrm>
            <a:off x="6473719" y="2932367"/>
            <a:ext cx="2350291" cy="400110"/>
          </a:xfrm>
          <a:prstGeom prst="rect">
            <a:avLst/>
          </a:prstGeom>
          <a:solidFill>
            <a:schemeClr val="accent6">
              <a:lumMod val="20000"/>
              <a:lumOff val="80000"/>
              <a:alpha val="0"/>
            </a:schemeClr>
          </a:solidFill>
        </p:spPr>
        <p:txBody>
          <a:bodyPr vert="horz" wrap="square" lIns="91440" tIns="45720" rIns="91440" bIns="45720" numCol="1" anchor="t">
            <a:spAutoFit/>
          </a:bodyPr>
          <a:lstStyle/>
          <a:p>
            <a:pPr marL="0" indent="0" algn="ctr" defTabSz="914400" eaLnBrk="1" latinLnBrk="0" hangingPunct="1">
              <a:buFontTx/>
              <a:buNone/>
            </a:pPr>
            <a:r>
              <a:rPr lang="ja-JP" altLang="en-US" sz="2000" b="1" dirty="0">
                <a:solidFill>
                  <a:srgbClr val="FFFF00"/>
                </a:solidFill>
                <a:latin typeface="ＭＳ Ｐゴシック" panose="020B0600070205080204" pitchFamily="50" charset="-128"/>
                <a:ea typeface="ＭＳ Ｐゴシック" panose="020B0600070205080204" pitchFamily="50" charset="-128"/>
              </a:rPr>
              <a:t>朝倉台自主防災会</a:t>
            </a:r>
            <a:endParaRPr lang="ko-KR" altLang="en-US" sz="2000" b="1" dirty="0">
              <a:solidFill>
                <a:srgbClr val="FFFF00"/>
              </a:solidFill>
              <a:latin typeface="ＭＳ Ｐゴシック" panose="020B0600070205080204" pitchFamily="50" charset="-128"/>
              <a:ea typeface="HGP明朝E" charset="0"/>
            </a:endParaRPr>
          </a:p>
        </p:txBody>
      </p:sp>
      <p:sp>
        <p:nvSpPr>
          <p:cNvPr id="8" name="テキスト ボックス 7"/>
          <p:cNvSpPr txBox="1">
            <a:spLocks/>
          </p:cNvSpPr>
          <p:nvPr/>
        </p:nvSpPr>
        <p:spPr>
          <a:xfrm>
            <a:off x="5802717" y="1758499"/>
            <a:ext cx="1907128" cy="677108"/>
          </a:xfrm>
          <a:prstGeom prst="rect">
            <a:avLst/>
          </a:prstGeom>
          <a:solidFill>
            <a:schemeClr val="accent3">
              <a:lumMod val="20000"/>
              <a:lumOff val="80000"/>
              <a:alpha val="6005"/>
            </a:schemeClr>
          </a:solidFill>
        </p:spPr>
        <p:txBody>
          <a:bodyPr vert="horz" wrap="square" lIns="91440" tIns="45720" rIns="91440" bIns="45720" numCol="1" anchor="t">
            <a:spAutoFit/>
          </a:bodyPr>
          <a:lstStyle/>
          <a:p>
            <a:pPr marL="0" indent="0" algn="ctr" defTabSz="914400" eaLnBrk="1" latinLnBrk="0" hangingPunct="1">
              <a:buFontTx/>
              <a:buNone/>
            </a:pPr>
            <a:r>
              <a:rPr lang="ja-JP" altLang="en-US" dirty="0">
                <a:latin typeface="ＭＳ Ｐゴシック" panose="020B0600070205080204" pitchFamily="50" charset="-128"/>
                <a:ea typeface="ＭＳ Ｐゴシック" panose="020B0600070205080204" pitchFamily="50" charset="-128"/>
              </a:rPr>
              <a:t>朝倉地区</a:t>
            </a:r>
            <a:endParaRPr lang="en-US" altLang="ja-JP" dirty="0">
              <a:latin typeface="ＭＳ Ｐゴシック" panose="020B0600070205080204" pitchFamily="50" charset="-128"/>
              <a:ea typeface="ＭＳ Ｐゴシック" panose="020B0600070205080204" pitchFamily="50" charset="-128"/>
            </a:endParaRPr>
          </a:p>
          <a:p>
            <a:pPr marL="0" indent="0" algn="ctr" defTabSz="914400" eaLnBrk="1" latinLnBrk="0" hangingPunct="1">
              <a:buFontTx/>
              <a:buNone/>
            </a:pPr>
            <a:r>
              <a:rPr lang="ja-JP" altLang="en-US" sz="2000" b="1" dirty="0">
                <a:latin typeface="ＭＳ Ｐゴシック" panose="020B0600070205080204" pitchFamily="50" charset="-128"/>
                <a:ea typeface="ＭＳ Ｐゴシック" panose="020B0600070205080204" pitchFamily="50" charset="-128"/>
              </a:rPr>
              <a:t>民生・児童委員</a:t>
            </a:r>
            <a:endParaRPr lang="ko-KR" altLang="en-US" sz="2000" b="1" dirty="0">
              <a:latin typeface="ＭＳ Ｐゴシック" panose="020B0600070205080204" pitchFamily="50" charset="-128"/>
              <a:ea typeface="HGP明朝E" charset="0"/>
            </a:endParaRPr>
          </a:p>
        </p:txBody>
      </p:sp>
      <p:sp>
        <p:nvSpPr>
          <p:cNvPr id="10" name="テキスト ボックス 9"/>
          <p:cNvSpPr txBox="1">
            <a:spLocks/>
          </p:cNvSpPr>
          <p:nvPr/>
        </p:nvSpPr>
        <p:spPr>
          <a:xfrm>
            <a:off x="1098610" y="2145424"/>
            <a:ext cx="1724025" cy="399415"/>
          </a:xfrm>
          <a:prstGeom prst="rect">
            <a:avLst/>
          </a:prstGeom>
          <a:solidFill>
            <a:schemeClr val="bg2">
              <a:lumMod val="50000"/>
              <a:alpha val="0"/>
            </a:schemeClr>
          </a:solidFill>
        </p:spPr>
        <p:txBody>
          <a:bodyPr vert="horz" wrap="none" lIns="91440" tIns="45720" rIns="91440" bIns="45720" numCol="1" anchor="t">
            <a:spAutoFit/>
          </a:bodyPr>
          <a:lstStyle/>
          <a:p>
            <a:pPr marL="0" indent="0" algn="ctr" defTabSz="914400" eaLnBrk="1" latinLnBrk="0" hangingPunct="1">
              <a:buFontTx/>
              <a:buNone/>
            </a:pPr>
            <a:r>
              <a:rPr lang="ja-JP" altLang="en-US" sz="2000" b="1" dirty="0">
                <a:latin typeface="ＭＳ Ｐゴシック" panose="020B0600070205080204" pitchFamily="50" charset="-128"/>
                <a:ea typeface="ＭＳ Ｐゴシック" panose="020B0600070205080204" pitchFamily="50" charset="-128"/>
              </a:rPr>
              <a:t>地域福祉委員</a:t>
            </a:r>
            <a:endParaRPr lang="ko-KR" altLang="en-US" sz="2000" b="1" dirty="0">
              <a:latin typeface="ＭＳ Ｐゴシック" panose="020B0600070205080204" pitchFamily="50" charset="-128"/>
              <a:ea typeface="HGP明朝E" charset="0"/>
            </a:endParaRPr>
          </a:p>
        </p:txBody>
      </p:sp>
      <p:sp>
        <p:nvSpPr>
          <p:cNvPr id="13" name="テキスト ボックス 12"/>
          <p:cNvSpPr txBox="1"/>
          <p:nvPr/>
        </p:nvSpPr>
        <p:spPr>
          <a:xfrm>
            <a:off x="7135850" y="4053595"/>
            <a:ext cx="1734769" cy="338554"/>
          </a:xfrm>
          <a:prstGeom prst="rect">
            <a:avLst/>
          </a:prstGeom>
          <a:solidFill>
            <a:srgbClr val="00B050"/>
          </a:solidFill>
          <a:ln>
            <a:solidFill>
              <a:srgbClr val="0000FF"/>
            </a:solidFill>
          </a:ln>
        </p:spPr>
        <p:txBody>
          <a:bodyPr wrap="none" rtlCol="0">
            <a:spAutoFit/>
          </a:bodyPr>
          <a:lstStyle/>
          <a:p>
            <a:pPr algn="ctr"/>
            <a:r>
              <a:rPr kumimoji="1" lang="ja-JP" altLang="en-US" sz="1600" b="1" dirty="0">
                <a:solidFill>
                  <a:schemeClr val="bg1"/>
                </a:solidFill>
                <a:latin typeface="ＭＳ Ｐゴシック" panose="020B0600070205080204" pitchFamily="50" charset="-128"/>
                <a:ea typeface="ＭＳ Ｐゴシック" panose="020B0600070205080204" pitchFamily="50" charset="-128"/>
              </a:rPr>
              <a:t>朝倉台里山クラブ</a:t>
            </a:r>
          </a:p>
        </p:txBody>
      </p:sp>
      <p:sp>
        <p:nvSpPr>
          <p:cNvPr id="2" name="テキスト ボックス 1"/>
          <p:cNvSpPr txBox="1"/>
          <p:nvPr/>
        </p:nvSpPr>
        <p:spPr>
          <a:xfrm>
            <a:off x="7418304" y="3641446"/>
            <a:ext cx="1184940" cy="307777"/>
          </a:xfrm>
          <a:prstGeom prst="rect">
            <a:avLst/>
          </a:prstGeom>
          <a:noFill/>
        </p:spPr>
        <p:txBody>
          <a:bodyPr wrap="none" rtlCol="0">
            <a:spAutoFit/>
          </a:bodyPr>
          <a:lstStyle/>
          <a:p>
            <a:r>
              <a:rPr kumimoji="1" lang="ja-JP" altLang="en-US" sz="1100" b="1" dirty="0"/>
              <a:t>＝</a:t>
            </a:r>
            <a:r>
              <a:rPr kumimoji="1" lang="ja-JP" altLang="en-US" sz="1400" dirty="0"/>
              <a:t>任意団体</a:t>
            </a:r>
            <a:r>
              <a:rPr kumimoji="1" lang="ja-JP" altLang="en-US" sz="1100" b="1" dirty="0"/>
              <a:t>＝</a:t>
            </a:r>
          </a:p>
        </p:txBody>
      </p:sp>
      <p:sp>
        <p:nvSpPr>
          <p:cNvPr id="9" name="テキスト ボックス 8"/>
          <p:cNvSpPr txBox="1">
            <a:spLocks/>
          </p:cNvSpPr>
          <p:nvPr/>
        </p:nvSpPr>
        <p:spPr>
          <a:xfrm>
            <a:off x="2382398" y="2848932"/>
            <a:ext cx="4108817" cy="1015663"/>
          </a:xfrm>
          <a:prstGeom prst="rect">
            <a:avLst/>
          </a:prstGeom>
          <a:noFill/>
        </p:spPr>
        <p:txBody>
          <a:bodyPr vert="horz" wrap="none" lIns="91440" tIns="45720" rIns="91440" bIns="45720" numCol="1" anchor="t">
            <a:spAutoFit/>
          </a:bodyPr>
          <a:lstStyle/>
          <a:p>
            <a:pPr marL="0" indent="0" algn="ctr" defTabSz="914400" eaLnBrk="1" latinLnBrk="0" hangingPunct="1">
              <a:buFontTx/>
              <a:buNone/>
            </a:pPr>
            <a:r>
              <a:rPr lang="ja-JP" altLang="en-US" sz="2800" b="1" dirty="0">
                <a:solidFill>
                  <a:srgbClr val="00007E"/>
                </a:solidFill>
                <a:latin typeface="ＭＳ Ｐゴシック" panose="020B0600070205080204" pitchFamily="50" charset="-128"/>
                <a:ea typeface="ＭＳ Ｐゴシック" panose="020B0600070205080204" pitchFamily="50" charset="-128"/>
              </a:rPr>
              <a:t>朝倉台</a:t>
            </a:r>
            <a:endParaRPr lang="ko-KR" altLang="en-US" sz="2800" b="1" dirty="0">
              <a:solidFill>
                <a:srgbClr val="00007E"/>
              </a:solidFill>
              <a:latin typeface="ＭＳ Ｐゴシック" panose="020B0600070205080204" pitchFamily="50" charset="-128"/>
              <a:ea typeface="HGP明朝E" charset="0"/>
            </a:endParaRPr>
          </a:p>
          <a:p>
            <a:pPr marL="0" indent="0" algn="ctr" defTabSz="914400" eaLnBrk="1" latinLnBrk="0" hangingPunct="1">
              <a:buFontTx/>
              <a:buNone/>
            </a:pPr>
            <a:r>
              <a:rPr lang="ja-JP" altLang="en-US" sz="3200" b="1" dirty="0">
                <a:solidFill>
                  <a:srgbClr val="00007E"/>
                </a:solidFill>
                <a:latin typeface="ＭＳ Ｐゴシック" panose="020B0600070205080204" pitchFamily="50" charset="-128"/>
                <a:ea typeface="ＭＳ Ｐゴシック" panose="020B0600070205080204" pitchFamily="50" charset="-128"/>
              </a:rPr>
              <a:t>安心・安全ネットワーク</a:t>
            </a:r>
            <a:endParaRPr lang="ko-KR" altLang="en-US" sz="3200" b="1" dirty="0">
              <a:solidFill>
                <a:srgbClr val="00007E"/>
              </a:solidFill>
              <a:latin typeface="ＭＳ Ｐゴシック" panose="020B0600070205080204" pitchFamily="50" charset="-128"/>
              <a:ea typeface="HGP明朝E" charset="0"/>
            </a:endParaRPr>
          </a:p>
        </p:txBody>
      </p:sp>
      <p:sp>
        <p:nvSpPr>
          <p:cNvPr id="11" name="テキスト ボックス 10"/>
          <p:cNvSpPr txBox="1"/>
          <p:nvPr/>
        </p:nvSpPr>
        <p:spPr>
          <a:xfrm>
            <a:off x="6881048" y="4661718"/>
            <a:ext cx="2045753" cy="338554"/>
          </a:xfrm>
          <a:prstGeom prst="rect">
            <a:avLst/>
          </a:prstGeom>
          <a:solidFill>
            <a:srgbClr val="92D050"/>
          </a:solidFill>
          <a:ln>
            <a:solidFill>
              <a:srgbClr val="0000FF"/>
            </a:solidFill>
          </a:ln>
        </p:spPr>
        <p:txBody>
          <a:bodyPr wrap="none" rtlCol="0">
            <a:spAutoFit/>
          </a:bodyPr>
          <a:lstStyle/>
          <a:p>
            <a:r>
              <a:rPr kumimoji="1" lang="ja-JP" altLang="en-US" sz="1600" b="1" dirty="0">
                <a:latin typeface="ＭＳ Ｐゴシック" panose="020B0600070205080204" pitchFamily="50" charset="-128"/>
                <a:ea typeface="ＭＳ Ｐゴシック" panose="020B0600070205080204" pitchFamily="50" charset="-128"/>
              </a:rPr>
              <a:t>朝倉台外鎌山保存会</a:t>
            </a:r>
          </a:p>
        </p:txBody>
      </p:sp>
      <p:sp>
        <p:nvSpPr>
          <p:cNvPr id="18" name="テキスト ボックス 17"/>
          <p:cNvSpPr txBox="1">
            <a:spLocks/>
          </p:cNvSpPr>
          <p:nvPr/>
        </p:nvSpPr>
        <p:spPr>
          <a:xfrm>
            <a:off x="3202196" y="5636580"/>
            <a:ext cx="2412840" cy="892552"/>
          </a:xfrm>
          <a:prstGeom prst="rect">
            <a:avLst/>
          </a:prstGeom>
          <a:solidFill>
            <a:schemeClr val="accent3">
              <a:lumMod val="40000"/>
              <a:lumOff val="60000"/>
              <a:alpha val="0"/>
            </a:schemeClr>
          </a:solidFill>
        </p:spPr>
        <p:txBody>
          <a:bodyPr vert="horz" wrap="none" lIns="91440" tIns="45720" rIns="91440" bIns="45720" numCol="1" anchor="t">
            <a:spAutoFit/>
          </a:bodyPr>
          <a:lstStyle/>
          <a:p>
            <a:pPr marL="0" indent="0" algn="ctr" defTabSz="914400" eaLnBrk="1" latinLnBrk="0" hangingPunct="1">
              <a:buFontTx/>
              <a:buNone/>
            </a:pPr>
            <a:r>
              <a:rPr lang="ja-JP" altLang="en-US" sz="1600" b="1" dirty="0">
                <a:solidFill>
                  <a:schemeClr val="bg1"/>
                </a:solidFill>
                <a:latin typeface="ＭＳ Ｐゴシック" panose="020B0600070205080204" pitchFamily="50" charset="-128"/>
                <a:ea typeface="ＭＳ Ｐゴシック" panose="020B0600070205080204" pitchFamily="50" charset="-128"/>
              </a:rPr>
              <a:t>～高齢者支援～</a:t>
            </a:r>
            <a:endParaRPr lang="en-US" altLang="ja-JP" sz="1600" b="1" dirty="0">
              <a:solidFill>
                <a:schemeClr val="bg1"/>
              </a:solidFill>
              <a:latin typeface="ＭＳ Ｐゴシック" panose="020B0600070205080204" pitchFamily="50" charset="-128"/>
              <a:ea typeface="ＭＳ Ｐゴシック" panose="020B0600070205080204" pitchFamily="50" charset="-128"/>
            </a:endParaRPr>
          </a:p>
          <a:p>
            <a:pPr marL="0" indent="0" algn="ctr" defTabSz="914400" eaLnBrk="1" latinLnBrk="0" hangingPunct="1">
              <a:buFontTx/>
              <a:buNone/>
            </a:pPr>
            <a:r>
              <a:rPr lang="ja-JP" altLang="en-US" sz="1600" b="1" dirty="0">
                <a:solidFill>
                  <a:srgbClr val="FFC000"/>
                </a:solidFill>
                <a:latin typeface="ＭＳ Ｐゴシック" panose="020B0600070205080204" pitchFamily="50" charset="-128"/>
                <a:ea typeface="ＭＳ Ｐゴシック" panose="020B0600070205080204" pitchFamily="50" charset="-128"/>
              </a:rPr>
              <a:t>有償ボランティア</a:t>
            </a:r>
            <a:endParaRPr lang="en-US" altLang="ja-JP" sz="1600" b="1" dirty="0">
              <a:solidFill>
                <a:srgbClr val="FFC000"/>
              </a:solidFill>
              <a:latin typeface="ＭＳ Ｐゴシック" panose="020B0600070205080204" pitchFamily="50" charset="-128"/>
              <a:ea typeface="ＭＳ Ｐゴシック" panose="020B0600070205080204" pitchFamily="50" charset="-128"/>
            </a:endParaRPr>
          </a:p>
          <a:p>
            <a:pPr marL="0" indent="0" algn="ctr" defTabSz="914400" eaLnBrk="1" latinLnBrk="0" hangingPunct="1">
              <a:buFontTx/>
              <a:buNone/>
            </a:pPr>
            <a:r>
              <a:rPr lang="en-US" altLang="ja-JP" sz="2000" b="1" dirty="0">
                <a:solidFill>
                  <a:srgbClr val="FFFF00"/>
                </a:solidFill>
                <a:latin typeface="ＭＳ Ｐゴシック" panose="020B0600070205080204" pitchFamily="50" charset="-128"/>
                <a:ea typeface="ＭＳ Ｐゴシック" panose="020B0600070205080204" pitchFamily="50" charset="-128"/>
              </a:rPr>
              <a:t>『</a:t>
            </a:r>
            <a:r>
              <a:rPr lang="ja-JP" altLang="en-US" sz="2000" b="1" dirty="0">
                <a:solidFill>
                  <a:srgbClr val="FFFF00"/>
                </a:solidFill>
                <a:latin typeface="ＭＳ Ｐゴシック" panose="020B0600070205080204" pitchFamily="50" charset="-128"/>
                <a:ea typeface="ＭＳ Ｐゴシック" panose="020B0600070205080204" pitchFamily="50" charset="-128"/>
              </a:rPr>
              <a:t>いろりの</a:t>
            </a:r>
            <a:r>
              <a:rPr lang="ja-JP" altLang="en-US" sz="2000" b="1" dirty="0">
                <a:solidFill>
                  <a:srgbClr val="FF0066"/>
                </a:solidFill>
                <a:latin typeface="ＭＳ Ｐゴシック" panose="020B0600070205080204" pitchFamily="50" charset="-128"/>
                <a:ea typeface="ＭＳ Ｐゴシック" panose="020B0600070205080204" pitchFamily="50" charset="-128"/>
              </a:rPr>
              <a:t>和</a:t>
            </a:r>
            <a:r>
              <a:rPr lang="en-US" altLang="ja-JP" sz="2000" b="1" dirty="0">
                <a:solidFill>
                  <a:srgbClr val="FFFF00"/>
                </a:solidFill>
                <a:latin typeface="ＭＳ Ｐゴシック" panose="020B0600070205080204" pitchFamily="50" charset="-128"/>
                <a:ea typeface="ＭＳ Ｐゴシック" panose="020B0600070205080204" pitchFamily="50" charset="-128"/>
              </a:rPr>
              <a:t>』</a:t>
            </a:r>
            <a:r>
              <a:rPr lang="ja-JP" altLang="en-US" sz="2000" b="1" dirty="0">
                <a:solidFill>
                  <a:srgbClr val="FFFF00"/>
                </a:solidFill>
                <a:latin typeface="ＭＳ Ｐゴシック" panose="020B0600070205080204" pitchFamily="50" charset="-128"/>
                <a:ea typeface="ＭＳ Ｐゴシック" panose="020B0600070205080204" pitchFamily="50" charset="-128"/>
              </a:rPr>
              <a:t>あさくら</a:t>
            </a:r>
            <a:endParaRPr lang="ko-KR" altLang="en-US" sz="2000" b="1" dirty="0">
              <a:solidFill>
                <a:srgbClr val="FFFF00"/>
              </a:solidFill>
              <a:latin typeface="ＭＳ Ｐゴシック" panose="020B0600070205080204" pitchFamily="50" charset="-128"/>
              <a:ea typeface="HGP明朝E" charset="0"/>
            </a:endParaRPr>
          </a:p>
        </p:txBody>
      </p:sp>
      <p:sp>
        <p:nvSpPr>
          <p:cNvPr id="27" name="図形 26"/>
          <p:cNvSpPr>
            <a:spLocks/>
          </p:cNvSpPr>
          <p:nvPr/>
        </p:nvSpPr>
        <p:spPr>
          <a:xfrm>
            <a:off x="134701" y="4101297"/>
            <a:ext cx="2407920" cy="66595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ctr" defTabSz="914400" eaLnBrk="1" latinLnBrk="0" hangingPunct="1">
              <a:buFontTx/>
              <a:buNone/>
            </a:pPr>
            <a:endParaRPr lang="ko-KR" altLang="en-US" sz="1800">
              <a:latin typeface="Yu Gothic" charset="0"/>
              <a:ea typeface="Yu Gothic" charset="0"/>
            </a:endParaRPr>
          </a:p>
        </p:txBody>
      </p:sp>
      <p:sp>
        <p:nvSpPr>
          <p:cNvPr id="26" name="図形 25"/>
          <p:cNvSpPr>
            <a:spLocks/>
          </p:cNvSpPr>
          <p:nvPr/>
        </p:nvSpPr>
        <p:spPr>
          <a:xfrm>
            <a:off x="155701" y="2983630"/>
            <a:ext cx="2201545" cy="66595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oAutofit/>
          </a:bodyPr>
          <a:lstStyle/>
          <a:p>
            <a:pPr marL="0" indent="0" algn="ctr" defTabSz="914400" eaLnBrk="1" latinLnBrk="0" hangingPunct="1">
              <a:buFontTx/>
              <a:buNone/>
            </a:pPr>
            <a:endParaRPr lang="ko-KR" altLang="en-US" sz="1800">
              <a:latin typeface="Yu Gothic" charset="0"/>
              <a:ea typeface="Yu Gothic" charset="0"/>
            </a:endParaRPr>
          </a:p>
        </p:txBody>
      </p:sp>
      <p:sp>
        <p:nvSpPr>
          <p:cNvPr id="7" name="テキスト ボックス 6"/>
          <p:cNvSpPr txBox="1">
            <a:spLocks/>
          </p:cNvSpPr>
          <p:nvPr/>
        </p:nvSpPr>
        <p:spPr>
          <a:xfrm>
            <a:off x="162359" y="3111688"/>
            <a:ext cx="2160905" cy="399415"/>
          </a:xfrm>
          <a:prstGeom prst="rect">
            <a:avLst/>
          </a:prstGeom>
          <a:solidFill>
            <a:schemeClr val="accent4">
              <a:lumMod val="40000"/>
              <a:lumOff val="60000"/>
              <a:alpha val="0"/>
            </a:schemeClr>
          </a:solidFill>
        </p:spPr>
        <p:txBody>
          <a:bodyPr vert="horz" wrap="square" lIns="91440" tIns="45720" rIns="91440" bIns="45720" numCol="1" anchor="t">
            <a:spAutoFit/>
          </a:bodyPr>
          <a:lstStyle/>
          <a:p>
            <a:pPr marL="0" indent="0" algn="ctr" defTabSz="914400" eaLnBrk="1" latinLnBrk="0" hangingPunct="1">
              <a:buFontTx/>
              <a:buNone/>
            </a:pPr>
            <a:r>
              <a:rPr lang="ja-JP" altLang="en-US" sz="2000" b="1" dirty="0">
                <a:latin typeface="ＭＳ Ｐゴシック" panose="020B0600070205080204" pitchFamily="50" charset="-128"/>
                <a:ea typeface="ＭＳ Ｐゴシック" panose="020B0600070205080204" pitchFamily="50" charset="-128"/>
              </a:rPr>
              <a:t>朝倉台盛春クラブ</a:t>
            </a:r>
            <a:endParaRPr lang="ko-KR" altLang="en-US" sz="2000" b="1" dirty="0">
              <a:latin typeface="ＭＳ Ｐゴシック" panose="020B0600070205080204" pitchFamily="50" charset="-128"/>
              <a:ea typeface="HGP明朝E" charset="0"/>
            </a:endParaRPr>
          </a:p>
        </p:txBody>
      </p:sp>
      <p:sp>
        <p:nvSpPr>
          <p:cNvPr id="16" name="テキスト ボックス 15"/>
          <p:cNvSpPr txBox="1">
            <a:spLocks/>
          </p:cNvSpPr>
          <p:nvPr/>
        </p:nvSpPr>
        <p:spPr>
          <a:xfrm>
            <a:off x="139100" y="4203362"/>
            <a:ext cx="2323224" cy="1814195"/>
          </a:xfrm>
          <a:prstGeom prst="rect">
            <a:avLst/>
          </a:prstGeom>
          <a:solidFill>
            <a:schemeClr val="accent5">
              <a:lumMod val="40000"/>
              <a:lumOff val="60000"/>
              <a:alpha val="0"/>
            </a:schemeClr>
          </a:solidFill>
        </p:spPr>
        <p:txBody>
          <a:bodyPr vert="horz" wrap="square" lIns="91440" tIns="45720" rIns="91440" bIns="45720" numCol="1" anchor="t">
            <a:spAutoFit/>
          </a:bodyPr>
          <a:lstStyle/>
          <a:p>
            <a:pPr marL="0" indent="0" algn="r" defTabSz="914400" eaLnBrk="1" latinLnBrk="0" hangingPunct="1">
              <a:buFontTx/>
              <a:buNone/>
            </a:pPr>
            <a:r>
              <a:rPr lang="ja-JP" altLang="en-US" sz="2000" b="1" dirty="0">
                <a:latin typeface="ＭＳ Ｐゴシック" panose="020B0600070205080204" pitchFamily="50" charset="-128"/>
                <a:ea typeface="ＭＳ Ｐゴシック" panose="020B0600070205080204" pitchFamily="50" charset="-128"/>
              </a:rPr>
              <a:t>ボランティア朝倉台</a:t>
            </a:r>
            <a:endParaRPr lang="ko-KR" altLang="en-US" sz="2000" b="1" dirty="0">
              <a:latin typeface="ＭＳ Ｐゴシック" panose="020B0600070205080204" pitchFamily="50" charset="-128"/>
              <a:ea typeface="HGP明朝E" charset="0"/>
            </a:endParaRPr>
          </a:p>
          <a:p>
            <a:pPr marL="0" indent="0" algn="r" defTabSz="914400" eaLnBrk="1" latinLnBrk="0" hangingPunct="1">
              <a:buFontTx/>
              <a:buNone/>
            </a:pPr>
            <a:endParaRPr lang="ko-KR" altLang="en-US" sz="2000" dirty="0">
              <a:latin typeface="Candara" charset="0"/>
              <a:ea typeface="HGP明朝E" charset="0"/>
              <a:cs typeface="+mn-cs"/>
            </a:endParaRPr>
          </a:p>
          <a:p>
            <a:pPr marL="0" indent="0" algn="r" defTabSz="914400" eaLnBrk="1" latinLnBrk="0" hangingPunct="1">
              <a:buFontTx/>
              <a:buNone/>
            </a:pPr>
            <a:r>
              <a:rPr lang="ja-JP" altLang="en-US" sz="1800" b="1" dirty="0">
                <a:latin typeface="ＭＳ Ｐゴシック" panose="020B0600070205080204" pitchFamily="50" charset="-128"/>
                <a:ea typeface="ＭＳ Ｐゴシック" panose="020B0600070205080204" pitchFamily="50" charset="-128"/>
              </a:rPr>
              <a:t>防犯グループ</a:t>
            </a:r>
            <a:endParaRPr lang="ko-KR" altLang="en-US" sz="1800" b="1" dirty="0">
              <a:latin typeface="ＭＳ Ｐゴシック" panose="020B0600070205080204" pitchFamily="50" charset="-128"/>
              <a:ea typeface="HGP明朝E" charset="0"/>
            </a:endParaRPr>
          </a:p>
          <a:p>
            <a:pPr marL="0" indent="0" algn="r" defTabSz="914400" eaLnBrk="1" latinLnBrk="0" hangingPunct="1">
              <a:buFontTx/>
              <a:buNone/>
            </a:pPr>
            <a:r>
              <a:rPr lang="ja-JP" altLang="en-US" sz="1800" b="1" dirty="0">
                <a:latin typeface="ＭＳ Ｐゴシック" panose="020B0600070205080204" pitchFamily="50" charset="-128"/>
                <a:ea typeface="ＭＳ Ｐゴシック" panose="020B0600070205080204" pitchFamily="50" charset="-128"/>
              </a:rPr>
              <a:t>環境グループ</a:t>
            </a:r>
            <a:endParaRPr lang="ko-KR" altLang="en-US" sz="1800" b="1" dirty="0">
              <a:latin typeface="ＭＳ Ｐゴシック" panose="020B0600070205080204" pitchFamily="50" charset="-128"/>
              <a:ea typeface="HGP明朝E" charset="0"/>
            </a:endParaRPr>
          </a:p>
          <a:p>
            <a:pPr marL="0" indent="0" algn="r" defTabSz="914400" eaLnBrk="1" latinLnBrk="0" hangingPunct="1">
              <a:buFontTx/>
              <a:buNone/>
            </a:pPr>
            <a:r>
              <a:rPr lang="ja-JP" altLang="en-US" sz="1800" b="1" dirty="0">
                <a:latin typeface="ＭＳ Ｐゴシック" panose="020B0600070205080204" pitchFamily="50" charset="-128"/>
                <a:ea typeface="ＭＳ Ｐゴシック" panose="020B0600070205080204" pitchFamily="50" charset="-128"/>
              </a:rPr>
              <a:t>文体グループ</a:t>
            </a:r>
            <a:endParaRPr lang="ko-KR" altLang="en-US" sz="1800" b="1" dirty="0">
              <a:latin typeface="ＭＳ Ｐゴシック" panose="020B0600070205080204" pitchFamily="50" charset="-128"/>
              <a:ea typeface="HGP明朝E" charset="0"/>
            </a:endParaRPr>
          </a:p>
          <a:p>
            <a:pPr marL="0" indent="0" algn="r" defTabSz="914400" eaLnBrk="1" latinLnBrk="0" hangingPunct="1">
              <a:buFontTx/>
              <a:buNone/>
            </a:pPr>
            <a:r>
              <a:rPr lang="ja-JP" altLang="en-US" sz="1800" b="1" dirty="0">
                <a:latin typeface="ＭＳ Ｐゴシック" panose="020B0600070205080204" pitchFamily="50" charset="-128"/>
                <a:ea typeface="ＭＳ Ｐゴシック" panose="020B0600070205080204" pitchFamily="50" charset="-128"/>
              </a:rPr>
              <a:t>ふれあいグループ</a:t>
            </a:r>
            <a:endParaRPr lang="ko-KR" altLang="en-US" sz="1800" b="1" dirty="0">
              <a:latin typeface="ＭＳ Ｐゴシック" panose="020B0600070205080204" pitchFamily="50" charset="-128"/>
              <a:ea typeface="HGP明朝E" charset="0"/>
            </a:endParaRPr>
          </a:p>
        </p:txBody>
      </p:sp>
      <p:sp>
        <p:nvSpPr>
          <p:cNvPr id="31" name="図形 24">
            <a:extLst>
              <a:ext uri="{FF2B5EF4-FFF2-40B4-BE49-F238E27FC236}">
                <a16:creationId xmlns:a16="http://schemas.microsoft.com/office/drawing/2014/main" id="{90A1676A-3555-4D73-BADD-AFA18CA15CE4}"/>
              </a:ext>
            </a:extLst>
          </p:cNvPr>
          <p:cNvSpPr>
            <a:spLocks/>
          </p:cNvSpPr>
          <p:nvPr/>
        </p:nvSpPr>
        <p:spPr>
          <a:xfrm>
            <a:off x="3085930" y="1250305"/>
            <a:ext cx="2528872" cy="762841"/>
          </a:xfrm>
          <a:prstGeom prst="ellipse">
            <a:avLst/>
          </a:prstGeom>
          <a:solidFill>
            <a:schemeClr val="accent6">
              <a:lumMod val="50000"/>
            </a:schemeClr>
          </a:solidFill>
          <a:ln w="38100">
            <a:solidFill>
              <a:srgbClr val="8B8812"/>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oAutofit/>
          </a:bodyPr>
          <a:lstStyle/>
          <a:p>
            <a:pPr marL="0" indent="0" algn="l" defTabSz="914400" eaLnBrk="1" latinLnBrk="0" hangingPunct="1">
              <a:buFontTx/>
              <a:buNone/>
            </a:pPr>
            <a:endParaRPr lang="ko-KR" altLang="en-US" sz="1800" dirty="0">
              <a:latin typeface="Yu Gothic" charset="0"/>
              <a:ea typeface="Yu Gothic" charset="0"/>
            </a:endParaRPr>
          </a:p>
        </p:txBody>
      </p:sp>
      <p:sp>
        <p:nvSpPr>
          <p:cNvPr id="19" name="テキスト ボックス 18">
            <a:extLst>
              <a:ext uri="{FF2B5EF4-FFF2-40B4-BE49-F238E27FC236}">
                <a16:creationId xmlns:a16="http://schemas.microsoft.com/office/drawing/2014/main" id="{0F875DAF-E77B-4474-964D-C872517537CA}"/>
              </a:ext>
            </a:extLst>
          </p:cNvPr>
          <p:cNvSpPr txBox="1"/>
          <p:nvPr/>
        </p:nvSpPr>
        <p:spPr>
          <a:xfrm>
            <a:off x="3376998" y="1389388"/>
            <a:ext cx="2031325" cy="461665"/>
          </a:xfrm>
          <a:prstGeom prst="rect">
            <a:avLst/>
          </a:prstGeom>
          <a:noFill/>
        </p:spPr>
        <p:txBody>
          <a:bodyPr wrap="none" rtlCol="0">
            <a:spAutoFit/>
          </a:bodyPr>
          <a:lstStyle/>
          <a:p>
            <a:r>
              <a:rPr kumimoji="1" lang="ja-JP" altLang="en-US" sz="2400" b="1" dirty="0">
                <a:solidFill>
                  <a:srgbClr val="FFFF00"/>
                </a:solidFill>
                <a:latin typeface="ＭＳ Ｐゴシック" panose="020B0600070205080204" pitchFamily="50" charset="-128"/>
                <a:ea typeface="ＭＳ Ｐゴシック" panose="020B0600070205080204" pitchFamily="50" charset="-128"/>
              </a:rPr>
              <a:t>朝倉台自治会</a:t>
            </a:r>
          </a:p>
        </p:txBody>
      </p:sp>
      <p:sp>
        <p:nvSpPr>
          <p:cNvPr id="12" name="テキスト ボックス 11">
            <a:extLst>
              <a:ext uri="{FF2B5EF4-FFF2-40B4-BE49-F238E27FC236}">
                <a16:creationId xmlns:a16="http://schemas.microsoft.com/office/drawing/2014/main" id="{BFB82C52-5DC6-4965-9037-2D7622A595E0}"/>
              </a:ext>
            </a:extLst>
          </p:cNvPr>
          <p:cNvSpPr txBox="1"/>
          <p:nvPr/>
        </p:nvSpPr>
        <p:spPr>
          <a:xfrm>
            <a:off x="3556535" y="4113586"/>
            <a:ext cx="1723549" cy="1015663"/>
          </a:xfrm>
          <a:prstGeom prst="rect">
            <a:avLst/>
          </a:prstGeom>
          <a:noFill/>
        </p:spPr>
        <p:txBody>
          <a:bodyPr wrap="none" rtlCol="0">
            <a:spAutoFit/>
          </a:bodyPr>
          <a:lstStyle/>
          <a:p>
            <a:r>
              <a:rPr kumimoji="1" lang="ja-JP" altLang="en-US" sz="6000" dirty="0">
                <a:solidFill>
                  <a:srgbClr val="7030A0"/>
                </a:solidFill>
                <a:latin typeface="UD デジタル 教科書体 NP-B" panose="02020700000000000000" pitchFamily="18" charset="-128"/>
                <a:ea typeface="UD デジタル 教科書体 NP-B" panose="02020700000000000000" pitchFamily="18" charset="-128"/>
              </a:rPr>
              <a:t>連携</a:t>
            </a:r>
          </a:p>
        </p:txBody>
      </p:sp>
      <p:sp>
        <p:nvSpPr>
          <p:cNvPr id="32" name="テキスト ボックス 31">
            <a:extLst>
              <a:ext uri="{FF2B5EF4-FFF2-40B4-BE49-F238E27FC236}">
                <a16:creationId xmlns:a16="http://schemas.microsoft.com/office/drawing/2014/main" id="{10D8C3BA-FD34-4124-A267-2B34E1C4B7F2}"/>
              </a:ext>
            </a:extLst>
          </p:cNvPr>
          <p:cNvSpPr txBox="1"/>
          <p:nvPr/>
        </p:nvSpPr>
        <p:spPr>
          <a:xfrm>
            <a:off x="7698367" y="1589536"/>
            <a:ext cx="1250383" cy="307777"/>
          </a:xfrm>
          <a:prstGeom prst="rect">
            <a:avLst/>
          </a:prstGeom>
          <a:noFill/>
        </p:spPr>
        <p:txBody>
          <a:bodyPr wrap="square" rtlCol="0">
            <a:spAutoFit/>
          </a:bodyPr>
          <a:lstStyle/>
          <a:p>
            <a:r>
              <a:rPr kumimoji="1" lang="en-US" altLang="ja-JP" sz="1400" dirty="0">
                <a:solidFill>
                  <a:srgbClr val="7030A0"/>
                </a:solidFill>
              </a:rPr>
              <a:t>(</a:t>
            </a:r>
            <a:r>
              <a:rPr kumimoji="1" lang="ja-JP" altLang="en-US" sz="1400" dirty="0">
                <a:solidFill>
                  <a:srgbClr val="7030A0"/>
                </a:solidFill>
              </a:rPr>
              <a:t>２０２</a:t>
            </a:r>
            <a:r>
              <a:rPr lang="ja-JP" altLang="en-US" sz="1400" dirty="0">
                <a:solidFill>
                  <a:srgbClr val="7030A0"/>
                </a:solidFill>
              </a:rPr>
              <a:t>２</a:t>
            </a:r>
            <a:r>
              <a:rPr kumimoji="1" lang="ja-JP" altLang="en-US" sz="1400" dirty="0">
                <a:solidFill>
                  <a:srgbClr val="7030A0"/>
                </a:solidFill>
              </a:rPr>
              <a:t>年度</a:t>
            </a:r>
            <a:r>
              <a:rPr kumimoji="1" lang="en-US" altLang="ja-JP" sz="1400" dirty="0">
                <a:solidFill>
                  <a:srgbClr val="7030A0"/>
                </a:solidFill>
              </a:rPr>
              <a:t>)</a:t>
            </a:r>
          </a:p>
        </p:txBody>
      </p:sp>
      <p:sp>
        <p:nvSpPr>
          <p:cNvPr id="3" name="矢印: 上下 2">
            <a:extLst>
              <a:ext uri="{FF2B5EF4-FFF2-40B4-BE49-F238E27FC236}">
                <a16:creationId xmlns:a16="http://schemas.microsoft.com/office/drawing/2014/main" id="{D3D2D528-451E-421C-93FF-0D5F6694216B}"/>
              </a:ext>
            </a:extLst>
          </p:cNvPr>
          <p:cNvSpPr/>
          <p:nvPr/>
        </p:nvSpPr>
        <p:spPr>
          <a:xfrm rot="5400000">
            <a:off x="6163738" y="3753962"/>
            <a:ext cx="384462" cy="1431054"/>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27830136"/>
      </p:ext>
    </p:extLst>
  </p:cSld>
  <p:clrMapOvr>
    <a:masterClrMapping/>
  </p:clrMapOvr>
  <mc:AlternateContent xmlns:mc="http://schemas.openxmlformats.org/markup-compatibility/2006" xmlns:p14="http://schemas.microsoft.com/office/powerpoint/2010/main">
    <mc:Choice Requires="p14">
      <p:transition spd="slow" p14:dur="2000" advTm="18079"/>
    </mc:Choice>
    <mc:Fallback xmlns="">
      <p:transition spd="slow" advTm="18079"/>
    </mc:Fallback>
  </mc:AlternateContent>
  <p:timing>
    <p:tnLst>
      <p:par>
        <p:cTn id="1" dur="indefinite" restart="never" nodeType="tmRoot">
          <p:childTnLst>
            <p:seq concurrent="1" nextAc="seek">
              <p:cTn id="2" dur="indefinite" nodeType="mainSeq">
                <p:childTnLst>
                  <p:par>
                    <p:cTn id="3" fill="hold">
                      <p:stCondLst>
                        <p:cond delay="indefinite"/>
                        <p:cond evt="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circle(in)">
                                      <p:cBhvr>
                                        <p:cTn id="11" dur="1000"/>
                                        <p:tgtEl>
                                          <p:spTgt spid="19"/>
                                        </p:tgtEl>
                                      </p:cBhvr>
                                    </p:animEffect>
                                  </p:childTnLst>
                                </p:cTn>
                              </p:par>
                            </p:childTnLst>
                          </p:cTn>
                        </p:par>
                        <p:par>
                          <p:cTn id="12" fill="hold">
                            <p:stCondLst>
                              <p:cond delay="3000"/>
                            </p:stCondLst>
                            <p:childTnLst>
                              <p:par>
                                <p:cTn id="13" presetID="6" presetClass="entr" presetSubtype="16"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1000"/>
                                        <p:tgtEl>
                                          <p:spTgt spid="8"/>
                                        </p:tgtEl>
                                      </p:cBhvr>
                                    </p:animEffect>
                                  </p:childTnLst>
                                </p:cTn>
                              </p:par>
                            </p:childTnLst>
                          </p:cTn>
                        </p:par>
                        <p:par>
                          <p:cTn id="16" fill="hold">
                            <p:stCondLst>
                              <p:cond delay="4000"/>
                            </p:stCondLst>
                            <p:childTnLst>
                              <p:par>
                                <p:cTn id="17" presetID="6"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1000"/>
                                        <p:tgtEl>
                                          <p:spTgt spid="6"/>
                                        </p:tgtEl>
                                      </p:cBhvr>
                                    </p:animEffect>
                                  </p:childTnLst>
                                </p:cTn>
                              </p:par>
                            </p:childTnLst>
                          </p:cTn>
                        </p:par>
                        <p:par>
                          <p:cTn id="20" fill="hold">
                            <p:stCondLst>
                              <p:cond delay="5000"/>
                            </p:stCondLst>
                            <p:childTnLst>
                              <p:par>
                                <p:cTn id="21" presetID="6" presetClass="entr" presetSubtype="16"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1000"/>
                                        <p:tgtEl>
                                          <p:spTgt spid="18"/>
                                        </p:tgtEl>
                                      </p:cBhvr>
                                    </p:animEffect>
                                  </p:childTnLst>
                                </p:cTn>
                              </p:par>
                            </p:childTnLst>
                          </p:cTn>
                        </p:par>
                        <p:par>
                          <p:cTn id="24" fill="hold">
                            <p:stCondLst>
                              <p:cond delay="6000"/>
                            </p:stCondLst>
                            <p:childTnLst>
                              <p:par>
                                <p:cTn id="25" presetID="6" presetClass="entr" presetSubtype="16"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1000"/>
                                        <p:tgtEl>
                                          <p:spTgt spid="16"/>
                                        </p:tgtEl>
                                      </p:cBhvr>
                                    </p:animEffect>
                                  </p:childTnLst>
                                </p:cTn>
                              </p:par>
                            </p:childTnLst>
                          </p:cTn>
                        </p:par>
                        <p:par>
                          <p:cTn id="28" fill="hold">
                            <p:stCondLst>
                              <p:cond delay="7000"/>
                            </p:stCondLst>
                            <p:childTnLst>
                              <p:par>
                                <p:cTn id="29" presetID="6"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1000"/>
                                        <p:tgtEl>
                                          <p:spTgt spid="7"/>
                                        </p:tgtEl>
                                      </p:cBhvr>
                                    </p:animEffect>
                                  </p:childTnLst>
                                </p:cTn>
                              </p:par>
                            </p:childTnLst>
                          </p:cTn>
                        </p:par>
                        <p:par>
                          <p:cTn id="32" fill="hold">
                            <p:stCondLst>
                              <p:cond delay="8000"/>
                            </p:stCondLst>
                            <p:childTnLst>
                              <p:par>
                                <p:cTn id="33" presetID="6" presetClass="entr" presetSubtype="16"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ircle(in)">
                                      <p:cBhvr>
                                        <p:cTn id="35" dur="1000"/>
                                        <p:tgtEl>
                                          <p:spTgt spid="10"/>
                                        </p:tgtEl>
                                      </p:cBhvr>
                                    </p:animEffect>
                                  </p:childTnLst>
                                </p:cTn>
                              </p:par>
                            </p:childTnLst>
                          </p:cTn>
                        </p:par>
                        <p:par>
                          <p:cTn id="36" fill="hold">
                            <p:stCondLst>
                              <p:cond delay="9000"/>
                            </p:stCondLst>
                            <p:childTnLst>
                              <p:par>
                                <p:cTn id="37" presetID="21" presetClass="entr" presetSubtype="1"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heel(1)">
                                      <p:cBhvr>
                                        <p:cTn id="39" dur="2000"/>
                                        <p:tgtEl>
                                          <p:spTgt spid="4"/>
                                        </p:tgtEl>
                                      </p:cBhvr>
                                    </p:animEffect>
                                  </p:childTnLst>
                                </p:cTn>
                              </p:par>
                            </p:childTnLst>
                          </p:cTn>
                        </p:par>
                        <p:par>
                          <p:cTn id="40" fill="hold">
                            <p:stCondLst>
                              <p:cond delay="11000"/>
                            </p:stCondLst>
                            <p:childTnLst>
                              <p:par>
                                <p:cTn id="41" presetID="42"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500"/>
                                        <p:tgtEl>
                                          <p:spTgt spid="9"/>
                                        </p:tgtEl>
                                      </p:cBhvr>
                                    </p:animEffect>
                                    <p:anim calcmode="lin" valueType="num">
                                      <p:cBhvr>
                                        <p:cTn id="44" dur="1500" fill="hold"/>
                                        <p:tgtEl>
                                          <p:spTgt spid="9"/>
                                        </p:tgtEl>
                                        <p:attrNameLst>
                                          <p:attrName>ppt_x</p:attrName>
                                        </p:attrNameLst>
                                      </p:cBhvr>
                                      <p:tavLst>
                                        <p:tav tm="0">
                                          <p:val>
                                            <p:strVal val="#ppt_x"/>
                                          </p:val>
                                        </p:tav>
                                        <p:tav tm="100000">
                                          <p:val>
                                            <p:strVal val="#ppt_x"/>
                                          </p:val>
                                        </p:tav>
                                      </p:tavLst>
                                    </p:anim>
                                    <p:anim calcmode="lin" valueType="num">
                                      <p:cBhvr>
                                        <p:cTn id="45" dur="1500" fill="hold"/>
                                        <p:tgtEl>
                                          <p:spTgt spid="9"/>
                                        </p:tgtEl>
                                        <p:attrNameLst>
                                          <p:attrName>ppt_y</p:attrName>
                                        </p:attrNameLst>
                                      </p:cBhvr>
                                      <p:tavLst>
                                        <p:tav tm="0">
                                          <p:val>
                                            <p:strVal val="#ppt_y+.1"/>
                                          </p:val>
                                        </p:tav>
                                        <p:tav tm="100000">
                                          <p:val>
                                            <p:strVal val="#ppt_y"/>
                                          </p:val>
                                        </p:tav>
                                      </p:tavLst>
                                    </p:anim>
                                  </p:childTnLst>
                                </p:cTn>
                              </p:par>
                            </p:childTnLst>
                          </p:cTn>
                        </p:par>
                        <p:par>
                          <p:cTn id="46" fill="hold">
                            <p:stCondLst>
                              <p:cond delay="12500"/>
                            </p:stCondLst>
                            <p:childTnLst>
                              <p:par>
                                <p:cTn id="47" presetID="6" presetClass="entr" presetSubtype="16"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circle(in)">
                                      <p:cBhvr>
                                        <p:cTn id="49" dur="1500"/>
                                        <p:tgtEl>
                                          <p:spTgt spid="12"/>
                                        </p:tgtEl>
                                      </p:cBhvr>
                                    </p:animEffect>
                                  </p:childTnLst>
                                </p:cTn>
                              </p:par>
                            </p:childTnLst>
                          </p:cTn>
                        </p:par>
                        <p:par>
                          <p:cTn id="50" fill="hold">
                            <p:stCondLst>
                              <p:cond delay="14000"/>
                            </p:stCondLst>
                            <p:childTnLst>
                              <p:par>
                                <p:cTn id="51" presetID="42" presetClass="entr" presetSubtype="0"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1000"/>
                                        <p:tgtEl>
                                          <p:spTgt spid="2"/>
                                        </p:tgtEl>
                                      </p:cBhvr>
                                    </p:animEffect>
                                    <p:anim calcmode="lin" valueType="num">
                                      <p:cBhvr>
                                        <p:cTn id="54" dur="1000" fill="hold"/>
                                        <p:tgtEl>
                                          <p:spTgt spid="2"/>
                                        </p:tgtEl>
                                        <p:attrNameLst>
                                          <p:attrName>ppt_x</p:attrName>
                                        </p:attrNameLst>
                                      </p:cBhvr>
                                      <p:tavLst>
                                        <p:tav tm="0">
                                          <p:val>
                                            <p:strVal val="#ppt_x"/>
                                          </p:val>
                                        </p:tav>
                                        <p:tav tm="100000">
                                          <p:val>
                                            <p:strVal val="#ppt_x"/>
                                          </p:val>
                                        </p:tav>
                                      </p:tavLst>
                                    </p:anim>
                                    <p:anim calcmode="lin" valueType="num">
                                      <p:cBhvr>
                                        <p:cTn id="55" dur="1000" fill="hold"/>
                                        <p:tgtEl>
                                          <p:spTgt spid="2"/>
                                        </p:tgtEl>
                                        <p:attrNameLst>
                                          <p:attrName>ppt_y</p:attrName>
                                        </p:attrNameLst>
                                      </p:cBhvr>
                                      <p:tavLst>
                                        <p:tav tm="0">
                                          <p:val>
                                            <p:strVal val="#ppt_y+.1"/>
                                          </p:val>
                                        </p:tav>
                                        <p:tav tm="100000">
                                          <p:val>
                                            <p:strVal val="#ppt_y"/>
                                          </p:val>
                                        </p:tav>
                                      </p:tavLst>
                                    </p:anim>
                                  </p:childTnLst>
                                </p:cTn>
                              </p:par>
                            </p:childTnLst>
                          </p:cTn>
                        </p:par>
                        <p:par>
                          <p:cTn id="56" fill="hold">
                            <p:stCondLst>
                              <p:cond delay="15000"/>
                            </p:stCondLst>
                            <p:childTnLst>
                              <p:par>
                                <p:cTn id="57" presetID="42" presetClass="entr" presetSubtype="0"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childTnLst>
                          </p:cTn>
                        </p:par>
                        <p:par>
                          <p:cTn id="62" fill="hold">
                            <p:stCondLst>
                              <p:cond delay="16000"/>
                            </p:stCondLst>
                            <p:childTnLst>
                              <p:par>
                                <p:cTn id="63" presetID="42" presetClass="entr" presetSubtype="0"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1000"/>
                                        <p:tgtEl>
                                          <p:spTgt spid="11"/>
                                        </p:tgtEl>
                                      </p:cBhvr>
                                    </p:animEffect>
                                    <p:anim calcmode="lin" valueType="num">
                                      <p:cBhvr>
                                        <p:cTn id="66" dur="1000" fill="hold"/>
                                        <p:tgtEl>
                                          <p:spTgt spid="11"/>
                                        </p:tgtEl>
                                        <p:attrNameLst>
                                          <p:attrName>ppt_x</p:attrName>
                                        </p:attrNameLst>
                                      </p:cBhvr>
                                      <p:tavLst>
                                        <p:tav tm="0">
                                          <p:val>
                                            <p:strVal val="#ppt_x"/>
                                          </p:val>
                                        </p:tav>
                                        <p:tav tm="100000">
                                          <p:val>
                                            <p:strVal val="#ppt_x"/>
                                          </p:val>
                                        </p:tav>
                                      </p:tavLst>
                                    </p:anim>
                                    <p:anim calcmode="lin" valueType="num">
                                      <p:cBhvr>
                                        <p:cTn id="67" dur="1000" fill="hold"/>
                                        <p:tgtEl>
                                          <p:spTgt spid="11"/>
                                        </p:tgtEl>
                                        <p:attrNameLst>
                                          <p:attrName>ppt_y</p:attrName>
                                        </p:attrNameLst>
                                      </p:cBhvr>
                                      <p:tavLst>
                                        <p:tav tm="0">
                                          <p:val>
                                            <p:strVal val="#ppt_y+.1"/>
                                          </p:val>
                                        </p:tav>
                                        <p:tav tm="100000">
                                          <p:val>
                                            <p:strVal val="#ppt_y"/>
                                          </p:val>
                                        </p:tav>
                                      </p:tavLst>
                                    </p:anim>
                                  </p:childTnLst>
                                </p:cTn>
                              </p:par>
                            </p:childTnLst>
                          </p:cTn>
                        </p:par>
                        <p:par>
                          <p:cTn id="68" fill="hold">
                            <p:stCondLst>
                              <p:cond delay="17000"/>
                            </p:stCondLst>
                            <p:childTnLst>
                              <p:par>
                                <p:cTn id="69" presetID="53" presetClass="entr" presetSubtype="16" fill="hold" grpId="0" nodeType="afterEffect">
                                  <p:stCondLst>
                                    <p:cond delay="0"/>
                                  </p:stCondLst>
                                  <p:childTnLst>
                                    <p:set>
                                      <p:cBhvr>
                                        <p:cTn id="70" dur="1" fill="hold">
                                          <p:stCondLst>
                                            <p:cond delay="0"/>
                                          </p:stCondLst>
                                        </p:cTn>
                                        <p:tgtEl>
                                          <p:spTgt spid="3"/>
                                        </p:tgtEl>
                                        <p:attrNameLst>
                                          <p:attrName>style.visibility</p:attrName>
                                        </p:attrNameLst>
                                      </p:cBhvr>
                                      <p:to>
                                        <p:strVal val="visible"/>
                                      </p:to>
                                    </p:set>
                                    <p:anim calcmode="lin" valueType="num">
                                      <p:cBhvr>
                                        <p:cTn id="71" dur="500" fill="hold"/>
                                        <p:tgtEl>
                                          <p:spTgt spid="3"/>
                                        </p:tgtEl>
                                        <p:attrNameLst>
                                          <p:attrName>ppt_w</p:attrName>
                                        </p:attrNameLst>
                                      </p:cBhvr>
                                      <p:tavLst>
                                        <p:tav tm="0">
                                          <p:val>
                                            <p:fltVal val="0"/>
                                          </p:val>
                                        </p:tav>
                                        <p:tav tm="100000">
                                          <p:val>
                                            <p:strVal val="#ppt_w"/>
                                          </p:val>
                                        </p:tav>
                                      </p:tavLst>
                                    </p:anim>
                                    <p:anim calcmode="lin" valueType="num">
                                      <p:cBhvr>
                                        <p:cTn id="72" dur="500" fill="hold"/>
                                        <p:tgtEl>
                                          <p:spTgt spid="3"/>
                                        </p:tgtEl>
                                        <p:attrNameLst>
                                          <p:attrName>ppt_h</p:attrName>
                                        </p:attrNameLst>
                                      </p:cBhvr>
                                      <p:tavLst>
                                        <p:tav tm="0">
                                          <p:val>
                                            <p:fltVal val="0"/>
                                          </p:val>
                                        </p:tav>
                                        <p:tav tm="100000">
                                          <p:val>
                                            <p:strVal val="#ppt_h"/>
                                          </p:val>
                                        </p:tav>
                                      </p:tavLst>
                                    </p:anim>
                                    <p:animEffect transition="in" filter="fade">
                                      <p:cBhvr>
                                        <p:cTn id="7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6" grpId="0" animBg="1"/>
      <p:bldP spid="8" grpId="0" animBg="1"/>
      <p:bldP spid="10" grpId="0" animBg="1"/>
      <p:bldP spid="13" grpId="0" animBg="1"/>
      <p:bldP spid="2" grpId="0"/>
      <p:bldP spid="9" grpId="0"/>
      <p:bldP spid="11" grpId="0" animBg="1"/>
      <p:bldP spid="18" grpId="0" animBg="1"/>
      <p:bldP spid="7" grpId="0" animBg="1"/>
      <p:bldP spid="16" grpId="0" animBg="1"/>
      <p:bldP spid="19" grpId="0"/>
      <p:bldP spid="1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円/楕円 1"/>
          <p:cNvSpPr/>
          <p:nvPr/>
        </p:nvSpPr>
        <p:spPr>
          <a:xfrm>
            <a:off x="323528" y="1160748"/>
            <a:ext cx="8352928" cy="309634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a:xfrm>
            <a:off x="457200" y="2197976"/>
            <a:ext cx="8229600" cy="1252728"/>
          </a:xfrm>
        </p:spPr>
        <p:txBody>
          <a:bodyPr>
            <a:normAutofit fontScale="90000"/>
          </a:bodyPr>
          <a:lstStyle/>
          <a:p>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朝倉台自主防災会</a:t>
            </a:r>
            <a:b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br>
            <a:r>
              <a:rPr lang="ja-JP" altLang="en-US" dirty="0">
                <a:solidFill>
                  <a:schemeClr val="bg1"/>
                </a:solidFill>
                <a:latin typeface="UD デジタル 教科書体 NP-B" panose="02020700000000000000" pitchFamily="18" charset="-128"/>
                <a:ea typeface="UD デジタル 教科書体 NP-B" panose="02020700000000000000" pitchFamily="18" charset="-128"/>
              </a:rPr>
              <a:t>の</a:t>
            </a:r>
            <a:br>
              <a:rPr lang="en-US" altLang="ja-JP" dirty="0">
                <a:solidFill>
                  <a:srgbClr val="FFFF00"/>
                </a:solidFill>
                <a:latin typeface="UD デジタル 教科書体 NP-B" panose="02020700000000000000" pitchFamily="18" charset="-128"/>
                <a:ea typeface="UD デジタル 教科書体 NP-B" panose="02020700000000000000" pitchFamily="18" charset="-128"/>
              </a:rPr>
            </a:br>
            <a:r>
              <a:rPr lang="ja-JP" altLang="en-US" sz="8000"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「主な活動」</a:t>
            </a:r>
            <a:endParaRPr kumimoji="1" lang="ja-JP" altLang="en-US" sz="8000"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a:extLst>
              <a:ext uri="{FF2B5EF4-FFF2-40B4-BE49-F238E27FC236}">
                <a16:creationId xmlns:a16="http://schemas.microsoft.com/office/drawing/2014/main" id="{FA6305F5-2E2A-47AC-BD7D-502C17FA8CE2}"/>
              </a:ext>
            </a:extLst>
          </p:cNvPr>
          <p:cNvSpPr txBox="1"/>
          <p:nvPr/>
        </p:nvSpPr>
        <p:spPr>
          <a:xfrm>
            <a:off x="1619672" y="4869160"/>
            <a:ext cx="6109365" cy="1107996"/>
          </a:xfrm>
          <a:prstGeom prst="rect">
            <a:avLst/>
          </a:prstGeom>
          <a:solidFill>
            <a:schemeClr val="tx2">
              <a:lumMod val="60000"/>
              <a:lumOff val="40000"/>
            </a:schemeClr>
          </a:solidFill>
        </p:spPr>
        <p:txBody>
          <a:bodyPr wrap="none" rtlCol="0">
            <a:spAutoFit/>
          </a:bodyPr>
          <a:lstStyle/>
          <a:p>
            <a:r>
              <a:rPr lang="ja-JP" altLang="en-US" sz="6600" dirty="0">
                <a:solidFill>
                  <a:srgbClr val="FFFF00"/>
                </a:solidFill>
                <a:latin typeface="UD デジタル 教科書体 NP-B" panose="02020700000000000000" pitchFamily="18" charset="-128"/>
                <a:ea typeface="UD デジタル 教科書体 NP-B" panose="02020700000000000000" pitchFamily="18" charset="-128"/>
              </a:rPr>
              <a:t>備え</a:t>
            </a:r>
            <a:r>
              <a:rPr kumimoji="1" lang="ja-JP" altLang="en-US" sz="6600" dirty="0">
                <a:solidFill>
                  <a:srgbClr val="FFFF00"/>
                </a:solidFill>
                <a:latin typeface="UD デジタル 教科書体 NP-B" panose="02020700000000000000" pitchFamily="18" charset="-128"/>
                <a:ea typeface="UD デジタル 教科書体 NP-B" panose="02020700000000000000" pitchFamily="18" charset="-128"/>
              </a:rPr>
              <a:t>よ、常に</a:t>
            </a:r>
            <a:r>
              <a:rPr kumimoji="1" lang="ja-JP" altLang="en-US" sz="6600" dirty="0">
                <a:solidFill>
                  <a:srgbClr val="C00000"/>
                </a:solidFill>
                <a:latin typeface="UD デジタル 教科書体 NP-B" panose="02020700000000000000" pitchFamily="18" charset="-128"/>
                <a:ea typeface="UD デジタル 教科書体 NP-B" panose="02020700000000000000" pitchFamily="18" charset="-128"/>
              </a:rPr>
              <a:t>！</a:t>
            </a:r>
          </a:p>
        </p:txBody>
      </p:sp>
    </p:spTree>
    <p:extLst>
      <p:ext uri="{BB962C8B-B14F-4D97-AF65-F5344CB8AC3E}">
        <p14:creationId xmlns:p14="http://schemas.microsoft.com/office/powerpoint/2010/main" val="151917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ppt_x</p:attrName>
                                        </p:attrNameLst>
                                      </p:cBhvr>
                                      <p:tavLst>
                                        <p:tav tm="0">
                                          <p:val>
                                            <p:strVal val="#ppt_x"/>
                                          </p:val>
                                        </p:tav>
                                        <p:tav tm="100000">
                                          <p:val>
                                            <p:strVal val="#ppt_x"/>
                                          </p:val>
                                        </p:tav>
                                      </p:tavLst>
                                    </p:anim>
                                    <p:anim calcmode="lin" valueType="num">
                                      <p:cBhvr>
                                        <p:cTn id="15"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8FCFBB4-B263-4DFE-9E88-EBB576A0097C}"/>
              </a:ext>
            </a:extLst>
          </p:cNvPr>
          <p:cNvSpPr/>
          <p:nvPr/>
        </p:nvSpPr>
        <p:spPr>
          <a:xfrm>
            <a:off x="0" y="0"/>
            <a:ext cx="9144000" cy="69573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147" name="Picture 3" descr="C:\Users\user\Pictures\2016朝倉台自主防災会年間活動写真(1～12月）\5-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3591" y="1159363"/>
            <a:ext cx="3463977" cy="2176641"/>
          </a:xfrm>
          <a:prstGeom prst="rect">
            <a:avLst/>
          </a:prstGeom>
          <a:noFill/>
          <a:extLst>
            <a:ext uri="{909E8E84-426E-40DD-AFC4-6F175D3DCCD1}">
              <a14:hiddenFill xmlns:a14="http://schemas.microsoft.com/office/drawing/2010/main">
                <a:solidFill>
                  <a:srgbClr val="FFFFFF"/>
                </a:solidFill>
              </a14:hiddenFill>
            </a:ext>
          </a:extLst>
        </p:spPr>
      </p:pic>
      <p:sp>
        <p:nvSpPr>
          <p:cNvPr id="3" name="コンテンツ プレースホルダー 2"/>
          <p:cNvSpPr>
            <a:spLocks noGrp="1"/>
          </p:cNvSpPr>
          <p:nvPr>
            <p:ph sz="quarter" idx="13"/>
          </p:nvPr>
        </p:nvSpPr>
        <p:spPr>
          <a:xfrm>
            <a:off x="395537" y="1172925"/>
            <a:ext cx="4758054" cy="5519301"/>
          </a:xfrm>
          <a:solidFill>
            <a:schemeClr val="accent5">
              <a:lumMod val="20000"/>
              <a:lumOff val="80000"/>
            </a:schemeClr>
          </a:solidFill>
        </p:spPr>
        <p:txBody>
          <a:bodyPr>
            <a:noAutofit/>
          </a:bodyPr>
          <a:lstStyle/>
          <a:p>
            <a:pPr marL="0" indent="0">
              <a:buNone/>
            </a:pPr>
            <a:endParaRPr lang="en-US" altLang="ja-JP" sz="1800" dirty="0">
              <a:solidFill>
                <a:schemeClr val="tx1"/>
              </a:solidFill>
            </a:endParaRPr>
          </a:p>
          <a:p>
            <a:pPr marL="0" indent="0">
              <a:buNone/>
            </a:pPr>
            <a:r>
              <a:rPr lang="en-US" altLang="ja-JP" sz="1800" dirty="0">
                <a:solidFill>
                  <a:schemeClr val="tx1"/>
                </a:solidFill>
              </a:rPr>
              <a:t>※</a:t>
            </a:r>
            <a:r>
              <a:rPr lang="ja-JP" altLang="en-US" sz="1800" dirty="0">
                <a:solidFill>
                  <a:schemeClr val="tx1"/>
                </a:solidFill>
              </a:rPr>
              <a:t>定例役員会　　　　（毎月、第一</a:t>
            </a:r>
            <a:r>
              <a:rPr lang="ja-JP" altLang="en-US" sz="1800" b="1" dirty="0">
                <a:solidFill>
                  <a:srgbClr val="002060"/>
                </a:solidFill>
              </a:rPr>
              <a:t>土</a:t>
            </a:r>
            <a:r>
              <a:rPr lang="ja-JP" altLang="en-US" sz="1800" dirty="0">
                <a:solidFill>
                  <a:schemeClr val="tx1"/>
                </a:solidFill>
              </a:rPr>
              <a:t>曜日）</a:t>
            </a:r>
            <a:endParaRPr lang="en-US" altLang="ja-JP" sz="1800" dirty="0">
              <a:solidFill>
                <a:schemeClr val="tx1"/>
              </a:solidFill>
            </a:endParaRPr>
          </a:p>
          <a:p>
            <a:pPr marL="0" indent="0">
              <a:buNone/>
            </a:pPr>
            <a:r>
              <a:rPr lang="en-US" altLang="ja-JP" sz="1800" dirty="0">
                <a:solidFill>
                  <a:schemeClr val="tx1"/>
                </a:solidFill>
              </a:rPr>
              <a:t>※</a:t>
            </a:r>
            <a:r>
              <a:rPr lang="ja-JP" altLang="en-US" sz="1800" dirty="0">
                <a:solidFill>
                  <a:schemeClr val="tx1"/>
                </a:solidFill>
              </a:rPr>
              <a:t>小型ポンプ車点検（毎月、第一</a:t>
            </a:r>
            <a:r>
              <a:rPr lang="ja-JP" altLang="en-US" sz="1800" b="1" dirty="0">
                <a:solidFill>
                  <a:srgbClr val="FF0000"/>
                </a:solidFill>
              </a:rPr>
              <a:t>日</a:t>
            </a:r>
            <a:r>
              <a:rPr lang="ja-JP" altLang="en-US" sz="1800" dirty="0">
                <a:solidFill>
                  <a:schemeClr val="tx1"/>
                </a:solidFill>
              </a:rPr>
              <a:t>曜日）</a:t>
            </a:r>
            <a:endParaRPr lang="en-US" altLang="ja-JP" sz="1800" dirty="0">
              <a:solidFill>
                <a:schemeClr val="tx1"/>
              </a:solidFill>
            </a:endParaRPr>
          </a:p>
          <a:p>
            <a:pPr marL="0" indent="0">
              <a:buNone/>
            </a:pPr>
            <a:endParaRPr lang="en-US" altLang="ja-JP" sz="1800" dirty="0">
              <a:solidFill>
                <a:schemeClr val="tx1"/>
              </a:solidFill>
            </a:endParaRPr>
          </a:p>
          <a:p>
            <a:pPr marL="0" indent="0">
              <a:buNone/>
            </a:pPr>
            <a:r>
              <a:rPr lang="ja-JP" altLang="en-US" sz="1800" dirty="0">
                <a:solidFill>
                  <a:schemeClr val="tx1"/>
                </a:solidFill>
              </a:rPr>
              <a:t>　　　</a:t>
            </a:r>
            <a:r>
              <a:rPr lang="ja-JP" altLang="en-US" sz="1800" dirty="0" err="1">
                <a:solidFill>
                  <a:schemeClr val="tx1"/>
                </a:solidFill>
              </a:rPr>
              <a:t>ー</a:t>
            </a:r>
            <a:r>
              <a:rPr lang="ja-JP" altLang="en-US" sz="1800" dirty="0">
                <a:solidFill>
                  <a:schemeClr val="tx1"/>
                </a:solidFill>
              </a:rPr>
              <a:t>事　業</a:t>
            </a:r>
            <a:r>
              <a:rPr lang="ja-JP" altLang="en-US" sz="1800" dirty="0" err="1">
                <a:solidFill>
                  <a:schemeClr val="tx1"/>
                </a:solidFill>
              </a:rPr>
              <a:t>ー</a:t>
            </a:r>
            <a:endParaRPr lang="en-US" altLang="ja-JP" sz="1800" dirty="0">
              <a:solidFill>
                <a:schemeClr val="tx1"/>
              </a:solidFill>
            </a:endParaRPr>
          </a:p>
          <a:p>
            <a:pPr marL="0" indent="0">
              <a:buNone/>
            </a:pPr>
            <a:r>
              <a:rPr lang="ja-JP" altLang="en-US" sz="1800" dirty="0">
                <a:solidFill>
                  <a:schemeClr val="tx1"/>
                </a:solidFill>
              </a:rPr>
              <a:t>   １月・自主防新年懇親会</a:t>
            </a:r>
            <a:r>
              <a:rPr lang="ja-JP" altLang="en-US" sz="1800" b="1" dirty="0">
                <a:solidFill>
                  <a:srgbClr val="7030A0"/>
                </a:solidFill>
              </a:rPr>
              <a:t>（友だちの輪つくり）　</a:t>
            </a:r>
            <a:r>
              <a:rPr lang="ja-JP" altLang="en-US" sz="1800" dirty="0">
                <a:solidFill>
                  <a:schemeClr val="tx1"/>
                </a:solidFill>
              </a:rPr>
              <a:t>　　</a:t>
            </a:r>
            <a:endParaRPr lang="en-US" altLang="ja-JP" sz="1800" dirty="0">
              <a:solidFill>
                <a:schemeClr val="tx1"/>
              </a:solidFill>
            </a:endParaRPr>
          </a:p>
          <a:p>
            <a:pPr marL="0" indent="0">
              <a:buNone/>
            </a:pPr>
            <a:r>
              <a:rPr lang="ja-JP" altLang="en-US" sz="1800" dirty="0">
                <a:solidFill>
                  <a:schemeClr val="tx1"/>
                </a:solidFill>
              </a:rPr>
              <a:t>   ４月・年次「定期総会」　</a:t>
            </a:r>
            <a:r>
              <a:rPr lang="ja-JP" altLang="en-US" sz="1800" dirty="0">
                <a:solidFill>
                  <a:srgbClr val="C00000"/>
                </a:solidFill>
              </a:rPr>
              <a:t>   （自治会役員来賓）</a:t>
            </a:r>
            <a:endParaRPr lang="en-US" altLang="ja-JP" sz="1800" dirty="0">
              <a:solidFill>
                <a:srgbClr val="C00000"/>
              </a:solidFill>
            </a:endParaRPr>
          </a:p>
          <a:p>
            <a:pPr marL="0" indent="0">
              <a:buNone/>
            </a:pPr>
            <a:r>
              <a:rPr lang="ja-JP" altLang="en-US" sz="1800" dirty="0">
                <a:solidFill>
                  <a:schemeClr val="tx1"/>
                </a:solidFill>
              </a:rPr>
              <a:t>   ５月・</a:t>
            </a:r>
            <a:r>
              <a:rPr lang="en-US" altLang="ja-JP" sz="1800" dirty="0">
                <a:solidFill>
                  <a:schemeClr val="tx1"/>
                </a:solidFill>
              </a:rPr>
              <a:t>『</a:t>
            </a:r>
            <a:r>
              <a:rPr lang="ja-JP" altLang="en-US" sz="1800" dirty="0">
                <a:solidFill>
                  <a:schemeClr val="tx1"/>
                </a:solidFill>
              </a:rPr>
              <a:t>県外研修会</a:t>
            </a:r>
            <a:r>
              <a:rPr lang="en-US" altLang="ja-JP" sz="1800" dirty="0">
                <a:solidFill>
                  <a:schemeClr val="tx1"/>
                </a:solidFill>
              </a:rPr>
              <a:t>』</a:t>
            </a:r>
            <a:r>
              <a:rPr lang="ja-JP" altLang="en-US" sz="1600" dirty="0">
                <a:solidFill>
                  <a:schemeClr val="tx1"/>
                </a:solidFill>
              </a:rPr>
              <a:t>日帰り</a:t>
            </a:r>
            <a:r>
              <a:rPr lang="ja-JP" altLang="en-US" sz="1800" dirty="0">
                <a:solidFill>
                  <a:srgbClr val="C00000"/>
                </a:solidFill>
              </a:rPr>
              <a:t>（自治会後援）</a:t>
            </a:r>
            <a:endParaRPr lang="en-US" altLang="ja-JP" sz="1800" dirty="0">
              <a:solidFill>
                <a:srgbClr val="C00000"/>
              </a:solidFill>
            </a:endParaRPr>
          </a:p>
          <a:p>
            <a:pPr marL="0" indent="0">
              <a:buNone/>
            </a:pPr>
            <a:r>
              <a:rPr lang="ja-JP" altLang="en-US" sz="1800" dirty="0">
                <a:solidFill>
                  <a:schemeClr val="tx1"/>
                </a:solidFill>
              </a:rPr>
              <a:t>   ６月</a:t>
            </a:r>
            <a:r>
              <a:rPr lang="ja-JP" altLang="en-US" sz="1800" b="1" dirty="0">
                <a:solidFill>
                  <a:srgbClr val="FFFF00"/>
                </a:solidFill>
              </a:rPr>
              <a:t>・</a:t>
            </a:r>
            <a:r>
              <a:rPr lang="ja-JP" altLang="en-US" sz="1800" b="1" dirty="0">
                <a:solidFill>
                  <a:srgbClr val="FFFF00"/>
                </a:solidFill>
                <a:highlight>
                  <a:srgbClr val="000000"/>
                </a:highlight>
              </a:rPr>
              <a:t> </a:t>
            </a:r>
            <a:r>
              <a:rPr kumimoji="1" lang="ja-JP" altLang="en-US" sz="1800" b="1" dirty="0">
                <a:solidFill>
                  <a:schemeClr val="bg1"/>
                </a:solidFill>
                <a:highlight>
                  <a:srgbClr val="000000"/>
                </a:highlight>
              </a:rPr>
              <a:t>救命救急講習会     </a:t>
            </a:r>
            <a:r>
              <a:rPr kumimoji="1" lang="ja-JP" altLang="en-US" sz="1800" dirty="0">
                <a:solidFill>
                  <a:srgbClr val="FFFF00"/>
                </a:solidFill>
                <a:highlight>
                  <a:srgbClr val="000000"/>
                </a:highlight>
              </a:rPr>
              <a:t>（自治会と共催）</a:t>
            </a:r>
            <a:endParaRPr lang="en-US" altLang="ja-JP" sz="1800" dirty="0">
              <a:solidFill>
                <a:srgbClr val="FFFF00"/>
              </a:solidFill>
              <a:highlight>
                <a:srgbClr val="000000"/>
              </a:highlight>
            </a:endParaRPr>
          </a:p>
          <a:p>
            <a:pPr marL="0" indent="0">
              <a:buNone/>
            </a:pPr>
            <a:r>
              <a:rPr lang="ja-JP" altLang="en-US" sz="1800" dirty="0">
                <a:solidFill>
                  <a:srgbClr val="002060"/>
                </a:solidFill>
              </a:rPr>
              <a:t>   ７月・桜井市民協働補助金事業</a:t>
            </a:r>
            <a:r>
              <a:rPr lang="ja-JP" altLang="en-US" sz="1800" dirty="0">
                <a:solidFill>
                  <a:srgbClr val="C00000"/>
                </a:solidFill>
              </a:rPr>
              <a:t>（自治会協力）</a:t>
            </a:r>
            <a:endParaRPr lang="en-US" altLang="ja-JP" sz="1800" dirty="0">
              <a:solidFill>
                <a:srgbClr val="C00000"/>
              </a:solidFill>
            </a:endParaRPr>
          </a:p>
          <a:p>
            <a:pPr marL="0" indent="0">
              <a:buNone/>
            </a:pPr>
            <a:r>
              <a:rPr lang="ja-JP" altLang="en-US" sz="1800" dirty="0">
                <a:solidFill>
                  <a:srgbClr val="002060"/>
                </a:solidFill>
              </a:rPr>
              <a:t>　　　　</a:t>
            </a:r>
            <a:r>
              <a:rPr lang="en-US" altLang="ja-JP" sz="1800" dirty="0">
                <a:solidFill>
                  <a:srgbClr val="002060"/>
                </a:solidFill>
              </a:rPr>
              <a:t>『</a:t>
            </a:r>
            <a:r>
              <a:rPr lang="ja-JP" altLang="en-US" sz="1800" dirty="0">
                <a:solidFill>
                  <a:srgbClr val="002060"/>
                </a:solidFill>
              </a:rPr>
              <a:t>ふるさとアドベンチャーハイク</a:t>
            </a:r>
            <a:r>
              <a:rPr lang="en-US" altLang="ja-JP" sz="1800" dirty="0">
                <a:solidFill>
                  <a:srgbClr val="002060"/>
                </a:solidFill>
              </a:rPr>
              <a:t>』</a:t>
            </a:r>
            <a:r>
              <a:rPr lang="ja-JP" altLang="en-US" sz="1800" dirty="0">
                <a:solidFill>
                  <a:srgbClr val="002060"/>
                </a:solidFill>
              </a:rPr>
              <a:t>４年連続</a:t>
            </a:r>
            <a:endParaRPr kumimoji="1" lang="en-US" altLang="ja-JP" sz="1400" dirty="0">
              <a:solidFill>
                <a:srgbClr val="C00000"/>
              </a:solidFill>
            </a:endParaRPr>
          </a:p>
          <a:p>
            <a:pPr marL="0" indent="0">
              <a:buNone/>
            </a:pPr>
            <a:r>
              <a:rPr lang="ja-JP" altLang="en-US" sz="1800" dirty="0">
                <a:solidFill>
                  <a:schemeClr val="tx1"/>
                </a:solidFill>
              </a:rPr>
              <a:t>   ８月 ・</a:t>
            </a:r>
            <a:r>
              <a:rPr lang="ja-JP" altLang="en-US" sz="1800" b="1" dirty="0">
                <a:solidFill>
                  <a:schemeClr val="bg1"/>
                </a:solidFill>
                <a:highlight>
                  <a:srgbClr val="000000"/>
                </a:highlight>
              </a:rPr>
              <a:t>朝倉台夏祭り      　 </a:t>
            </a:r>
            <a:r>
              <a:rPr lang="ja-JP" altLang="en-US" sz="1800" dirty="0">
                <a:solidFill>
                  <a:srgbClr val="FFFF00"/>
                </a:solidFill>
                <a:highlight>
                  <a:srgbClr val="000000"/>
                </a:highlight>
              </a:rPr>
              <a:t>（自治会に全面協力）</a:t>
            </a:r>
            <a:endParaRPr lang="en-US" altLang="ja-JP" sz="1800" dirty="0">
              <a:solidFill>
                <a:srgbClr val="FFFF00"/>
              </a:solidFill>
              <a:highlight>
                <a:srgbClr val="000000"/>
              </a:highlight>
            </a:endParaRPr>
          </a:p>
          <a:p>
            <a:pPr marL="0" indent="0">
              <a:buNone/>
            </a:pPr>
            <a:r>
              <a:rPr lang="ja-JP" altLang="en-US" sz="1800" dirty="0">
                <a:solidFill>
                  <a:schemeClr val="tx1"/>
                </a:solidFill>
              </a:rPr>
              <a:t>   ９月・</a:t>
            </a:r>
            <a:r>
              <a:rPr kumimoji="1" lang="ja-JP" altLang="en-US" sz="1800" dirty="0">
                <a:solidFill>
                  <a:schemeClr val="tx1"/>
                </a:solidFill>
              </a:rPr>
              <a:t>防災講演会　　 　</a:t>
            </a:r>
            <a:r>
              <a:rPr kumimoji="1" lang="ja-JP" altLang="en-US" sz="1800" dirty="0">
                <a:solidFill>
                  <a:srgbClr val="C00000"/>
                </a:solidFill>
              </a:rPr>
              <a:t>    （自治会</a:t>
            </a:r>
            <a:r>
              <a:rPr lang="ja-JP" altLang="en-US" sz="1800" dirty="0">
                <a:solidFill>
                  <a:srgbClr val="C00000"/>
                </a:solidFill>
              </a:rPr>
              <a:t>後援</a:t>
            </a:r>
            <a:r>
              <a:rPr kumimoji="1" lang="ja-JP" altLang="en-US" sz="1800" dirty="0">
                <a:solidFill>
                  <a:srgbClr val="C00000"/>
                </a:solidFill>
              </a:rPr>
              <a:t>）</a:t>
            </a:r>
            <a:endParaRPr lang="en-US" altLang="ja-JP" sz="1800" dirty="0">
              <a:solidFill>
                <a:srgbClr val="C00000"/>
              </a:solidFill>
            </a:endParaRPr>
          </a:p>
          <a:p>
            <a:pPr marL="0" indent="0">
              <a:buNone/>
            </a:pPr>
            <a:r>
              <a:rPr lang="ja-JP" altLang="en-US" sz="1800" dirty="0">
                <a:solidFill>
                  <a:schemeClr val="tx1"/>
                </a:solidFill>
              </a:rPr>
              <a:t>１０月・</a:t>
            </a:r>
            <a:r>
              <a:rPr lang="ja-JP" altLang="en-US" sz="1800" b="1" dirty="0">
                <a:solidFill>
                  <a:schemeClr val="bg1"/>
                </a:solidFill>
                <a:highlight>
                  <a:srgbClr val="000000"/>
                </a:highlight>
              </a:rPr>
              <a:t>安全 安心講話         </a:t>
            </a:r>
            <a:r>
              <a:rPr lang="ja-JP" altLang="en-US" sz="1800" dirty="0">
                <a:solidFill>
                  <a:srgbClr val="FFFF00"/>
                </a:solidFill>
                <a:highlight>
                  <a:srgbClr val="000000"/>
                </a:highlight>
              </a:rPr>
              <a:t>（自治会と共催）</a:t>
            </a:r>
            <a:endParaRPr kumimoji="1" lang="en-US" altLang="ja-JP" sz="1800" dirty="0">
              <a:solidFill>
                <a:srgbClr val="FFFF00"/>
              </a:solidFill>
              <a:highlight>
                <a:srgbClr val="000000"/>
              </a:highlight>
            </a:endParaRPr>
          </a:p>
          <a:p>
            <a:pPr marL="0" indent="0">
              <a:buNone/>
            </a:pPr>
            <a:r>
              <a:rPr lang="ja-JP" altLang="en-US" sz="1800" dirty="0">
                <a:solidFill>
                  <a:schemeClr val="tx1"/>
                </a:solidFill>
              </a:rPr>
              <a:t>１１月</a:t>
            </a:r>
            <a:r>
              <a:rPr lang="ja-JP" altLang="en-US" sz="1800" dirty="0">
                <a:solidFill>
                  <a:schemeClr val="bg1"/>
                </a:solidFill>
              </a:rPr>
              <a:t>・</a:t>
            </a:r>
            <a:r>
              <a:rPr lang="ja-JP" altLang="en-US" sz="1800" dirty="0">
                <a:solidFill>
                  <a:schemeClr val="bg1"/>
                </a:solidFill>
                <a:highlight>
                  <a:srgbClr val="000000"/>
                </a:highlight>
              </a:rPr>
              <a:t> </a:t>
            </a:r>
            <a:r>
              <a:rPr lang="en-US" altLang="ja-JP" sz="1800" dirty="0">
                <a:solidFill>
                  <a:schemeClr val="bg1"/>
                </a:solidFill>
                <a:highlight>
                  <a:srgbClr val="000000"/>
                </a:highlight>
              </a:rPr>
              <a:t>【</a:t>
            </a:r>
            <a:r>
              <a:rPr lang="ja-JP" altLang="en-US" sz="1800" b="1" dirty="0">
                <a:solidFill>
                  <a:schemeClr val="bg1"/>
                </a:solidFill>
                <a:highlight>
                  <a:srgbClr val="000000"/>
                </a:highlight>
              </a:rPr>
              <a:t>防災訓練</a:t>
            </a:r>
            <a:r>
              <a:rPr lang="en-US" altLang="ja-JP" sz="1800" b="1" dirty="0">
                <a:solidFill>
                  <a:schemeClr val="bg1"/>
                </a:solidFill>
                <a:highlight>
                  <a:srgbClr val="000000"/>
                </a:highlight>
              </a:rPr>
              <a:t>】</a:t>
            </a:r>
            <a:r>
              <a:rPr lang="ja-JP" altLang="en-US" sz="1800" b="1" dirty="0">
                <a:solidFill>
                  <a:schemeClr val="bg1"/>
                </a:solidFill>
                <a:highlight>
                  <a:srgbClr val="000000"/>
                </a:highlight>
              </a:rPr>
              <a:t>　　　    </a:t>
            </a:r>
            <a:r>
              <a:rPr lang="ja-JP" altLang="en-US" sz="1800" dirty="0">
                <a:solidFill>
                  <a:srgbClr val="FFFF00"/>
                </a:solidFill>
                <a:highlight>
                  <a:srgbClr val="000000"/>
                </a:highlight>
              </a:rPr>
              <a:t>（自治会と共催）</a:t>
            </a:r>
            <a:endParaRPr lang="en-US" altLang="ja-JP" sz="1800" dirty="0">
              <a:solidFill>
                <a:srgbClr val="FFFF00"/>
              </a:solidFill>
              <a:highlight>
                <a:srgbClr val="000000"/>
              </a:highlight>
            </a:endParaRPr>
          </a:p>
          <a:p>
            <a:pPr marL="0" indent="0">
              <a:buNone/>
            </a:pPr>
            <a:r>
              <a:rPr lang="ja-JP" altLang="en-US" sz="1800" dirty="0">
                <a:solidFill>
                  <a:schemeClr val="tx1"/>
                </a:solidFill>
              </a:rPr>
              <a:t>１２月・</a:t>
            </a:r>
            <a:r>
              <a:rPr kumimoji="1" lang="ja-JP" altLang="en-US" sz="1800" dirty="0">
                <a:solidFill>
                  <a:schemeClr val="tx1"/>
                </a:solidFill>
              </a:rPr>
              <a:t> 歳末キャンペーン  </a:t>
            </a:r>
            <a:r>
              <a:rPr kumimoji="1" lang="ja-JP" altLang="en-US" sz="1800" dirty="0">
                <a:solidFill>
                  <a:srgbClr val="C00000"/>
                </a:solidFill>
              </a:rPr>
              <a:t>（自治会協賛）</a:t>
            </a:r>
            <a:endParaRPr kumimoji="1" lang="en-US" altLang="ja-JP" sz="1800" dirty="0">
              <a:solidFill>
                <a:srgbClr val="C00000"/>
              </a:solidFill>
            </a:endParaRPr>
          </a:p>
          <a:p>
            <a:pPr marL="0" indent="0">
              <a:buNone/>
            </a:pPr>
            <a:endParaRPr lang="en-US" altLang="ja-JP" sz="1800" dirty="0">
              <a:solidFill>
                <a:schemeClr val="tx1"/>
              </a:solidFill>
            </a:endParaRPr>
          </a:p>
          <a:p>
            <a:pPr marL="0" indent="0">
              <a:buNone/>
            </a:pPr>
            <a:endParaRPr kumimoji="1" lang="en-US" altLang="ja-JP" sz="1800" dirty="0">
              <a:solidFill>
                <a:schemeClr val="tx1"/>
              </a:solidFill>
            </a:endParaRPr>
          </a:p>
          <a:p>
            <a:pPr marL="0" indent="0">
              <a:buNone/>
            </a:pPr>
            <a:endParaRPr kumimoji="1" lang="ja-JP" altLang="en-US" sz="2000" dirty="0">
              <a:solidFill>
                <a:srgbClr val="002060"/>
              </a:solidFill>
            </a:endParaRPr>
          </a:p>
        </p:txBody>
      </p:sp>
      <p:sp>
        <p:nvSpPr>
          <p:cNvPr id="7" name="テキスト ボックス 6"/>
          <p:cNvSpPr txBox="1"/>
          <p:nvPr/>
        </p:nvSpPr>
        <p:spPr>
          <a:xfrm>
            <a:off x="7527627" y="1417071"/>
            <a:ext cx="1082348" cy="307777"/>
          </a:xfrm>
          <a:prstGeom prst="rect">
            <a:avLst/>
          </a:prstGeom>
          <a:solidFill>
            <a:schemeClr val="accent6">
              <a:lumMod val="40000"/>
              <a:lumOff val="60000"/>
            </a:schemeClr>
          </a:solidFill>
        </p:spPr>
        <p:txBody>
          <a:bodyPr wrap="none" rtlCol="0">
            <a:spAutoFit/>
          </a:bodyPr>
          <a:lstStyle/>
          <a:p>
            <a:r>
              <a:rPr kumimoji="1" lang="ja-JP" altLang="en-US" sz="1400" dirty="0"/>
              <a:t>県外研修会</a:t>
            </a:r>
          </a:p>
        </p:txBody>
      </p:sp>
      <p:pic>
        <p:nvPicPr>
          <p:cNvPr id="8194" name="Picture 2" descr="C:\Users\user\Pictures\2016朝倉台自主防災会年間活動写真(1～12月）\6-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3591" y="2973127"/>
            <a:ext cx="3456384" cy="210584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7527627" y="2935894"/>
            <a:ext cx="1082348" cy="307777"/>
          </a:xfrm>
          <a:prstGeom prst="rect">
            <a:avLst/>
          </a:prstGeom>
          <a:solidFill>
            <a:schemeClr val="accent5">
              <a:lumMod val="40000"/>
              <a:lumOff val="60000"/>
            </a:schemeClr>
          </a:solidFill>
        </p:spPr>
        <p:txBody>
          <a:bodyPr wrap="none" rtlCol="0">
            <a:spAutoFit/>
          </a:bodyPr>
          <a:lstStyle/>
          <a:p>
            <a:r>
              <a:rPr kumimoji="1" lang="ja-JP" altLang="en-US" sz="1400" dirty="0"/>
              <a:t>救命講習会</a:t>
            </a:r>
          </a:p>
        </p:txBody>
      </p:sp>
      <p:pic>
        <p:nvPicPr>
          <p:cNvPr id="8196" name="Picture 4" descr="C:\Users\user\Desktop\8-80-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3591" y="4858688"/>
            <a:ext cx="3486877" cy="1833538"/>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p:nvSpPr>
        <p:spPr>
          <a:xfrm>
            <a:off x="7527627" y="4884176"/>
            <a:ext cx="1082348" cy="307777"/>
          </a:xfrm>
          <a:prstGeom prst="rect">
            <a:avLst/>
          </a:prstGeom>
          <a:solidFill>
            <a:srgbClr val="FFFF00"/>
          </a:solidFill>
        </p:spPr>
        <p:txBody>
          <a:bodyPr wrap="none" rtlCol="0">
            <a:spAutoFit/>
          </a:bodyPr>
          <a:lstStyle/>
          <a:p>
            <a:r>
              <a:rPr kumimoji="1" lang="ja-JP" altLang="en-US" sz="1400" dirty="0"/>
              <a:t>防災講演会</a:t>
            </a:r>
          </a:p>
        </p:txBody>
      </p:sp>
      <p:sp>
        <p:nvSpPr>
          <p:cNvPr id="2" name="タイトル 1"/>
          <p:cNvSpPr>
            <a:spLocks noGrp="1"/>
          </p:cNvSpPr>
          <p:nvPr>
            <p:ph type="title"/>
          </p:nvPr>
        </p:nvSpPr>
        <p:spPr>
          <a:xfrm>
            <a:off x="215516" y="48472"/>
            <a:ext cx="8712968" cy="1376483"/>
          </a:xfrm>
          <a:solidFill>
            <a:schemeClr val="accent6">
              <a:lumMod val="50000"/>
            </a:schemeClr>
          </a:solidFill>
        </p:spPr>
        <p:txBody>
          <a:bodyPr>
            <a:normAutofit fontScale="90000"/>
          </a:bodyPr>
          <a:lstStyle/>
          <a:p>
            <a:br>
              <a:rPr lang="en-US" altLang="ja-JP" sz="4000" dirty="0">
                <a:solidFill>
                  <a:schemeClr val="bg1"/>
                </a:solidFill>
              </a:rPr>
            </a:br>
            <a:r>
              <a:rPr lang="ja-JP" altLang="en-US" sz="40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朝倉台自主防災会</a:t>
            </a:r>
            <a:r>
              <a:rPr lang="ja-JP" altLang="en-US" sz="31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の主な</a:t>
            </a:r>
            <a:r>
              <a:rPr lang="en-US" altLang="ja-JP" sz="40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a:t>
            </a:r>
            <a:r>
              <a:rPr lang="ja-JP" altLang="en-US" sz="40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年間事業活動</a:t>
            </a:r>
            <a:r>
              <a:rPr lang="en-US" altLang="ja-JP" sz="40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a:t>
            </a:r>
            <a:br>
              <a:rPr lang="en-US" altLang="ja-JP" sz="28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br>
            <a:br>
              <a:rPr lang="en-US" altLang="ja-JP" sz="28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br>
            <a:endParaRPr kumimoji="1" lang="ja-JP" altLang="en-US" sz="2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38908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10"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750"/>
                                        <p:tgtEl>
                                          <p:spTgt spid="3">
                                            <p:bg/>
                                          </p:spTgt>
                                        </p:tgtEl>
                                      </p:cBhvr>
                                    </p:animEffect>
                                  </p:childTnLst>
                                </p:cTn>
                              </p:par>
                            </p:childTnLst>
                          </p:cTn>
                        </p:par>
                        <p:par>
                          <p:cTn id="14" fill="hold">
                            <p:stCondLst>
                              <p:cond delay="2250"/>
                            </p:stCondLst>
                            <p:childTnLst>
                              <p:par>
                                <p:cTn id="15" presetID="10"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750"/>
                                        <p:tgtEl>
                                          <p:spTgt spid="3">
                                            <p:txEl>
                                              <p:pRg st="2" end="2"/>
                                            </p:txEl>
                                          </p:spTgt>
                                        </p:tgtEl>
                                      </p:cBhvr>
                                    </p:animEffect>
                                  </p:childTnLst>
                                </p:cTn>
                              </p:par>
                            </p:childTnLst>
                          </p:cTn>
                        </p:par>
                        <p:par>
                          <p:cTn id="22" fill="hold">
                            <p:stCondLst>
                              <p:cond delay="3750"/>
                            </p:stCondLst>
                            <p:childTnLst>
                              <p:par>
                                <p:cTn id="23" presetID="10"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750"/>
                                        <p:tgtEl>
                                          <p:spTgt spid="3">
                                            <p:txEl>
                                              <p:pRg st="4" end="4"/>
                                            </p:txEl>
                                          </p:spTgt>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750"/>
                                        <p:tgtEl>
                                          <p:spTgt spid="3">
                                            <p:txEl>
                                              <p:pRg st="5" end="5"/>
                                            </p:txEl>
                                          </p:spTgt>
                                        </p:tgtEl>
                                      </p:cBhvr>
                                    </p:animEffect>
                                  </p:childTnLst>
                                </p:cTn>
                              </p:par>
                            </p:childTnLst>
                          </p:cTn>
                        </p:par>
                        <p:par>
                          <p:cTn id="30" fill="hold">
                            <p:stCondLst>
                              <p:cond delay="5250"/>
                            </p:stCondLst>
                            <p:childTnLst>
                              <p:par>
                                <p:cTn id="31" presetID="10" presetClass="entr" presetSubtype="0" fill="hold" grpId="0" nodeType="after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750"/>
                                        <p:tgtEl>
                                          <p:spTgt spid="3">
                                            <p:txEl>
                                              <p:pRg st="6" end="6"/>
                                            </p:txEl>
                                          </p:spTgt>
                                        </p:tgtEl>
                                      </p:cBhvr>
                                    </p:animEffect>
                                  </p:childTnLst>
                                </p:cTn>
                              </p:par>
                            </p:childTnLst>
                          </p:cTn>
                        </p:par>
                        <p:par>
                          <p:cTn id="34" fill="hold">
                            <p:stCondLst>
                              <p:cond delay="6000"/>
                            </p:stCondLst>
                            <p:childTnLst>
                              <p:par>
                                <p:cTn id="35" presetID="10" presetClass="entr" presetSubtype="0" fill="hold" grpId="0"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750"/>
                                        <p:tgtEl>
                                          <p:spTgt spid="3">
                                            <p:txEl>
                                              <p:pRg st="7" end="7"/>
                                            </p:txEl>
                                          </p:spTgt>
                                        </p:tgtEl>
                                      </p:cBhvr>
                                    </p:animEffect>
                                  </p:childTnLst>
                                </p:cTn>
                              </p:par>
                            </p:childTnLst>
                          </p:cTn>
                        </p:par>
                        <p:par>
                          <p:cTn id="38" fill="hold">
                            <p:stCondLst>
                              <p:cond delay="6750"/>
                            </p:stCondLst>
                            <p:childTnLst>
                              <p:par>
                                <p:cTn id="39" presetID="10" presetClass="entr" presetSubtype="0" fill="hold" grpId="0" nodeType="after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750"/>
                                        <p:tgtEl>
                                          <p:spTgt spid="3">
                                            <p:txEl>
                                              <p:pRg st="8" end="8"/>
                                            </p:txEl>
                                          </p:spTgt>
                                        </p:tgtEl>
                                      </p:cBhvr>
                                    </p:animEffect>
                                  </p:childTnLst>
                                </p:cTn>
                              </p:par>
                            </p:childTnLst>
                          </p:cTn>
                        </p:par>
                        <p:par>
                          <p:cTn id="42" fill="hold">
                            <p:stCondLst>
                              <p:cond delay="7500"/>
                            </p:stCondLst>
                            <p:childTnLst>
                              <p:par>
                                <p:cTn id="43" presetID="10" presetClass="entr" presetSubtype="0" fill="hold" grpId="0" nodeType="after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750"/>
                                        <p:tgtEl>
                                          <p:spTgt spid="3">
                                            <p:txEl>
                                              <p:pRg st="9" end="9"/>
                                            </p:txEl>
                                          </p:spTgt>
                                        </p:tgtEl>
                                      </p:cBhvr>
                                    </p:animEffect>
                                  </p:childTnLst>
                                </p:cTn>
                              </p:par>
                            </p:childTnLst>
                          </p:cTn>
                        </p:par>
                        <p:par>
                          <p:cTn id="46" fill="hold">
                            <p:stCondLst>
                              <p:cond delay="8250"/>
                            </p:stCondLst>
                            <p:childTnLst>
                              <p:par>
                                <p:cTn id="47" presetID="10" presetClass="entr" presetSubtype="0" fill="hold" grpId="0" nodeType="after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750"/>
                                        <p:tgtEl>
                                          <p:spTgt spid="3">
                                            <p:txEl>
                                              <p:pRg st="10" end="10"/>
                                            </p:txEl>
                                          </p:spTgt>
                                        </p:tgtEl>
                                      </p:cBhvr>
                                    </p:animEffect>
                                  </p:childTnLst>
                                </p:cTn>
                              </p:par>
                            </p:childTnLst>
                          </p:cTn>
                        </p:par>
                        <p:par>
                          <p:cTn id="50" fill="hold">
                            <p:stCondLst>
                              <p:cond delay="9000"/>
                            </p:stCondLst>
                            <p:childTnLst>
                              <p:par>
                                <p:cTn id="51" presetID="10" presetClass="entr" presetSubtype="0" fill="hold" grpId="0" nodeType="after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750"/>
                                        <p:tgtEl>
                                          <p:spTgt spid="3">
                                            <p:txEl>
                                              <p:pRg st="11" end="11"/>
                                            </p:txEl>
                                          </p:spTgt>
                                        </p:tgtEl>
                                      </p:cBhvr>
                                    </p:animEffect>
                                  </p:childTnLst>
                                </p:cTn>
                              </p:par>
                            </p:childTnLst>
                          </p:cTn>
                        </p:par>
                        <p:par>
                          <p:cTn id="54" fill="hold">
                            <p:stCondLst>
                              <p:cond delay="9750"/>
                            </p:stCondLst>
                            <p:childTnLst>
                              <p:par>
                                <p:cTn id="55" presetID="10" presetClass="entr" presetSubtype="0" fill="hold" grpId="0" nodeType="after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750"/>
                                        <p:tgtEl>
                                          <p:spTgt spid="3">
                                            <p:txEl>
                                              <p:pRg st="12" end="12"/>
                                            </p:txEl>
                                          </p:spTgt>
                                        </p:tgtEl>
                                      </p:cBhvr>
                                    </p:animEffect>
                                  </p:childTnLst>
                                </p:cTn>
                              </p:par>
                            </p:childTnLst>
                          </p:cTn>
                        </p:par>
                        <p:par>
                          <p:cTn id="58" fill="hold">
                            <p:stCondLst>
                              <p:cond delay="10500"/>
                            </p:stCondLst>
                            <p:childTnLst>
                              <p:par>
                                <p:cTn id="59" presetID="10" presetClass="entr" presetSubtype="0" fill="hold" grpId="0" nodeType="after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Effect transition="in" filter="fade">
                                      <p:cBhvr>
                                        <p:cTn id="61" dur="750"/>
                                        <p:tgtEl>
                                          <p:spTgt spid="3">
                                            <p:txEl>
                                              <p:pRg st="13" end="13"/>
                                            </p:txEl>
                                          </p:spTgt>
                                        </p:tgtEl>
                                      </p:cBhvr>
                                    </p:animEffect>
                                  </p:childTnLst>
                                </p:cTn>
                              </p:par>
                            </p:childTnLst>
                          </p:cTn>
                        </p:par>
                        <p:par>
                          <p:cTn id="62" fill="hold">
                            <p:stCondLst>
                              <p:cond delay="11250"/>
                            </p:stCondLst>
                            <p:childTnLst>
                              <p:par>
                                <p:cTn id="63" presetID="10" presetClass="entr" presetSubtype="0" fill="hold" grpId="0" nodeType="afterEffect">
                                  <p:stCondLst>
                                    <p:cond delay="0"/>
                                  </p:stCondLst>
                                  <p:childTnLst>
                                    <p:set>
                                      <p:cBhvr>
                                        <p:cTn id="64" dur="1" fill="hold">
                                          <p:stCondLst>
                                            <p:cond delay="0"/>
                                          </p:stCondLst>
                                        </p:cTn>
                                        <p:tgtEl>
                                          <p:spTgt spid="3">
                                            <p:txEl>
                                              <p:pRg st="14" end="14"/>
                                            </p:txEl>
                                          </p:spTgt>
                                        </p:tgtEl>
                                        <p:attrNameLst>
                                          <p:attrName>style.visibility</p:attrName>
                                        </p:attrNameLst>
                                      </p:cBhvr>
                                      <p:to>
                                        <p:strVal val="visible"/>
                                      </p:to>
                                    </p:set>
                                    <p:animEffect transition="in" filter="fade">
                                      <p:cBhvr>
                                        <p:cTn id="65" dur="750"/>
                                        <p:tgtEl>
                                          <p:spTgt spid="3">
                                            <p:txEl>
                                              <p:pRg st="14" end="14"/>
                                            </p:txEl>
                                          </p:spTgt>
                                        </p:tgtEl>
                                      </p:cBhvr>
                                    </p:animEffect>
                                  </p:childTnLst>
                                </p:cTn>
                              </p:par>
                            </p:childTnLst>
                          </p:cTn>
                        </p:par>
                        <p:par>
                          <p:cTn id="66" fill="hold">
                            <p:stCondLst>
                              <p:cond delay="12000"/>
                            </p:stCondLst>
                            <p:childTnLst>
                              <p:par>
                                <p:cTn id="67" presetID="10" presetClass="entr" presetSubtype="0" fill="hold" grpId="0" nodeType="after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Effect transition="in" filter="fade">
                                      <p:cBhvr>
                                        <p:cTn id="69" dur="75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B3A7C30A-28ED-4432-9D54-DCF2DCC22F27}"/>
              </a:ext>
            </a:extLst>
          </p:cNvPr>
          <p:cNvSpPr/>
          <p:nvPr/>
        </p:nvSpPr>
        <p:spPr>
          <a:xfrm>
            <a:off x="-3652" y="0"/>
            <a:ext cx="9147652"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BF443302-DF87-4FEB-B3F4-BEAE3F9869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4808100"/>
            <a:ext cx="2641156" cy="1980867"/>
          </a:xfrm>
          <a:prstGeom prst="rect">
            <a:avLst/>
          </a:prstGeom>
        </p:spPr>
      </p:pic>
      <p:sp>
        <p:nvSpPr>
          <p:cNvPr id="7" name="タイトル 6">
            <a:extLst>
              <a:ext uri="{FF2B5EF4-FFF2-40B4-BE49-F238E27FC236}">
                <a16:creationId xmlns:a16="http://schemas.microsoft.com/office/drawing/2014/main" id="{8188B2EE-684C-484B-B700-9980800C8530}"/>
              </a:ext>
            </a:extLst>
          </p:cNvPr>
          <p:cNvSpPr>
            <a:spLocks noGrp="1"/>
          </p:cNvSpPr>
          <p:nvPr>
            <p:ph type="title"/>
          </p:nvPr>
        </p:nvSpPr>
        <p:spPr>
          <a:xfrm>
            <a:off x="457200" y="44315"/>
            <a:ext cx="8407182" cy="927033"/>
          </a:xfrm>
          <a:solidFill>
            <a:schemeClr val="accent6">
              <a:lumMod val="50000"/>
            </a:schemeClr>
          </a:solidFill>
        </p:spPr>
        <p:txBody>
          <a:bodyPr>
            <a:normAutofit/>
          </a:bodyPr>
          <a:lstStyle/>
          <a:p>
            <a:r>
              <a:rPr kumimoji="1" lang="ja-JP" altLang="en-US" sz="3600" dirty="0"/>
              <a:t>　　　　　　　　　　　</a:t>
            </a:r>
            <a:r>
              <a:rPr kumimoji="1" lang="ja-JP" altLang="en-US" sz="3600" dirty="0">
                <a:solidFill>
                  <a:srgbClr val="FFC000"/>
                </a:solidFill>
                <a:latin typeface="UD デジタル 教科書体 NP-B" panose="02020700000000000000" pitchFamily="18" charset="-128"/>
                <a:ea typeface="UD デジタル 教科書体 NP-B" panose="02020700000000000000" pitchFamily="18" charset="-128"/>
              </a:rPr>
              <a:t>自主防災会の新年会</a:t>
            </a:r>
          </a:p>
        </p:txBody>
      </p:sp>
      <p:pic>
        <p:nvPicPr>
          <p:cNvPr id="9" name="図 8">
            <a:extLst>
              <a:ext uri="{FF2B5EF4-FFF2-40B4-BE49-F238E27FC236}">
                <a16:creationId xmlns:a16="http://schemas.microsoft.com/office/drawing/2014/main" id="{573ED8CB-D80F-45E4-91F9-92DDFBDD72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098" y="3246935"/>
            <a:ext cx="2555776" cy="1916832"/>
          </a:xfrm>
          <a:prstGeom prst="rect">
            <a:avLst/>
          </a:prstGeom>
        </p:spPr>
      </p:pic>
      <p:pic>
        <p:nvPicPr>
          <p:cNvPr id="13" name="図 12">
            <a:extLst>
              <a:ext uri="{FF2B5EF4-FFF2-40B4-BE49-F238E27FC236}">
                <a16:creationId xmlns:a16="http://schemas.microsoft.com/office/drawing/2014/main" id="{9EA58AF0-F061-4307-96DA-34CAFA5BAB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1608871"/>
            <a:ext cx="2440802" cy="2167661"/>
          </a:xfrm>
          <a:prstGeom prst="rect">
            <a:avLst/>
          </a:prstGeom>
        </p:spPr>
      </p:pic>
      <p:pic>
        <p:nvPicPr>
          <p:cNvPr id="15" name="図 14">
            <a:extLst>
              <a:ext uri="{FF2B5EF4-FFF2-40B4-BE49-F238E27FC236}">
                <a16:creationId xmlns:a16="http://schemas.microsoft.com/office/drawing/2014/main" id="{4981552C-13EF-42E2-9167-8456669DE1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7580" y="3763514"/>
            <a:ext cx="2344959" cy="1599074"/>
          </a:xfrm>
          <a:prstGeom prst="rect">
            <a:avLst/>
          </a:prstGeom>
        </p:spPr>
      </p:pic>
      <p:pic>
        <p:nvPicPr>
          <p:cNvPr id="17" name="図 16">
            <a:extLst>
              <a:ext uri="{FF2B5EF4-FFF2-40B4-BE49-F238E27FC236}">
                <a16:creationId xmlns:a16="http://schemas.microsoft.com/office/drawing/2014/main" id="{185E07D6-3A0A-42FB-BA0C-F111F3BCCD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2976" y="1624278"/>
            <a:ext cx="3629986" cy="2152254"/>
          </a:xfrm>
          <a:prstGeom prst="rect">
            <a:avLst/>
          </a:prstGeom>
        </p:spPr>
      </p:pic>
      <p:pic>
        <p:nvPicPr>
          <p:cNvPr id="19" name="図 18">
            <a:extLst>
              <a:ext uri="{FF2B5EF4-FFF2-40B4-BE49-F238E27FC236}">
                <a16:creationId xmlns:a16="http://schemas.microsoft.com/office/drawing/2014/main" id="{39612798-F52C-406B-BC3B-E913061ECE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 y="1580821"/>
            <a:ext cx="2555776" cy="1916832"/>
          </a:xfrm>
          <a:prstGeom prst="rect">
            <a:avLst/>
          </a:prstGeom>
        </p:spPr>
      </p:pic>
      <p:pic>
        <p:nvPicPr>
          <p:cNvPr id="23" name="図 22">
            <a:extLst>
              <a:ext uri="{FF2B5EF4-FFF2-40B4-BE49-F238E27FC236}">
                <a16:creationId xmlns:a16="http://schemas.microsoft.com/office/drawing/2014/main" id="{0810834A-DE2E-408B-9496-802BD8A352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04527" y="3727714"/>
            <a:ext cx="1615706" cy="1556682"/>
          </a:xfrm>
          <a:prstGeom prst="rect">
            <a:avLst/>
          </a:prstGeom>
        </p:spPr>
      </p:pic>
      <p:pic>
        <p:nvPicPr>
          <p:cNvPr id="27" name="図 26">
            <a:extLst>
              <a:ext uri="{FF2B5EF4-FFF2-40B4-BE49-F238E27FC236}">
                <a16:creationId xmlns:a16="http://schemas.microsoft.com/office/drawing/2014/main" id="{5C7F095D-1428-42D4-84AA-21230B88842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5136" y="5317141"/>
            <a:ext cx="2027403" cy="1462536"/>
          </a:xfrm>
          <a:prstGeom prst="rect">
            <a:avLst/>
          </a:prstGeom>
        </p:spPr>
      </p:pic>
      <p:pic>
        <p:nvPicPr>
          <p:cNvPr id="29" name="図 28">
            <a:extLst>
              <a:ext uri="{FF2B5EF4-FFF2-40B4-BE49-F238E27FC236}">
                <a16:creationId xmlns:a16="http://schemas.microsoft.com/office/drawing/2014/main" id="{3A2878FE-DA1C-49C7-86A9-C2B4693460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36896" y="3754272"/>
            <a:ext cx="1810614" cy="1563069"/>
          </a:xfrm>
          <a:prstGeom prst="rect">
            <a:avLst/>
          </a:prstGeom>
        </p:spPr>
      </p:pic>
      <p:pic>
        <p:nvPicPr>
          <p:cNvPr id="6" name="コンテンツ プレースホルダー 5">
            <a:extLst>
              <a:ext uri="{FF2B5EF4-FFF2-40B4-BE49-F238E27FC236}">
                <a16:creationId xmlns:a16="http://schemas.microsoft.com/office/drawing/2014/main" id="{34F1C474-A217-4F6C-97AA-5457F9831EF8}"/>
              </a:ext>
            </a:extLst>
          </p:cNvPr>
          <p:cNvPicPr>
            <a:picLocks noGrp="1" noChangeAspect="1"/>
          </p:cNvPicPr>
          <p:nvPr>
            <p:ph idx="1"/>
          </p:nvPr>
        </p:nvPicPr>
        <p:blipFill>
          <a:blip r:embed="rId11" cstate="print">
            <a:extLst>
              <a:ext uri="{28A0092B-C50C-407E-A947-70E740481C1C}">
                <a14:useLocalDpi xmlns:a14="http://schemas.microsoft.com/office/drawing/2010/main" val="0"/>
              </a:ext>
            </a:extLst>
          </a:blip>
          <a:stretch>
            <a:fillRect/>
          </a:stretch>
        </p:blipFill>
        <p:spPr>
          <a:xfrm>
            <a:off x="5159690" y="5249919"/>
            <a:ext cx="2000972" cy="1493537"/>
          </a:xfrm>
        </p:spPr>
      </p:pic>
      <p:sp>
        <p:nvSpPr>
          <p:cNvPr id="2" name="テキスト ボックス 1">
            <a:extLst>
              <a:ext uri="{FF2B5EF4-FFF2-40B4-BE49-F238E27FC236}">
                <a16:creationId xmlns:a16="http://schemas.microsoft.com/office/drawing/2014/main" id="{0BE48AD5-FA3F-4CBA-8139-AFC664C90EF4}"/>
              </a:ext>
            </a:extLst>
          </p:cNvPr>
          <p:cNvSpPr txBox="1"/>
          <p:nvPr/>
        </p:nvSpPr>
        <p:spPr>
          <a:xfrm>
            <a:off x="716036" y="197826"/>
            <a:ext cx="3096344" cy="523220"/>
          </a:xfrm>
          <a:prstGeom prst="rect">
            <a:avLst/>
          </a:prstGeom>
          <a:solidFill>
            <a:srgbClr val="FFC000"/>
          </a:solidFill>
          <a:ln>
            <a:noFill/>
          </a:ln>
        </p:spPr>
        <p:txBody>
          <a:bodyPr wrap="square" rtlCol="0">
            <a:spAutoFit/>
          </a:bodyPr>
          <a:lstStyle/>
          <a:p>
            <a:pPr algn="ctr"/>
            <a:r>
              <a:rPr lang="ja-JP" altLang="en-US" sz="2800" dirty="0">
                <a:solidFill>
                  <a:srgbClr val="FFFF00"/>
                </a:solidFill>
                <a:highlight>
                  <a:srgbClr val="008080"/>
                </a:highlight>
                <a:latin typeface="UD デジタル 教科書体 NP-B" panose="02020700000000000000" pitchFamily="18" charset="-128"/>
                <a:ea typeface="UD デジタル 教科書体 NP-B" panose="02020700000000000000" pitchFamily="18" charset="-128"/>
              </a:rPr>
              <a:t>友だちの輪つくり</a:t>
            </a:r>
            <a:r>
              <a:rPr lang="ja-JP" altLang="en-US" sz="2800" dirty="0">
                <a:solidFill>
                  <a:srgbClr val="FFFF00"/>
                </a:solidFill>
                <a:latin typeface="UD デジタル 教科書体 NP-B" panose="02020700000000000000" pitchFamily="18" charset="-128"/>
                <a:ea typeface="UD デジタル 教科書体 NP-B" panose="02020700000000000000" pitchFamily="18" charset="-128"/>
              </a:rPr>
              <a:t>　　　</a:t>
            </a:r>
            <a:endParaRPr kumimoji="1" lang="ja-JP" altLang="en-US" sz="2800" dirty="0">
              <a:solidFill>
                <a:srgbClr val="FFFF00"/>
              </a:solidFill>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a:extLst>
              <a:ext uri="{FF2B5EF4-FFF2-40B4-BE49-F238E27FC236}">
                <a16:creationId xmlns:a16="http://schemas.microsoft.com/office/drawing/2014/main" id="{4514BD5E-0893-4842-AD14-7C83C30A6630}"/>
              </a:ext>
            </a:extLst>
          </p:cNvPr>
          <p:cNvSpPr txBox="1"/>
          <p:nvPr/>
        </p:nvSpPr>
        <p:spPr>
          <a:xfrm>
            <a:off x="470160" y="829882"/>
            <a:ext cx="8358628" cy="830997"/>
          </a:xfrm>
          <a:prstGeom prst="rect">
            <a:avLst/>
          </a:prstGeom>
          <a:solidFill>
            <a:srgbClr val="002060"/>
          </a:solidFill>
        </p:spPr>
        <p:txBody>
          <a:bodyPr wrap="square" rtlCol="0">
            <a:spAutoFit/>
          </a:bodyPr>
          <a:lstStyle/>
          <a:p>
            <a:pPr algn="ctr"/>
            <a:r>
              <a:rPr kumimoji="1" lang="ja-JP" altLang="en-US" sz="2400" b="1" dirty="0">
                <a:solidFill>
                  <a:srgbClr val="FFFF00"/>
                </a:solidFill>
                <a:latin typeface="UD デジタル 教科書体 NP-B" panose="02020700000000000000" pitchFamily="18" charset="-128"/>
                <a:ea typeface="UD デジタル 教科書体 NP-B" panose="02020700000000000000" pitchFamily="18" charset="-128"/>
              </a:rPr>
              <a:t>新年を迎えて</a:t>
            </a:r>
            <a:endParaRPr kumimoji="1" lang="en-US" altLang="ja-JP" sz="2400" b="1" dirty="0">
              <a:solidFill>
                <a:srgbClr val="FFFF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b="1" dirty="0">
                <a:solidFill>
                  <a:srgbClr val="FFFF00"/>
                </a:solidFill>
                <a:latin typeface="UD デジタル 教科書体 NP-B" panose="02020700000000000000" pitchFamily="18" charset="-128"/>
                <a:ea typeface="UD デジタル 教科書体 NP-B" panose="02020700000000000000" pitchFamily="18" charset="-128"/>
              </a:rPr>
              <a:t>今年は、</a:t>
            </a:r>
            <a:r>
              <a:rPr kumimoji="1" lang="ja-JP" altLang="en-US" sz="2400" b="1" dirty="0">
                <a:solidFill>
                  <a:srgbClr val="FFFF00"/>
                </a:solidFill>
                <a:highlight>
                  <a:srgbClr val="0000FF"/>
                </a:highlight>
                <a:latin typeface="UD デジタル 教科書体 NP-B" panose="02020700000000000000" pitchFamily="18" charset="-128"/>
                <a:ea typeface="UD デジタル 教科書体 NP-B" panose="02020700000000000000" pitchFamily="18" charset="-128"/>
              </a:rPr>
              <a:t>こんな良い年でありたい</a:t>
            </a:r>
            <a:r>
              <a:rPr kumimoji="1" lang="ja-JP" altLang="en-US" sz="2400" b="1" dirty="0">
                <a:solidFill>
                  <a:srgbClr val="FFFF00"/>
                </a:solidFill>
                <a:latin typeface="UD デジタル 教科書体 NP-B" panose="02020700000000000000" pitchFamily="18" charset="-128"/>
                <a:ea typeface="UD デジタル 教科書体 NP-B" panose="02020700000000000000" pitchFamily="18" charset="-128"/>
              </a:rPr>
              <a:t>と</a:t>
            </a:r>
            <a:r>
              <a:rPr lang="ja-JP" altLang="en-US" sz="2400" b="1" dirty="0">
                <a:solidFill>
                  <a:srgbClr val="FFFF00"/>
                </a:solidFill>
                <a:latin typeface="UD デジタル 教科書体 NP-B" panose="02020700000000000000" pitchFamily="18" charset="-128"/>
                <a:ea typeface="UD デジタル 教科書体 NP-B" panose="02020700000000000000" pitchFamily="18" charset="-128"/>
              </a:rPr>
              <a:t>思い</a:t>
            </a:r>
            <a:r>
              <a:rPr kumimoji="1" lang="ja-JP" altLang="en-US" sz="2400" b="1" dirty="0">
                <a:solidFill>
                  <a:srgbClr val="FFFF00"/>
                </a:solidFill>
                <a:latin typeface="UD デジタル 教科書体 NP-B" panose="02020700000000000000" pitchFamily="18" charset="-128"/>
                <a:ea typeface="UD デジタル 教科書体 NP-B" panose="02020700000000000000" pitchFamily="18" charset="-128"/>
              </a:rPr>
              <a:t>を発表</a:t>
            </a:r>
          </a:p>
        </p:txBody>
      </p:sp>
      <p:pic>
        <p:nvPicPr>
          <p:cNvPr id="21" name="図 20">
            <a:extLst>
              <a:ext uri="{FF2B5EF4-FFF2-40B4-BE49-F238E27FC236}">
                <a16:creationId xmlns:a16="http://schemas.microsoft.com/office/drawing/2014/main" id="{0625CE62-4B25-4C02-9CF9-490E6C346F2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19874" y="5271756"/>
            <a:ext cx="2146248" cy="1482379"/>
          </a:xfrm>
          <a:prstGeom prst="rect">
            <a:avLst/>
          </a:prstGeom>
        </p:spPr>
      </p:pic>
    </p:spTree>
    <p:extLst>
      <p:ext uri="{BB962C8B-B14F-4D97-AF65-F5344CB8AC3E}">
        <p14:creationId xmlns:p14="http://schemas.microsoft.com/office/powerpoint/2010/main" val="395681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500"/>
                                        <p:tgtEl>
                                          <p:spTgt spid="23"/>
                                        </p:tgtEl>
                                      </p:cBhvr>
                                    </p:animEffect>
                                    <p:anim calcmode="lin" valueType="num">
                                      <p:cBhvr>
                                        <p:cTn id="14" dur="1500" fill="hold"/>
                                        <p:tgtEl>
                                          <p:spTgt spid="23"/>
                                        </p:tgtEl>
                                        <p:attrNameLst>
                                          <p:attrName>ppt_x</p:attrName>
                                        </p:attrNameLst>
                                      </p:cBhvr>
                                      <p:tavLst>
                                        <p:tav tm="0">
                                          <p:val>
                                            <p:strVal val="#ppt_x"/>
                                          </p:val>
                                        </p:tav>
                                        <p:tav tm="100000">
                                          <p:val>
                                            <p:strVal val="#ppt_x"/>
                                          </p:val>
                                        </p:tav>
                                      </p:tavLst>
                                    </p:anim>
                                    <p:anim calcmode="lin" valueType="num">
                                      <p:cBhvr>
                                        <p:cTn id="15" dur="1500" fill="hold"/>
                                        <p:tgtEl>
                                          <p:spTgt spid="23"/>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500"/>
                                        <p:tgtEl>
                                          <p:spTgt spid="29"/>
                                        </p:tgtEl>
                                      </p:cBhvr>
                                    </p:animEffect>
                                    <p:anim calcmode="lin" valueType="num">
                                      <p:cBhvr>
                                        <p:cTn id="20" dur="1500" fill="hold"/>
                                        <p:tgtEl>
                                          <p:spTgt spid="29"/>
                                        </p:tgtEl>
                                        <p:attrNameLst>
                                          <p:attrName>ppt_x</p:attrName>
                                        </p:attrNameLst>
                                      </p:cBhvr>
                                      <p:tavLst>
                                        <p:tav tm="0">
                                          <p:val>
                                            <p:strVal val="#ppt_x"/>
                                          </p:val>
                                        </p:tav>
                                        <p:tav tm="100000">
                                          <p:val>
                                            <p:strVal val="#ppt_x"/>
                                          </p:val>
                                        </p:tav>
                                      </p:tavLst>
                                    </p:anim>
                                    <p:anim calcmode="lin" valueType="num">
                                      <p:cBhvr>
                                        <p:cTn id="21" dur="1500" fill="hold"/>
                                        <p:tgtEl>
                                          <p:spTgt spid="29"/>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6"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childTnLst>
                          </p:cTn>
                        </p:par>
                        <p:par>
                          <p:cTn id="26" fill="hold">
                            <p:stCondLst>
                              <p:cond delay="6000"/>
                            </p:stCondLst>
                            <p:childTnLst>
                              <p:par>
                                <p:cTn id="27" presetID="6" presetClass="entr" presetSubtype="16"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circle(in)">
                                      <p:cBhvr>
                                        <p:cTn id="2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7AEAC156-712A-4684-8B87-2E5D18FADF48}"/>
              </a:ext>
            </a:extLst>
          </p:cNvPr>
          <p:cNvSpPr/>
          <p:nvPr/>
        </p:nvSpPr>
        <p:spPr>
          <a:xfrm>
            <a:off x="-108520" y="0"/>
            <a:ext cx="9252520" cy="69573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211960" y="328450"/>
            <a:ext cx="4464496" cy="1252728"/>
          </a:xfrm>
        </p:spPr>
        <p:txBody>
          <a:bodyPr>
            <a:normAutofit fontScale="90000"/>
          </a:bodyPr>
          <a:lstStyle/>
          <a:p>
            <a:pPr algn="l"/>
            <a:r>
              <a:rPr lang="ja-JP" altLang="en-US" sz="5300" b="1" dirty="0">
                <a:solidFill>
                  <a:srgbClr val="002060"/>
                </a:solidFill>
              </a:rPr>
              <a:t>日頃からの備え</a:t>
            </a:r>
            <a:endParaRPr kumimoji="1" lang="ja-JP" altLang="en-US" sz="5300" b="1" dirty="0">
              <a:solidFill>
                <a:srgbClr val="002060"/>
              </a:solidFill>
            </a:endParaRPr>
          </a:p>
        </p:txBody>
      </p:sp>
      <p:pic>
        <p:nvPicPr>
          <p:cNvPr id="8" name="コンテンツ プレースホルダー 7"/>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a:off x="5182879" y="1552835"/>
            <a:ext cx="3455987" cy="5130800"/>
          </a:xfrm>
        </p:spPr>
      </p:pic>
      <p:sp>
        <p:nvSpPr>
          <p:cNvPr id="6" name="テキスト ボックス 5"/>
          <p:cNvSpPr txBox="1"/>
          <p:nvPr/>
        </p:nvSpPr>
        <p:spPr>
          <a:xfrm>
            <a:off x="6646684" y="3687739"/>
            <a:ext cx="1210588" cy="276999"/>
          </a:xfrm>
          <a:prstGeom prst="rect">
            <a:avLst/>
          </a:prstGeom>
          <a:noFill/>
        </p:spPr>
        <p:txBody>
          <a:bodyPr wrap="none" rtlCol="0">
            <a:spAutoFit/>
          </a:bodyPr>
          <a:lstStyle/>
          <a:p>
            <a:r>
              <a:rPr kumimoji="1" lang="ja-JP" altLang="en-US" sz="1200" b="1" dirty="0">
                <a:solidFill>
                  <a:schemeClr val="bg1"/>
                </a:solidFill>
              </a:rPr>
              <a:t>平成１０年・設置</a:t>
            </a:r>
          </a:p>
        </p:txBody>
      </p:sp>
      <p:pic>
        <p:nvPicPr>
          <p:cNvPr id="10248" name="Picture 8" descr="C:\Users\user\Desktop\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971" y="1528779"/>
            <a:ext cx="4524908" cy="3469414"/>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Users\user\Desktop\DSCF3250.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642058" y="2599112"/>
            <a:ext cx="1661181" cy="1240118"/>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657972" y="328450"/>
            <a:ext cx="3416320" cy="1077218"/>
          </a:xfrm>
          <a:prstGeom prst="rect">
            <a:avLst/>
          </a:prstGeom>
          <a:solidFill>
            <a:schemeClr val="accent6">
              <a:lumMod val="50000"/>
            </a:schemeClr>
          </a:solidFill>
        </p:spPr>
        <p:txBody>
          <a:bodyPr wrap="none" rtlCol="0">
            <a:spAutoFit/>
          </a:bodyPr>
          <a:lstStyle/>
          <a:p>
            <a:r>
              <a:rPr kumimoji="1" lang="ja-JP" altLang="en-US" sz="2800" dirty="0">
                <a:solidFill>
                  <a:srgbClr val="FFFF00"/>
                </a:solidFill>
                <a:latin typeface="UD デジタル 教科書体 NP-B" panose="02020700000000000000" pitchFamily="18" charset="-128"/>
                <a:ea typeface="UD デジタル 教科書体 NP-B" panose="02020700000000000000" pitchFamily="18" charset="-128"/>
              </a:rPr>
              <a:t>毎月</a:t>
            </a:r>
            <a:endParaRPr kumimoji="1" lang="en-US" altLang="ja-JP" sz="2800" dirty="0">
              <a:solidFill>
                <a:srgbClr val="FFFF00"/>
              </a:solidFill>
              <a:latin typeface="UD デジタル 教科書体 NP-B" panose="02020700000000000000" pitchFamily="18" charset="-128"/>
              <a:ea typeface="UD デジタル 教科書体 NP-B" panose="02020700000000000000" pitchFamily="18" charset="-128"/>
            </a:endParaRPr>
          </a:p>
          <a:p>
            <a:r>
              <a:rPr kumimoji="1" lang="ja-JP" altLang="en-US" sz="3600" dirty="0">
                <a:solidFill>
                  <a:srgbClr val="FFFF00"/>
                </a:solidFill>
                <a:latin typeface="UD デジタル 教科書体 NP-B" panose="02020700000000000000" pitchFamily="18" charset="-128"/>
                <a:ea typeface="UD デジタル 教科書体 NP-B" panose="02020700000000000000" pitchFamily="18" charset="-128"/>
              </a:rPr>
              <a:t>第一</a:t>
            </a:r>
            <a:r>
              <a:rPr kumimoji="1" lang="ja-JP" altLang="en-US" sz="3600" dirty="0">
                <a:solidFill>
                  <a:srgbClr val="FF0000"/>
                </a:solidFill>
                <a:latin typeface="UD デジタル 教科書体 NP-B" panose="02020700000000000000" pitchFamily="18" charset="-128"/>
                <a:ea typeface="UD デジタル 教科書体 NP-B" panose="02020700000000000000" pitchFamily="18" charset="-128"/>
              </a:rPr>
              <a:t>日</a:t>
            </a:r>
            <a:r>
              <a:rPr kumimoji="1" lang="ja-JP" altLang="en-US" sz="3600" dirty="0">
                <a:solidFill>
                  <a:srgbClr val="FFFF00"/>
                </a:solidFill>
                <a:latin typeface="UD デジタル 教科書体 NP-B" panose="02020700000000000000" pitchFamily="18" charset="-128"/>
                <a:ea typeface="UD デジタル 教科書体 NP-B" panose="02020700000000000000" pitchFamily="18" charset="-128"/>
              </a:rPr>
              <a:t>曜日点検</a:t>
            </a:r>
          </a:p>
        </p:txBody>
      </p:sp>
      <p:pic>
        <p:nvPicPr>
          <p:cNvPr id="11266" name="Picture 2" descr="C:\Users\user\Pictures\2016朝倉台自主防災会年間活動写真(1～12月）\5-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972" y="4943841"/>
            <a:ext cx="2302486" cy="171887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user\Pictures\2016朝倉台自主防災会年間活動写真(1～12月）\5-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3554" y="4969670"/>
            <a:ext cx="2349462" cy="169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6375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D33F21CB-7C09-4B9B-9742-0D7A048F9427}"/>
              </a:ext>
            </a:extLst>
          </p:cNvPr>
          <p:cNvSpPr/>
          <p:nvPr/>
        </p:nvSpPr>
        <p:spPr>
          <a:xfrm>
            <a:off x="0" y="0"/>
            <a:ext cx="9174459" cy="6875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a:xfrm>
            <a:off x="415719" y="108160"/>
            <a:ext cx="8300697" cy="1440160"/>
          </a:xfrm>
          <a:solidFill>
            <a:srgbClr val="002060"/>
          </a:solidFill>
        </p:spPr>
        <p:txBody>
          <a:bodyPr>
            <a:normAutofit fontScale="90000"/>
          </a:bodyPr>
          <a:lstStyle/>
          <a:p>
            <a:r>
              <a:rPr lang="ja-JP" altLang="en-US" sz="5300" b="1" dirty="0">
                <a:solidFill>
                  <a:srgbClr val="FFFF00"/>
                </a:solidFill>
              </a:rPr>
              <a:t>≪ 楽しく、 学ぼう ≫</a:t>
            </a:r>
            <a:br>
              <a:rPr lang="en-US" altLang="ja-JP" sz="3600" dirty="0"/>
            </a:br>
            <a:r>
              <a:rPr lang="ja-JP" altLang="en-US" sz="3600" dirty="0"/>
              <a:t>　</a:t>
            </a:r>
            <a:r>
              <a:rPr lang="ja-JP" altLang="en-US" sz="3600" b="1" dirty="0">
                <a:solidFill>
                  <a:schemeClr val="bg1"/>
                </a:solidFill>
              </a:rPr>
              <a:t>日帰り</a:t>
            </a:r>
            <a:r>
              <a:rPr lang="ja-JP" altLang="en-US" sz="3600" b="1" dirty="0">
                <a:solidFill>
                  <a:schemeClr val="tx1"/>
                </a:solidFill>
              </a:rPr>
              <a:t>  </a:t>
            </a:r>
            <a:r>
              <a:rPr lang="en-US" altLang="ja-JP" sz="4900" dirty="0">
                <a:solidFill>
                  <a:schemeClr val="bg1"/>
                </a:solidFill>
              </a:rPr>
              <a:t>『</a:t>
            </a:r>
            <a:r>
              <a:rPr lang="ja-JP" altLang="en-US" sz="4900" dirty="0">
                <a:solidFill>
                  <a:schemeClr val="bg1"/>
                </a:solidFill>
              </a:rPr>
              <a:t>県外研修旅行</a:t>
            </a:r>
            <a:r>
              <a:rPr lang="en-US" altLang="ja-JP" sz="4900" dirty="0">
                <a:solidFill>
                  <a:schemeClr val="bg1"/>
                </a:solidFill>
              </a:rPr>
              <a:t>』</a:t>
            </a:r>
            <a:r>
              <a:rPr lang="ja-JP" altLang="en-US" sz="4900" dirty="0">
                <a:solidFill>
                  <a:schemeClr val="bg1"/>
                </a:solidFill>
              </a:rPr>
              <a:t>  </a:t>
            </a:r>
            <a:endParaRPr kumimoji="1" lang="ja-JP" altLang="en-US" sz="3600" b="1" dirty="0">
              <a:solidFill>
                <a:schemeClr val="tx1"/>
              </a:solidFill>
            </a:endParaRPr>
          </a:p>
        </p:txBody>
      </p:sp>
      <p:sp>
        <p:nvSpPr>
          <p:cNvPr id="7" name="テキスト プレースホルダー 6"/>
          <p:cNvSpPr>
            <a:spLocks noGrp="1"/>
          </p:cNvSpPr>
          <p:nvPr>
            <p:ph type="body" sz="quarter" idx="3"/>
          </p:nvPr>
        </p:nvSpPr>
        <p:spPr>
          <a:xfrm>
            <a:off x="4824028" y="1628800"/>
            <a:ext cx="4104456" cy="639762"/>
          </a:xfrm>
        </p:spPr>
        <p:txBody>
          <a:bodyPr>
            <a:noAutofit/>
          </a:bodyPr>
          <a:lstStyle/>
          <a:p>
            <a:endParaRPr kumimoji="1" lang="ja-JP" altLang="en-US" b="1" dirty="0">
              <a:solidFill>
                <a:srgbClr val="FF0000"/>
              </a:solidFill>
              <a:latin typeface="+mn-ea"/>
            </a:endParaRPr>
          </a:p>
        </p:txBody>
      </p:sp>
      <p:sp>
        <p:nvSpPr>
          <p:cNvPr id="2" name="コンテンツ プレースホルダー 1"/>
          <p:cNvSpPr>
            <a:spLocks noGrp="1"/>
          </p:cNvSpPr>
          <p:nvPr>
            <p:ph sz="half" idx="2"/>
          </p:nvPr>
        </p:nvSpPr>
        <p:spPr>
          <a:xfrm>
            <a:off x="395535" y="1556791"/>
            <a:ext cx="4766098" cy="5111749"/>
          </a:xfrm>
          <a:solidFill>
            <a:schemeClr val="accent5">
              <a:lumMod val="20000"/>
              <a:lumOff val="80000"/>
            </a:schemeClr>
          </a:solidFill>
        </p:spPr>
        <p:txBody>
          <a:bodyPr>
            <a:normAutofit lnSpcReduction="10000"/>
          </a:bodyPr>
          <a:lstStyle/>
          <a:p>
            <a:pPr marL="0" indent="0">
              <a:buNone/>
            </a:pPr>
            <a:r>
              <a:rPr lang="ja-JP" altLang="en-US" sz="1400" dirty="0"/>
              <a:t>　</a:t>
            </a:r>
            <a:r>
              <a:rPr lang="ja-JP" altLang="en-US" sz="1400" dirty="0">
                <a:solidFill>
                  <a:srgbClr val="002060"/>
                </a:solidFill>
              </a:rPr>
              <a:t>　  </a:t>
            </a:r>
            <a:r>
              <a:rPr lang="ja-JP" altLang="en-US" sz="1400" b="1" dirty="0">
                <a:solidFill>
                  <a:schemeClr val="tx1"/>
                </a:solidFill>
              </a:rPr>
              <a:t>平成  ９年・設立後の、「研修旅行先」</a:t>
            </a:r>
            <a:endParaRPr lang="en-US" altLang="ja-JP" sz="1400" b="1" dirty="0">
              <a:solidFill>
                <a:schemeClr val="tx1"/>
              </a:solidFill>
            </a:endParaRPr>
          </a:p>
          <a:p>
            <a:pPr marL="0" indent="0">
              <a:buNone/>
            </a:pPr>
            <a:r>
              <a:rPr kumimoji="1" lang="ja-JP" altLang="en-US" sz="1200" dirty="0">
                <a:solidFill>
                  <a:srgbClr val="002060"/>
                </a:solidFill>
              </a:rPr>
              <a:t>・平成１０年「奈良市防災センター」</a:t>
            </a:r>
            <a:endParaRPr kumimoji="1" lang="en-US" altLang="ja-JP" sz="1200" dirty="0">
              <a:solidFill>
                <a:srgbClr val="002060"/>
              </a:solidFill>
            </a:endParaRPr>
          </a:p>
          <a:p>
            <a:pPr marL="0" indent="0">
              <a:buNone/>
            </a:pPr>
            <a:r>
              <a:rPr lang="ja-JP" altLang="en-US" sz="1200" dirty="0">
                <a:solidFill>
                  <a:srgbClr val="002060"/>
                </a:solidFill>
              </a:rPr>
              <a:t>・平成１１年「野島断層と保存館」（淡路島）</a:t>
            </a:r>
            <a:endParaRPr lang="en-US" altLang="ja-JP" sz="1200" dirty="0">
              <a:solidFill>
                <a:srgbClr val="002060"/>
              </a:solidFill>
            </a:endParaRPr>
          </a:p>
          <a:p>
            <a:pPr marL="0" indent="0">
              <a:buNone/>
            </a:pPr>
            <a:r>
              <a:rPr kumimoji="1" lang="ja-JP" altLang="en-US" sz="1200" dirty="0">
                <a:solidFill>
                  <a:srgbClr val="002060"/>
                </a:solidFill>
              </a:rPr>
              <a:t>・平成１２年「港震災メモリアルパーク」震災復興支援館（神戸）</a:t>
            </a:r>
            <a:endParaRPr kumimoji="1" lang="en-US" altLang="ja-JP" sz="1200" dirty="0">
              <a:solidFill>
                <a:srgbClr val="002060"/>
              </a:solidFill>
            </a:endParaRPr>
          </a:p>
          <a:p>
            <a:pPr marL="0" indent="0">
              <a:buNone/>
            </a:pPr>
            <a:r>
              <a:rPr lang="ja-JP" altLang="en-US" sz="1200" dirty="0">
                <a:solidFill>
                  <a:srgbClr val="002060"/>
                </a:solidFill>
              </a:rPr>
              <a:t>・平成１３年「根尾谷断層」、</a:t>
            </a:r>
            <a:r>
              <a:rPr lang="ja-JP" altLang="en-US" sz="1200" dirty="0">
                <a:solidFill>
                  <a:srgbClr val="C00000"/>
                </a:solidFill>
              </a:rPr>
              <a:t>淡墨桜　（岐阜県）</a:t>
            </a:r>
            <a:endParaRPr lang="en-US" altLang="ja-JP" sz="1200" dirty="0">
              <a:solidFill>
                <a:srgbClr val="C00000"/>
              </a:solidFill>
            </a:endParaRPr>
          </a:p>
          <a:p>
            <a:pPr marL="0" indent="0">
              <a:buNone/>
            </a:pPr>
            <a:r>
              <a:rPr kumimoji="1" lang="ja-JP" altLang="en-US" sz="1200" dirty="0">
                <a:solidFill>
                  <a:srgbClr val="002060"/>
                </a:solidFill>
              </a:rPr>
              <a:t>・平成１４年「木曽三川公園」、「輪中の里」、</a:t>
            </a:r>
            <a:r>
              <a:rPr kumimoji="1" lang="ja-JP" altLang="en-US" sz="1200" dirty="0">
                <a:solidFill>
                  <a:srgbClr val="C00000"/>
                </a:solidFill>
              </a:rPr>
              <a:t>「</a:t>
            </a:r>
            <a:r>
              <a:rPr kumimoji="1" lang="ja-JP" altLang="en-US" sz="1200" dirty="0" err="1">
                <a:solidFill>
                  <a:srgbClr val="C00000"/>
                </a:solidFill>
              </a:rPr>
              <a:t>なばなの</a:t>
            </a:r>
            <a:r>
              <a:rPr kumimoji="1" lang="ja-JP" altLang="en-US" sz="1200" dirty="0">
                <a:solidFill>
                  <a:srgbClr val="C00000"/>
                </a:solidFill>
              </a:rPr>
              <a:t>里」</a:t>
            </a:r>
            <a:endParaRPr kumimoji="1" lang="en-US" altLang="ja-JP" sz="1200" dirty="0">
              <a:solidFill>
                <a:srgbClr val="C00000"/>
              </a:solidFill>
            </a:endParaRPr>
          </a:p>
          <a:p>
            <a:pPr marL="0" indent="0">
              <a:buNone/>
            </a:pPr>
            <a:r>
              <a:rPr lang="ja-JP" altLang="en-US" sz="1200" dirty="0">
                <a:solidFill>
                  <a:srgbClr val="002060"/>
                </a:solidFill>
              </a:rPr>
              <a:t>・平成１５年「人と防災未来センター」、</a:t>
            </a:r>
            <a:r>
              <a:rPr lang="ja-JP" altLang="en-US" sz="1200" dirty="0">
                <a:solidFill>
                  <a:srgbClr val="C00000"/>
                </a:solidFill>
              </a:rPr>
              <a:t>「神戸異人館」</a:t>
            </a:r>
            <a:endParaRPr lang="en-US" altLang="ja-JP" sz="1200" dirty="0">
              <a:solidFill>
                <a:srgbClr val="C00000"/>
              </a:solidFill>
            </a:endParaRPr>
          </a:p>
          <a:p>
            <a:pPr marL="0" indent="0">
              <a:buNone/>
            </a:pPr>
            <a:r>
              <a:rPr kumimoji="1" lang="ja-JP" altLang="en-US" sz="1200" dirty="0">
                <a:solidFill>
                  <a:srgbClr val="002060"/>
                </a:solidFill>
              </a:rPr>
              <a:t>・平成１６年</a:t>
            </a:r>
            <a:r>
              <a:rPr kumimoji="1" lang="ja-JP" altLang="en-US" sz="1200" dirty="0">
                <a:solidFill>
                  <a:srgbClr val="C00000"/>
                </a:solidFill>
              </a:rPr>
              <a:t>「浜名湖博」　（国際園芸博覧会）　（静岡）</a:t>
            </a:r>
            <a:endParaRPr kumimoji="1" lang="en-US" altLang="ja-JP" sz="1200" dirty="0">
              <a:solidFill>
                <a:srgbClr val="C00000"/>
              </a:solidFill>
            </a:endParaRPr>
          </a:p>
          <a:p>
            <a:pPr marL="0" indent="0">
              <a:buNone/>
            </a:pPr>
            <a:r>
              <a:rPr lang="ja-JP" altLang="en-US" sz="1200" dirty="0">
                <a:solidFill>
                  <a:srgbClr val="002060"/>
                </a:solidFill>
              </a:rPr>
              <a:t>・平成１７年</a:t>
            </a:r>
            <a:r>
              <a:rPr lang="ja-JP" altLang="en-US" sz="1200" dirty="0">
                <a:solidFill>
                  <a:srgbClr val="C00000"/>
                </a:solidFill>
              </a:rPr>
              <a:t>「愛知万博」　（愛、地球博）</a:t>
            </a:r>
            <a:r>
              <a:rPr lang="ja-JP" altLang="en-US" sz="1200" dirty="0">
                <a:solidFill>
                  <a:srgbClr val="002060"/>
                </a:solidFill>
              </a:rPr>
              <a:t>　</a:t>
            </a:r>
            <a:endParaRPr lang="en-US" altLang="ja-JP" sz="1200" dirty="0">
              <a:solidFill>
                <a:srgbClr val="002060"/>
              </a:solidFill>
            </a:endParaRPr>
          </a:p>
          <a:p>
            <a:pPr marL="0" indent="0">
              <a:buNone/>
            </a:pPr>
            <a:r>
              <a:rPr kumimoji="1" lang="ja-JP" altLang="en-US" sz="1200" dirty="0">
                <a:solidFill>
                  <a:srgbClr val="002060"/>
                </a:solidFill>
              </a:rPr>
              <a:t>・平成１８年</a:t>
            </a:r>
            <a:r>
              <a:rPr kumimoji="1" lang="ja-JP" altLang="en-US" sz="1200" dirty="0">
                <a:solidFill>
                  <a:srgbClr val="C00000"/>
                </a:solidFill>
              </a:rPr>
              <a:t>「琵琶湖博物館」、近江商人の街なみ</a:t>
            </a:r>
            <a:endParaRPr kumimoji="1" lang="en-US" altLang="ja-JP" sz="1200" dirty="0">
              <a:solidFill>
                <a:srgbClr val="C00000"/>
              </a:solidFill>
            </a:endParaRPr>
          </a:p>
          <a:p>
            <a:pPr marL="0" indent="0">
              <a:buNone/>
            </a:pPr>
            <a:r>
              <a:rPr lang="ja-JP" altLang="en-US" sz="1200" dirty="0">
                <a:solidFill>
                  <a:srgbClr val="002060"/>
                </a:solidFill>
              </a:rPr>
              <a:t>・平成１９年</a:t>
            </a:r>
            <a:r>
              <a:rPr lang="ja-JP" altLang="en-US" sz="1200" dirty="0">
                <a:solidFill>
                  <a:srgbClr val="C00000"/>
                </a:solidFill>
              </a:rPr>
              <a:t>「大塚美術館」、陶板名画見学と渦潮鑑賞の旅</a:t>
            </a:r>
            <a:endParaRPr lang="en-US" altLang="ja-JP" sz="1200" dirty="0">
              <a:solidFill>
                <a:srgbClr val="C00000"/>
              </a:solidFill>
            </a:endParaRPr>
          </a:p>
          <a:p>
            <a:pPr marL="0" indent="0">
              <a:buNone/>
            </a:pPr>
            <a:r>
              <a:rPr kumimoji="1" lang="ja-JP" altLang="en-US" sz="1200" dirty="0">
                <a:solidFill>
                  <a:srgbClr val="002060"/>
                </a:solidFill>
              </a:rPr>
              <a:t>・平成</a:t>
            </a:r>
            <a:r>
              <a:rPr lang="ja-JP" altLang="en-US" sz="1200" dirty="0">
                <a:solidFill>
                  <a:srgbClr val="002060"/>
                </a:solidFill>
              </a:rPr>
              <a:t>２０</a:t>
            </a:r>
            <a:r>
              <a:rPr kumimoji="1" lang="ja-JP" altLang="en-US" sz="1200" dirty="0">
                <a:solidFill>
                  <a:srgbClr val="002060"/>
                </a:solidFill>
              </a:rPr>
              <a:t>年「名古屋市港防災センター」、</a:t>
            </a:r>
            <a:r>
              <a:rPr kumimoji="1" lang="ja-JP" altLang="en-US" sz="1200" dirty="0">
                <a:solidFill>
                  <a:srgbClr val="C00000"/>
                </a:solidFill>
              </a:rPr>
              <a:t>「徳川美術館」</a:t>
            </a:r>
            <a:endParaRPr kumimoji="1" lang="en-US" altLang="ja-JP" sz="1200" dirty="0">
              <a:solidFill>
                <a:srgbClr val="C00000"/>
              </a:solidFill>
            </a:endParaRPr>
          </a:p>
          <a:p>
            <a:pPr marL="0" indent="0">
              <a:buNone/>
            </a:pPr>
            <a:r>
              <a:rPr lang="ja-JP" altLang="en-US" sz="1200" dirty="0">
                <a:solidFill>
                  <a:srgbClr val="002060"/>
                </a:solidFill>
              </a:rPr>
              <a:t>・平成２１年</a:t>
            </a:r>
            <a:r>
              <a:rPr lang="ja-JP" altLang="en-US" sz="1200" dirty="0">
                <a:solidFill>
                  <a:srgbClr val="C00000"/>
                </a:solidFill>
              </a:rPr>
              <a:t>「岡崎城」と、「八丁味噌記念館」</a:t>
            </a:r>
            <a:endParaRPr lang="en-US" altLang="ja-JP" sz="1200" dirty="0">
              <a:solidFill>
                <a:srgbClr val="C00000"/>
              </a:solidFill>
            </a:endParaRPr>
          </a:p>
          <a:p>
            <a:pPr marL="0" indent="0">
              <a:buNone/>
            </a:pPr>
            <a:r>
              <a:rPr kumimoji="1" lang="ja-JP" altLang="en-US" sz="1200" dirty="0">
                <a:solidFill>
                  <a:srgbClr val="002060"/>
                </a:solidFill>
              </a:rPr>
              <a:t>・平成２２年「野島断層資料館」、</a:t>
            </a:r>
            <a:r>
              <a:rPr kumimoji="1" lang="ja-JP" altLang="en-US" sz="1200" dirty="0">
                <a:solidFill>
                  <a:srgbClr val="C00000"/>
                </a:solidFill>
              </a:rPr>
              <a:t>大鳴門の渦潮</a:t>
            </a:r>
            <a:endParaRPr kumimoji="1" lang="en-US" altLang="ja-JP" sz="1200" dirty="0">
              <a:solidFill>
                <a:srgbClr val="C00000"/>
              </a:solidFill>
            </a:endParaRPr>
          </a:p>
          <a:p>
            <a:pPr marL="0" indent="0">
              <a:buNone/>
            </a:pPr>
            <a:r>
              <a:rPr lang="ja-JP" altLang="en-US" sz="1200" dirty="0">
                <a:solidFill>
                  <a:srgbClr val="002060"/>
                </a:solidFill>
              </a:rPr>
              <a:t>・平成２３年「稲村の火館」（広川町）、</a:t>
            </a:r>
            <a:r>
              <a:rPr lang="ja-JP" altLang="en-US" sz="1200" dirty="0">
                <a:solidFill>
                  <a:srgbClr val="C00000"/>
                </a:solidFill>
              </a:rPr>
              <a:t>南紀とれとれ市場</a:t>
            </a:r>
            <a:endParaRPr lang="en-US" altLang="ja-JP" sz="1200" dirty="0">
              <a:solidFill>
                <a:srgbClr val="C00000"/>
              </a:solidFill>
            </a:endParaRPr>
          </a:p>
          <a:p>
            <a:pPr marL="0" indent="0">
              <a:buNone/>
            </a:pPr>
            <a:r>
              <a:rPr kumimoji="1" lang="ja-JP" altLang="en-US" sz="1200" dirty="0">
                <a:solidFill>
                  <a:srgbClr val="002060"/>
                </a:solidFill>
              </a:rPr>
              <a:t>・平成２４年</a:t>
            </a:r>
            <a:r>
              <a:rPr kumimoji="1" lang="ja-JP" altLang="en-US" sz="1200" dirty="0">
                <a:solidFill>
                  <a:srgbClr val="C00000"/>
                </a:solidFill>
              </a:rPr>
              <a:t>「京都・水族館</a:t>
            </a:r>
            <a:r>
              <a:rPr kumimoji="1" lang="ja-JP" altLang="en-US" sz="1200" dirty="0">
                <a:solidFill>
                  <a:srgbClr val="002060"/>
                </a:solidFill>
              </a:rPr>
              <a:t>と防災センター」、</a:t>
            </a:r>
            <a:r>
              <a:rPr kumimoji="1" lang="ja-JP" altLang="en-US" sz="1200" dirty="0">
                <a:solidFill>
                  <a:srgbClr val="C00000"/>
                </a:solidFill>
              </a:rPr>
              <a:t>「幕末歴史館」</a:t>
            </a:r>
            <a:endParaRPr kumimoji="1" lang="en-US" altLang="ja-JP" sz="1200" dirty="0">
              <a:solidFill>
                <a:srgbClr val="C00000"/>
              </a:solidFill>
            </a:endParaRPr>
          </a:p>
          <a:p>
            <a:pPr marL="0" indent="0">
              <a:buNone/>
            </a:pPr>
            <a:r>
              <a:rPr lang="ja-JP" altLang="en-US" sz="1200" dirty="0">
                <a:solidFill>
                  <a:srgbClr val="002060"/>
                </a:solidFill>
              </a:rPr>
              <a:t>・平成２５年</a:t>
            </a:r>
            <a:r>
              <a:rPr lang="ja-JP" altLang="en-US" sz="1200" dirty="0">
                <a:solidFill>
                  <a:srgbClr val="C00000"/>
                </a:solidFill>
              </a:rPr>
              <a:t>天空の城「竹田城と生野銀山」</a:t>
            </a:r>
            <a:endParaRPr lang="en-US" altLang="ja-JP" sz="1200" dirty="0">
              <a:solidFill>
                <a:srgbClr val="C00000"/>
              </a:solidFill>
            </a:endParaRPr>
          </a:p>
          <a:p>
            <a:pPr marL="0" indent="0">
              <a:buNone/>
            </a:pPr>
            <a:r>
              <a:rPr kumimoji="1" lang="ja-JP" altLang="en-US" sz="1200" dirty="0">
                <a:solidFill>
                  <a:srgbClr val="002060"/>
                </a:solidFill>
              </a:rPr>
              <a:t>・平成２６年「ひめじ防災センター」、</a:t>
            </a:r>
            <a:r>
              <a:rPr kumimoji="1" lang="ja-JP" altLang="en-US" sz="1200" dirty="0">
                <a:solidFill>
                  <a:srgbClr val="C00000"/>
                </a:solidFill>
              </a:rPr>
              <a:t>軍師、官兵衛ゆかりの地</a:t>
            </a:r>
            <a:endParaRPr kumimoji="1" lang="en-US" altLang="ja-JP" sz="1200" dirty="0">
              <a:solidFill>
                <a:srgbClr val="C00000"/>
              </a:solidFill>
            </a:endParaRPr>
          </a:p>
          <a:p>
            <a:pPr marL="0" indent="0">
              <a:buNone/>
            </a:pPr>
            <a:r>
              <a:rPr lang="ja-JP" altLang="en-US" sz="1200" dirty="0">
                <a:solidFill>
                  <a:srgbClr val="002060"/>
                </a:solidFill>
              </a:rPr>
              <a:t>・平成２７年「人と防災未来センター」</a:t>
            </a:r>
            <a:r>
              <a:rPr lang="ja-JP" altLang="en-US" sz="1200" dirty="0">
                <a:solidFill>
                  <a:srgbClr val="C00000"/>
                </a:solidFill>
              </a:rPr>
              <a:t>、港めぐり遊覧船</a:t>
            </a:r>
            <a:endParaRPr lang="en-US" altLang="ja-JP" sz="1200" dirty="0">
              <a:solidFill>
                <a:srgbClr val="C00000"/>
              </a:solidFill>
            </a:endParaRPr>
          </a:p>
          <a:p>
            <a:pPr marL="0" indent="0">
              <a:buNone/>
            </a:pPr>
            <a:r>
              <a:rPr kumimoji="1" lang="ja-JP" altLang="en-US" sz="1200" dirty="0">
                <a:solidFill>
                  <a:srgbClr val="002060"/>
                </a:solidFill>
              </a:rPr>
              <a:t>・平成２８年「滋賀県危機管理センター」</a:t>
            </a:r>
            <a:r>
              <a:rPr kumimoji="1" lang="ja-JP" altLang="en-US" sz="1200" b="1" dirty="0">
                <a:solidFill>
                  <a:srgbClr val="C00000"/>
                </a:solidFill>
              </a:rPr>
              <a:t>長浜～信長の館</a:t>
            </a:r>
            <a:r>
              <a:rPr lang="ja-JP" altLang="en-US" sz="1200" b="1" dirty="0">
                <a:solidFill>
                  <a:srgbClr val="C00000"/>
                </a:solidFill>
              </a:rPr>
              <a:t>等</a:t>
            </a:r>
            <a:endParaRPr lang="en-US" altLang="ja-JP" sz="1200" b="1" dirty="0">
              <a:solidFill>
                <a:srgbClr val="C00000"/>
              </a:solidFill>
            </a:endParaRPr>
          </a:p>
          <a:p>
            <a:pPr marL="0" indent="0">
              <a:buNone/>
            </a:pPr>
            <a:r>
              <a:rPr kumimoji="1" lang="ja-JP" altLang="en-US" sz="1200" dirty="0">
                <a:solidFill>
                  <a:srgbClr val="002060"/>
                </a:solidFill>
              </a:rPr>
              <a:t>・平成２９年</a:t>
            </a:r>
            <a:r>
              <a:rPr kumimoji="1" lang="ja-JP" altLang="en-US" sz="1200" dirty="0">
                <a:solidFill>
                  <a:srgbClr val="C00000"/>
                </a:solidFill>
              </a:rPr>
              <a:t>「名古屋方面」南極観測船</a:t>
            </a:r>
            <a:r>
              <a:rPr kumimoji="1" lang="ja-JP" altLang="en-US" sz="1200" dirty="0" err="1">
                <a:solidFill>
                  <a:srgbClr val="C00000"/>
                </a:solidFill>
              </a:rPr>
              <a:t>ふじ</a:t>
            </a:r>
            <a:r>
              <a:rPr kumimoji="1" lang="ja-JP" altLang="en-US" sz="1200" dirty="0">
                <a:solidFill>
                  <a:srgbClr val="C00000"/>
                </a:solidFill>
              </a:rPr>
              <a:t>、トヨタ記念館他</a:t>
            </a:r>
            <a:endParaRPr kumimoji="1" lang="en-US" altLang="ja-JP" sz="1200" dirty="0">
              <a:solidFill>
                <a:srgbClr val="C00000"/>
              </a:solidFill>
            </a:endParaRPr>
          </a:p>
          <a:p>
            <a:pPr marL="0" indent="0">
              <a:buNone/>
            </a:pPr>
            <a:r>
              <a:rPr lang="ja-JP" altLang="en-US" sz="1200" dirty="0"/>
              <a:t>・平成３０年「阿部野防災センター」</a:t>
            </a:r>
            <a:r>
              <a:rPr lang="ja-JP" altLang="en-US" sz="1200" dirty="0">
                <a:solidFill>
                  <a:srgbClr val="C00000"/>
                </a:solidFill>
              </a:rPr>
              <a:t>串カツ</a:t>
            </a:r>
            <a:r>
              <a:rPr lang="en-US" altLang="ja-JP" sz="1200" dirty="0">
                <a:solidFill>
                  <a:srgbClr val="C00000"/>
                </a:solidFill>
              </a:rPr>
              <a:t>【</a:t>
            </a:r>
            <a:r>
              <a:rPr lang="ja-JP" altLang="en-US" sz="1200" dirty="0">
                <a:solidFill>
                  <a:srgbClr val="C00000"/>
                </a:solidFill>
              </a:rPr>
              <a:t>横綱</a:t>
            </a:r>
            <a:r>
              <a:rPr lang="en-US" altLang="ja-JP" sz="1200" dirty="0">
                <a:solidFill>
                  <a:srgbClr val="C00000"/>
                </a:solidFill>
              </a:rPr>
              <a:t>】</a:t>
            </a:r>
            <a:r>
              <a:rPr lang="ja-JP" altLang="en-US" sz="1200" dirty="0">
                <a:solidFill>
                  <a:srgbClr val="C00000"/>
                </a:solidFill>
              </a:rPr>
              <a:t>水上アクアライナー</a:t>
            </a:r>
            <a:endParaRPr lang="en-US" altLang="ja-JP" sz="1200" dirty="0">
              <a:solidFill>
                <a:srgbClr val="C00000"/>
              </a:solidFill>
            </a:endParaRPr>
          </a:p>
          <a:p>
            <a:pPr marL="0" indent="0">
              <a:buNone/>
            </a:pPr>
            <a:r>
              <a:rPr lang="ja-JP" altLang="en-US" sz="1200" dirty="0">
                <a:solidFill>
                  <a:srgbClr val="C00000"/>
                </a:solidFill>
              </a:rPr>
              <a:t>・平成３１年「石山寺・</a:t>
            </a:r>
            <a:r>
              <a:rPr lang="ja-JP" altLang="en-US" sz="1200" dirty="0">
                <a:solidFill>
                  <a:srgbClr val="002060"/>
                </a:solidFill>
              </a:rPr>
              <a:t>瀬田水のめぐみ館」</a:t>
            </a:r>
            <a:r>
              <a:rPr lang="ja-JP" altLang="en-US" sz="1200" dirty="0">
                <a:solidFill>
                  <a:srgbClr val="C00000"/>
                </a:solidFill>
              </a:rPr>
              <a:t>「京都植物園・鉄道博物館</a:t>
            </a:r>
            <a:endParaRPr lang="en-US" altLang="ja-JP" sz="1200" dirty="0">
              <a:solidFill>
                <a:srgbClr val="C00000"/>
              </a:solidFill>
            </a:endParaRPr>
          </a:p>
          <a:p>
            <a:pPr marL="0" indent="0">
              <a:buNone/>
            </a:pPr>
            <a:r>
              <a:rPr lang="ja-JP" altLang="en-US" sz="1200" b="1" dirty="0">
                <a:solidFill>
                  <a:srgbClr val="7030A0"/>
                </a:solidFill>
              </a:rPr>
              <a:t>・</a:t>
            </a:r>
            <a:r>
              <a:rPr lang="ja-JP" altLang="en-US" sz="1200" b="1" dirty="0">
                <a:solidFill>
                  <a:srgbClr val="002060"/>
                </a:solidFill>
                <a:highlight>
                  <a:srgbClr val="99FF99"/>
                </a:highlight>
              </a:rPr>
              <a:t>令和０２年、令和０３年　⇒新型コロナ蔓延のため、やむなく中止</a:t>
            </a:r>
          </a:p>
          <a:p>
            <a:pPr marL="0" indent="0">
              <a:buNone/>
            </a:pPr>
            <a:endParaRPr kumimoji="1" lang="en-US" altLang="ja-JP" sz="1200" dirty="0">
              <a:solidFill>
                <a:srgbClr val="C00000"/>
              </a:solidFill>
            </a:endParaRPr>
          </a:p>
          <a:p>
            <a:endParaRPr kumimoji="1" lang="en-US" altLang="ja-JP" sz="1600" dirty="0"/>
          </a:p>
          <a:p>
            <a:endParaRPr kumimoji="1" lang="ja-JP" altLang="en-US" sz="1600" dirty="0"/>
          </a:p>
        </p:txBody>
      </p:sp>
      <p:sp>
        <p:nvSpPr>
          <p:cNvPr id="13" name="正方形/長方形 12"/>
          <p:cNvSpPr/>
          <p:nvPr/>
        </p:nvSpPr>
        <p:spPr>
          <a:xfrm>
            <a:off x="5172821" y="1548320"/>
            <a:ext cx="3555462" cy="51202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539552" y="1020515"/>
            <a:ext cx="1338828" cy="369332"/>
          </a:xfrm>
          <a:prstGeom prst="rect">
            <a:avLst/>
          </a:prstGeom>
          <a:solidFill>
            <a:schemeClr val="accent5">
              <a:lumMod val="40000"/>
              <a:lumOff val="60000"/>
            </a:schemeClr>
          </a:solidFill>
        </p:spPr>
        <p:txBody>
          <a:bodyPr wrap="none" rtlCol="0">
            <a:spAutoFit/>
          </a:bodyPr>
          <a:lstStyle/>
          <a:p>
            <a:r>
              <a:rPr kumimoji="1" lang="ja-JP" altLang="en-US" dirty="0">
                <a:solidFill>
                  <a:srgbClr val="C00000"/>
                </a:solidFill>
              </a:rPr>
              <a:t>全住民対象</a:t>
            </a:r>
          </a:p>
        </p:txBody>
      </p:sp>
      <p:pic>
        <p:nvPicPr>
          <p:cNvPr id="8" name="図 7">
            <a:extLst>
              <a:ext uri="{FF2B5EF4-FFF2-40B4-BE49-F238E27FC236}">
                <a16:creationId xmlns:a16="http://schemas.microsoft.com/office/drawing/2014/main" id="{083C3484-6D90-43C0-A061-E0D49A89E9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5172821" y="1577559"/>
            <a:ext cx="3544274" cy="5061742"/>
          </a:xfrm>
          <a:prstGeom prst="rect">
            <a:avLst/>
          </a:prstGeom>
        </p:spPr>
      </p:pic>
    </p:spTree>
    <p:extLst>
      <p:ext uri="{BB962C8B-B14F-4D97-AF65-F5344CB8AC3E}">
        <p14:creationId xmlns:p14="http://schemas.microsoft.com/office/powerpoint/2010/main" val="428017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500"/>
                                        <p:tgtEl>
                                          <p:spTgt spid="2">
                                            <p:bg/>
                                          </p:spTgt>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500"/>
                                        <p:tgtEl>
                                          <p:spTgt spid="2">
                                            <p:txEl>
                                              <p:pRg st="1" end="1"/>
                                            </p:tx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500"/>
                                        <p:tgtEl>
                                          <p:spTgt spid="2">
                                            <p:txEl>
                                              <p:pRg st="3" end="3"/>
                                            </p:txEl>
                                          </p:spTgt>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500"/>
                                        <p:tgtEl>
                                          <p:spTgt spid="2">
                                            <p:txEl>
                                              <p:pRg st="4" end="4"/>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500"/>
                                        <p:tgtEl>
                                          <p:spTgt spid="2">
                                            <p:txEl>
                                              <p:pRg st="6" end="6"/>
                                            </p:txEl>
                                          </p:spTgt>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fade">
                                      <p:cBhvr>
                                        <p:cTn id="45" dur="500"/>
                                        <p:tgtEl>
                                          <p:spTgt spid="2">
                                            <p:txEl>
                                              <p:pRg st="7" end="7"/>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500"/>
                                        <p:tgtEl>
                                          <p:spTgt spid="2">
                                            <p:txEl>
                                              <p:pRg st="8" end="8"/>
                                            </p:txEl>
                                          </p:spTgt>
                                        </p:tgtEl>
                                      </p:cBhvr>
                                    </p:animEffect>
                                  </p:childTnLst>
                                </p:cTn>
                              </p:par>
                            </p:childTnLst>
                          </p:cTn>
                        </p:par>
                        <p:par>
                          <p:cTn id="50" fill="hold">
                            <p:stCondLst>
                              <p:cond delay="6000"/>
                            </p:stCondLst>
                            <p:childTnLst>
                              <p:par>
                                <p:cTn id="51" presetID="10" presetClass="entr" presetSubtype="0" fill="hold" grpId="0" nodeType="afterEffect">
                                  <p:stCondLst>
                                    <p:cond delay="0"/>
                                  </p:stCondLst>
                                  <p:childTnLst>
                                    <p:set>
                                      <p:cBhvr>
                                        <p:cTn id="52" dur="1" fill="hold">
                                          <p:stCondLst>
                                            <p:cond delay="0"/>
                                          </p:stCondLst>
                                        </p:cTn>
                                        <p:tgtEl>
                                          <p:spTgt spid="2">
                                            <p:txEl>
                                              <p:pRg st="9" end="9"/>
                                            </p:txEl>
                                          </p:spTgt>
                                        </p:tgtEl>
                                        <p:attrNameLst>
                                          <p:attrName>style.visibility</p:attrName>
                                        </p:attrNameLst>
                                      </p:cBhvr>
                                      <p:to>
                                        <p:strVal val="visible"/>
                                      </p:to>
                                    </p:set>
                                    <p:animEffect transition="in" filter="fade">
                                      <p:cBhvr>
                                        <p:cTn id="53" dur="500"/>
                                        <p:tgtEl>
                                          <p:spTgt spid="2">
                                            <p:txEl>
                                              <p:pRg st="9" end="9"/>
                                            </p:txEl>
                                          </p:spTgt>
                                        </p:tgtEl>
                                      </p:cBhvr>
                                    </p:animEffect>
                                  </p:childTnLst>
                                </p:cTn>
                              </p:par>
                            </p:childTnLst>
                          </p:cTn>
                        </p:par>
                        <p:par>
                          <p:cTn id="54" fill="hold">
                            <p:stCondLst>
                              <p:cond delay="6500"/>
                            </p:stCondLst>
                            <p:childTnLst>
                              <p:par>
                                <p:cTn id="55" presetID="10" presetClass="entr" presetSubtype="0" fill="hold" grpId="0" nodeType="after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fade">
                                      <p:cBhvr>
                                        <p:cTn id="57" dur="500"/>
                                        <p:tgtEl>
                                          <p:spTgt spid="2">
                                            <p:txEl>
                                              <p:pRg st="10" end="10"/>
                                            </p:txEl>
                                          </p:spTgt>
                                        </p:tgtEl>
                                      </p:cBhvr>
                                    </p:animEffect>
                                  </p:childTnLst>
                                </p:cTn>
                              </p:par>
                            </p:childTnLst>
                          </p:cTn>
                        </p:par>
                        <p:par>
                          <p:cTn id="58" fill="hold">
                            <p:stCondLst>
                              <p:cond delay="7000"/>
                            </p:stCondLst>
                            <p:childTnLst>
                              <p:par>
                                <p:cTn id="59" presetID="10" presetClass="entr" presetSubtype="0" fill="hold" grpId="0" nodeType="after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Effect transition="in" filter="fade">
                                      <p:cBhvr>
                                        <p:cTn id="61" dur="500"/>
                                        <p:tgtEl>
                                          <p:spTgt spid="2">
                                            <p:txEl>
                                              <p:pRg st="11" end="11"/>
                                            </p:txEl>
                                          </p:spTgt>
                                        </p:tgtEl>
                                      </p:cBhvr>
                                    </p:animEffect>
                                  </p:childTnLst>
                                </p:cTn>
                              </p:par>
                            </p:childTnLst>
                          </p:cTn>
                        </p:par>
                        <p:par>
                          <p:cTn id="62" fill="hold">
                            <p:stCondLst>
                              <p:cond delay="7500"/>
                            </p:stCondLst>
                            <p:childTnLst>
                              <p:par>
                                <p:cTn id="63" presetID="10" presetClass="entr" presetSubtype="0" fill="hold" grpId="0" nodeType="afterEffect">
                                  <p:stCondLst>
                                    <p:cond delay="0"/>
                                  </p:stCondLst>
                                  <p:childTnLst>
                                    <p:set>
                                      <p:cBhvr>
                                        <p:cTn id="64" dur="1" fill="hold">
                                          <p:stCondLst>
                                            <p:cond delay="0"/>
                                          </p:stCondLst>
                                        </p:cTn>
                                        <p:tgtEl>
                                          <p:spTgt spid="2">
                                            <p:txEl>
                                              <p:pRg st="12" end="12"/>
                                            </p:txEl>
                                          </p:spTgt>
                                        </p:tgtEl>
                                        <p:attrNameLst>
                                          <p:attrName>style.visibility</p:attrName>
                                        </p:attrNameLst>
                                      </p:cBhvr>
                                      <p:to>
                                        <p:strVal val="visible"/>
                                      </p:to>
                                    </p:set>
                                    <p:animEffect transition="in" filter="fade">
                                      <p:cBhvr>
                                        <p:cTn id="65" dur="500"/>
                                        <p:tgtEl>
                                          <p:spTgt spid="2">
                                            <p:txEl>
                                              <p:pRg st="12" end="12"/>
                                            </p:txEl>
                                          </p:spTgt>
                                        </p:tgtEl>
                                      </p:cBhvr>
                                    </p:animEffect>
                                  </p:childTnLst>
                                </p:cTn>
                              </p:par>
                            </p:childTnLst>
                          </p:cTn>
                        </p:par>
                        <p:par>
                          <p:cTn id="66" fill="hold">
                            <p:stCondLst>
                              <p:cond delay="8000"/>
                            </p:stCondLst>
                            <p:childTnLst>
                              <p:par>
                                <p:cTn id="67" presetID="10" presetClass="entr" presetSubtype="0" fill="hold" grpId="0" nodeType="afterEffect">
                                  <p:stCondLst>
                                    <p:cond delay="0"/>
                                  </p:stCondLst>
                                  <p:childTnLst>
                                    <p:set>
                                      <p:cBhvr>
                                        <p:cTn id="68" dur="1" fill="hold">
                                          <p:stCondLst>
                                            <p:cond delay="0"/>
                                          </p:stCondLst>
                                        </p:cTn>
                                        <p:tgtEl>
                                          <p:spTgt spid="2">
                                            <p:txEl>
                                              <p:pRg st="13" end="13"/>
                                            </p:txEl>
                                          </p:spTgt>
                                        </p:tgtEl>
                                        <p:attrNameLst>
                                          <p:attrName>style.visibility</p:attrName>
                                        </p:attrNameLst>
                                      </p:cBhvr>
                                      <p:to>
                                        <p:strVal val="visible"/>
                                      </p:to>
                                    </p:set>
                                    <p:animEffect transition="in" filter="fade">
                                      <p:cBhvr>
                                        <p:cTn id="69" dur="500"/>
                                        <p:tgtEl>
                                          <p:spTgt spid="2">
                                            <p:txEl>
                                              <p:pRg st="13" end="13"/>
                                            </p:txEl>
                                          </p:spTgt>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2">
                                            <p:txEl>
                                              <p:pRg st="14" end="14"/>
                                            </p:txEl>
                                          </p:spTgt>
                                        </p:tgtEl>
                                        <p:attrNameLst>
                                          <p:attrName>style.visibility</p:attrName>
                                        </p:attrNameLst>
                                      </p:cBhvr>
                                      <p:to>
                                        <p:strVal val="visible"/>
                                      </p:to>
                                    </p:set>
                                    <p:animEffect transition="in" filter="fade">
                                      <p:cBhvr>
                                        <p:cTn id="73" dur="500"/>
                                        <p:tgtEl>
                                          <p:spTgt spid="2">
                                            <p:txEl>
                                              <p:pRg st="14" end="14"/>
                                            </p:txEl>
                                          </p:spTgt>
                                        </p:tgtEl>
                                      </p:cBhvr>
                                    </p:animEffect>
                                  </p:childTnLst>
                                </p:cTn>
                              </p:par>
                            </p:childTnLst>
                          </p:cTn>
                        </p:par>
                        <p:par>
                          <p:cTn id="74" fill="hold">
                            <p:stCondLst>
                              <p:cond delay="9000"/>
                            </p:stCondLst>
                            <p:childTnLst>
                              <p:par>
                                <p:cTn id="75" presetID="10" presetClass="entr" presetSubtype="0" fill="hold" grpId="0" nodeType="afterEffect">
                                  <p:stCondLst>
                                    <p:cond delay="0"/>
                                  </p:stCondLst>
                                  <p:childTnLst>
                                    <p:set>
                                      <p:cBhvr>
                                        <p:cTn id="76" dur="1" fill="hold">
                                          <p:stCondLst>
                                            <p:cond delay="0"/>
                                          </p:stCondLst>
                                        </p:cTn>
                                        <p:tgtEl>
                                          <p:spTgt spid="2">
                                            <p:txEl>
                                              <p:pRg st="15" end="15"/>
                                            </p:txEl>
                                          </p:spTgt>
                                        </p:tgtEl>
                                        <p:attrNameLst>
                                          <p:attrName>style.visibility</p:attrName>
                                        </p:attrNameLst>
                                      </p:cBhvr>
                                      <p:to>
                                        <p:strVal val="visible"/>
                                      </p:to>
                                    </p:set>
                                    <p:animEffect transition="in" filter="fade">
                                      <p:cBhvr>
                                        <p:cTn id="77" dur="500"/>
                                        <p:tgtEl>
                                          <p:spTgt spid="2">
                                            <p:txEl>
                                              <p:pRg st="15" end="15"/>
                                            </p:txEl>
                                          </p:spTgt>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2">
                                            <p:txEl>
                                              <p:pRg st="16" end="16"/>
                                            </p:txEl>
                                          </p:spTgt>
                                        </p:tgtEl>
                                        <p:attrNameLst>
                                          <p:attrName>style.visibility</p:attrName>
                                        </p:attrNameLst>
                                      </p:cBhvr>
                                      <p:to>
                                        <p:strVal val="visible"/>
                                      </p:to>
                                    </p:set>
                                    <p:animEffect transition="in" filter="fade">
                                      <p:cBhvr>
                                        <p:cTn id="81" dur="500"/>
                                        <p:tgtEl>
                                          <p:spTgt spid="2">
                                            <p:txEl>
                                              <p:pRg st="16" end="16"/>
                                            </p:txEl>
                                          </p:spTgt>
                                        </p:tgtEl>
                                      </p:cBhvr>
                                    </p:animEffect>
                                  </p:childTnLst>
                                </p:cTn>
                              </p:par>
                            </p:childTnLst>
                          </p:cTn>
                        </p:par>
                        <p:par>
                          <p:cTn id="82" fill="hold">
                            <p:stCondLst>
                              <p:cond delay="10000"/>
                            </p:stCondLst>
                            <p:childTnLst>
                              <p:par>
                                <p:cTn id="83" presetID="10" presetClass="entr" presetSubtype="0" fill="hold" grpId="0" nodeType="afterEffect">
                                  <p:stCondLst>
                                    <p:cond delay="0"/>
                                  </p:stCondLst>
                                  <p:childTnLst>
                                    <p:set>
                                      <p:cBhvr>
                                        <p:cTn id="84" dur="1" fill="hold">
                                          <p:stCondLst>
                                            <p:cond delay="0"/>
                                          </p:stCondLst>
                                        </p:cTn>
                                        <p:tgtEl>
                                          <p:spTgt spid="2">
                                            <p:txEl>
                                              <p:pRg st="17" end="17"/>
                                            </p:txEl>
                                          </p:spTgt>
                                        </p:tgtEl>
                                        <p:attrNameLst>
                                          <p:attrName>style.visibility</p:attrName>
                                        </p:attrNameLst>
                                      </p:cBhvr>
                                      <p:to>
                                        <p:strVal val="visible"/>
                                      </p:to>
                                    </p:set>
                                    <p:animEffect transition="in" filter="fade">
                                      <p:cBhvr>
                                        <p:cTn id="85" dur="500"/>
                                        <p:tgtEl>
                                          <p:spTgt spid="2">
                                            <p:txEl>
                                              <p:pRg st="17" end="17"/>
                                            </p:txEl>
                                          </p:spTgt>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2">
                                            <p:txEl>
                                              <p:pRg st="18" end="18"/>
                                            </p:txEl>
                                          </p:spTgt>
                                        </p:tgtEl>
                                        <p:attrNameLst>
                                          <p:attrName>style.visibility</p:attrName>
                                        </p:attrNameLst>
                                      </p:cBhvr>
                                      <p:to>
                                        <p:strVal val="visible"/>
                                      </p:to>
                                    </p:set>
                                    <p:animEffect transition="in" filter="fade">
                                      <p:cBhvr>
                                        <p:cTn id="89" dur="500"/>
                                        <p:tgtEl>
                                          <p:spTgt spid="2">
                                            <p:txEl>
                                              <p:pRg st="18" end="18"/>
                                            </p:txEl>
                                          </p:spTgt>
                                        </p:tgtEl>
                                      </p:cBhvr>
                                    </p:animEffect>
                                  </p:childTnLst>
                                </p:cTn>
                              </p:par>
                            </p:childTnLst>
                          </p:cTn>
                        </p:par>
                        <p:par>
                          <p:cTn id="90" fill="hold">
                            <p:stCondLst>
                              <p:cond delay="11000"/>
                            </p:stCondLst>
                            <p:childTnLst>
                              <p:par>
                                <p:cTn id="91" presetID="10" presetClass="entr" presetSubtype="0" fill="hold" grpId="0" nodeType="afterEffect">
                                  <p:stCondLst>
                                    <p:cond delay="0"/>
                                  </p:stCondLst>
                                  <p:childTnLst>
                                    <p:set>
                                      <p:cBhvr>
                                        <p:cTn id="92" dur="1" fill="hold">
                                          <p:stCondLst>
                                            <p:cond delay="0"/>
                                          </p:stCondLst>
                                        </p:cTn>
                                        <p:tgtEl>
                                          <p:spTgt spid="2">
                                            <p:txEl>
                                              <p:pRg st="19" end="19"/>
                                            </p:txEl>
                                          </p:spTgt>
                                        </p:tgtEl>
                                        <p:attrNameLst>
                                          <p:attrName>style.visibility</p:attrName>
                                        </p:attrNameLst>
                                      </p:cBhvr>
                                      <p:to>
                                        <p:strVal val="visible"/>
                                      </p:to>
                                    </p:set>
                                    <p:animEffect transition="in" filter="fade">
                                      <p:cBhvr>
                                        <p:cTn id="93" dur="500"/>
                                        <p:tgtEl>
                                          <p:spTgt spid="2">
                                            <p:txEl>
                                              <p:pRg st="19" end="19"/>
                                            </p:txEl>
                                          </p:spTgt>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2">
                                            <p:txEl>
                                              <p:pRg st="20" end="20"/>
                                            </p:txEl>
                                          </p:spTgt>
                                        </p:tgtEl>
                                        <p:attrNameLst>
                                          <p:attrName>style.visibility</p:attrName>
                                        </p:attrNameLst>
                                      </p:cBhvr>
                                      <p:to>
                                        <p:strVal val="visible"/>
                                      </p:to>
                                    </p:set>
                                    <p:animEffect transition="in" filter="fade">
                                      <p:cBhvr>
                                        <p:cTn id="97" dur="500"/>
                                        <p:tgtEl>
                                          <p:spTgt spid="2">
                                            <p:txEl>
                                              <p:pRg st="20" end="20"/>
                                            </p:txEl>
                                          </p:spTgt>
                                        </p:tgtEl>
                                      </p:cBhvr>
                                    </p:animEffect>
                                  </p:childTnLst>
                                </p:cTn>
                              </p:par>
                            </p:childTnLst>
                          </p:cTn>
                        </p:par>
                        <p:par>
                          <p:cTn id="98" fill="hold">
                            <p:stCondLst>
                              <p:cond delay="12000"/>
                            </p:stCondLst>
                            <p:childTnLst>
                              <p:par>
                                <p:cTn id="99" presetID="10" presetClass="entr" presetSubtype="0" fill="hold" grpId="0" nodeType="afterEffect">
                                  <p:stCondLst>
                                    <p:cond delay="0"/>
                                  </p:stCondLst>
                                  <p:childTnLst>
                                    <p:set>
                                      <p:cBhvr>
                                        <p:cTn id="100" dur="1" fill="hold">
                                          <p:stCondLst>
                                            <p:cond delay="0"/>
                                          </p:stCondLst>
                                        </p:cTn>
                                        <p:tgtEl>
                                          <p:spTgt spid="2">
                                            <p:txEl>
                                              <p:pRg st="21" end="21"/>
                                            </p:txEl>
                                          </p:spTgt>
                                        </p:tgtEl>
                                        <p:attrNameLst>
                                          <p:attrName>style.visibility</p:attrName>
                                        </p:attrNameLst>
                                      </p:cBhvr>
                                      <p:to>
                                        <p:strVal val="visible"/>
                                      </p:to>
                                    </p:set>
                                    <p:animEffect transition="in" filter="fade">
                                      <p:cBhvr>
                                        <p:cTn id="101" dur="500"/>
                                        <p:tgtEl>
                                          <p:spTgt spid="2">
                                            <p:txEl>
                                              <p:pRg st="21" end="21"/>
                                            </p:txEl>
                                          </p:spTgt>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
                                            <p:txEl>
                                              <p:pRg st="22" end="22"/>
                                            </p:txEl>
                                          </p:spTgt>
                                        </p:tgtEl>
                                        <p:attrNameLst>
                                          <p:attrName>style.visibility</p:attrName>
                                        </p:attrNameLst>
                                      </p:cBhvr>
                                      <p:to>
                                        <p:strVal val="visible"/>
                                      </p:to>
                                    </p:set>
                                    <p:animEffect transition="in" filter="fade">
                                      <p:cBhvr>
                                        <p:cTn id="105" dur="500"/>
                                        <p:tgtEl>
                                          <p:spTgt spid="2">
                                            <p:txEl>
                                              <p:pRg st="22" end="22"/>
                                            </p:txEl>
                                          </p:spTgt>
                                        </p:tgtEl>
                                      </p:cBhvr>
                                    </p:animEffect>
                                  </p:childTnLst>
                                </p:cTn>
                              </p:par>
                            </p:childTnLst>
                          </p:cTn>
                        </p:par>
                        <p:par>
                          <p:cTn id="106" fill="hold">
                            <p:stCondLst>
                              <p:cond delay="13000"/>
                            </p:stCondLst>
                            <p:childTnLst>
                              <p:par>
                                <p:cTn id="107" presetID="10" presetClass="entr" presetSubtype="0" fill="hold" grpId="0" nodeType="afterEffect">
                                  <p:stCondLst>
                                    <p:cond delay="0"/>
                                  </p:stCondLst>
                                  <p:childTnLst>
                                    <p:set>
                                      <p:cBhvr>
                                        <p:cTn id="108" dur="1" fill="hold">
                                          <p:stCondLst>
                                            <p:cond delay="0"/>
                                          </p:stCondLst>
                                        </p:cTn>
                                        <p:tgtEl>
                                          <p:spTgt spid="2">
                                            <p:txEl>
                                              <p:pRg st="23" end="23"/>
                                            </p:txEl>
                                          </p:spTgt>
                                        </p:tgtEl>
                                        <p:attrNameLst>
                                          <p:attrName>style.visibility</p:attrName>
                                        </p:attrNameLst>
                                      </p:cBhvr>
                                      <p:to>
                                        <p:strVal val="visible"/>
                                      </p:to>
                                    </p:set>
                                    <p:animEffect transition="in" filter="fade">
                                      <p:cBhvr>
                                        <p:cTn id="109" dur="500"/>
                                        <p:tgtEl>
                                          <p:spTgt spid="2">
                                            <p:txEl>
                                              <p:pRg st="23" end="23"/>
                                            </p:txEl>
                                          </p:spTgt>
                                        </p:tgtEl>
                                      </p:cBhvr>
                                    </p:animEffect>
                                  </p:childTnLst>
                                </p:cTn>
                              </p:par>
                            </p:childTnLst>
                          </p:cTn>
                        </p:par>
                        <p:par>
                          <p:cTn id="110" fill="hold">
                            <p:stCondLst>
                              <p:cond delay="13500"/>
                            </p:stCondLst>
                            <p:childTnLst>
                              <p:par>
                                <p:cTn id="111" presetID="42" presetClass="entr" presetSubtype="0" fill="hold" nodeType="afterEffect">
                                  <p:stCondLst>
                                    <p:cond delay="0"/>
                                  </p:stCondLst>
                                  <p:childTnLst>
                                    <p:set>
                                      <p:cBhvr>
                                        <p:cTn id="112" dur="1" fill="hold">
                                          <p:stCondLst>
                                            <p:cond delay="0"/>
                                          </p:stCondLst>
                                        </p:cTn>
                                        <p:tgtEl>
                                          <p:spTgt spid="8"/>
                                        </p:tgtEl>
                                        <p:attrNameLst>
                                          <p:attrName>style.visibility</p:attrName>
                                        </p:attrNameLst>
                                      </p:cBhvr>
                                      <p:to>
                                        <p:strVal val="visible"/>
                                      </p:to>
                                    </p:set>
                                    <p:animEffect transition="in" filter="fade">
                                      <p:cBhvr>
                                        <p:cTn id="113" dur="1000"/>
                                        <p:tgtEl>
                                          <p:spTgt spid="8"/>
                                        </p:tgtEl>
                                      </p:cBhvr>
                                    </p:animEffect>
                                    <p:anim calcmode="lin" valueType="num">
                                      <p:cBhvr>
                                        <p:cTn id="114" dur="1000" fill="hold"/>
                                        <p:tgtEl>
                                          <p:spTgt spid="8"/>
                                        </p:tgtEl>
                                        <p:attrNameLst>
                                          <p:attrName>ppt_x</p:attrName>
                                        </p:attrNameLst>
                                      </p:cBhvr>
                                      <p:tavLst>
                                        <p:tav tm="0">
                                          <p:val>
                                            <p:strVal val="#ppt_x"/>
                                          </p:val>
                                        </p:tav>
                                        <p:tav tm="100000">
                                          <p:val>
                                            <p:strVal val="#ppt_x"/>
                                          </p:val>
                                        </p:tav>
                                      </p:tavLst>
                                    </p:anim>
                                    <p:anim calcmode="lin" valueType="num">
                                      <p:cBhvr>
                                        <p:cTn id="1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E00850C0-4DDF-42F3-8C46-A7711D2D3DAD}"/>
              </a:ext>
            </a:extLst>
          </p:cNvPr>
          <p:cNvSpPr/>
          <p:nvPr/>
        </p:nvSpPr>
        <p:spPr>
          <a:xfrm>
            <a:off x="-180528" y="0"/>
            <a:ext cx="9324528" cy="717341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179511" y="84259"/>
            <a:ext cx="8738071" cy="1107278"/>
          </a:xfrm>
          <a:solidFill>
            <a:schemeClr val="accent6">
              <a:lumMod val="50000"/>
            </a:schemeClr>
          </a:solidFill>
        </p:spPr>
        <p:txBody>
          <a:bodyPr>
            <a:normAutofit/>
          </a:bodyPr>
          <a:lstStyle/>
          <a:p>
            <a:pPr algn="r"/>
            <a:r>
              <a:rPr kumimoji="1" lang="en-US" altLang="ja-JP" sz="4800" dirty="0">
                <a:solidFill>
                  <a:schemeClr val="bg1"/>
                </a:solidFill>
              </a:rPr>
              <a:t>『</a:t>
            </a:r>
            <a:r>
              <a:rPr kumimoji="1" lang="ja-JP" altLang="en-US" sz="4800" dirty="0">
                <a:solidFill>
                  <a:schemeClr val="bg1"/>
                </a:solidFill>
              </a:rPr>
              <a:t>救命・</a:t>
            </a:r>
            <a:r>
              <a:rPr kumimoji="1" lang="ja-JP" altLang="en-US" sz="4800" dirty="0">
                <a:solidFill>
                  <a:srgbClr val="FF0000"/>
                </a:solidFill>
              </a:rPr>
              <a:t>救急</a:t>
            </a:r>
            <a:r>
              <a:rPr kumimoji="1" lang="ja-JP" altLang="en-US" sz="4800" dirty="0">
                <a:solidFill>
                  <a:schemeClr val="bg1"/>
                </a:solidFill>
              </a:rPr>
              <a:t>講習会</a:t>
            </a:r>
            <a:r>
              <a:rPr kumimoji="1" lang="en-US" altLang="ja-JP" sz="4800" dirty="0">
                <a:solidFill>
                  <a:schemeClr val="bg1"/>
                </a:solidFill>
              </a:rPr>
              <a:t>』</a:t>
            </a:r>
            <a:r>
              <a:rPr kumimoji="1" lang="ja-JP" altLang="en-US" sz="4800" dirty="0">
                <a:solidFill>
                  <a:schemeClr val="bg1"/>
                </a:solidFill>
              </a:rPr>
              <a:t>　研修</a:t>
            </a:r>
          </a:p>
        </p:txBody>
      </p:sp>
      <p:sp>
        <p:nvSpPr>
          <p:cNvPr id="4" name="テキスト ボックス 3"/>
          <p:cNvSpPr txBox="1"/>
          <p:nvPr/>
        </p:nvSpPr>
        <p:spPr>
          <a:xfrm>
            <a:off x="542858" y="1250966"/>
            <a:ext cx="7848623" cy="461665"/>
          </a:xfrm>
          <a:prstGeom prst="rect">
            <a:avLst/>
          </a:prstGeom>
          <a:solidFill>
            <a:schemeClr val="bg1">
              <a:lumMod val="95000"/>
            </a:schemeClr>
          </a:solidFill>
          <a:ln w="38100">
            <a:solidFill>
              <a:srgbClr val="0000FF"/>
            </a:solidFill>
          </a:ln>
        </p:spPr>
        <p:txBody>
          <a:bodyPr wrap="none" rtlCol="0">
            <a:spAutoFit/>
          </a:bodyPr>
          <a:lstStyle/>
          <a:p>
            <a:r>
              <a:rPr kumimoji="1" lang="ja-JP" altLang="en-US" sz="2400" dirty="0">
                <a:solidFill>
                  <a:srgbClr val="0000FF"/>
                </a:solidFill>
              </a:rPr>
              <a:t>自治会・</a:t>
            </a:r>
            <a:r>
              <a:rPr lang="ja-JP" altLang="en-US" sz="2400" dirty="0">
                <a:solidFill>
                  <a:srgbClr val="0000FF"/>
                </a:solidFill>
              </a:rPr>
              <a:t>防犯防火委員会＆人権福祉対策委員会のみなさま</a:t>
            </a:r>
            <a:endParaRPr kumimoji="1" lang="ja-JP" altLang="en-US" sz="2400" dirty="0">
              <a:solidFill>
                <a:srgbClr val="0000FF"/>
              </a:solidFill>
            </a:endParaRPr>
          </a:p>
        </p:txBody>
      </p:sp>
      <p:sp>
        <p:nvSpPr>
          <p:cNvPr id="10" name="テキスト ボックス 9">
            <a:extLst>
              <a:ext uri="{FF2B5EF4-FFF2-40B4-BE49-F238E27FC236}">
                <a16:creationId xmlns:a16="http://schemas.microsoft.com/office/drawing/2014/main" id="{3878149C-B4B7-4326-B590-5C148A98E58E}"/>
              </a:ext>
            </a:extLst>
          </p:cNvPr>
          <p:cNvSpPr txBox="1"/>
          <p:nvPr/>
        </p:nvSpPr>
        <p:spPr>
          <a:xfrm>
            <a:off x="463107" y="249261"/>
            <a:ext cx="1107996" cy="830997"/>
          </a:xfrm>
          <a:prstGeom prst="rect">
            <a:avLst/>
          </a:prstGeom>
          <a:solidFill>
            <a:srgbClr val="002060"/>
          </a:solidFill>
        </p:spPr>
        <p:txBody>
          <a:bodyPr wrap="none" rtlCol="0">
            <a:spAutoFit/>
          </a:bodyPr>
          <a:lstStyle/>
          <a:p>
            <a:r>
              <a:rPr kumimoji="1" lang="ja-JP" altLang="en-US" sz="2400" dirty="0">
                <a:solidFill>
                  <a:srgbClr val="FFFF00"/>
                </a:solidFill>
                <a:latin typeface="HGP創英角ｺﾞｼｯｸUB" panose="020B0A00000000000000" pitchFamily="50" charset="-128"/>
                <a:ea typeface="HGP創英角ｺﾞｼｯｸUB" panose="020B0A00000000000000" pitchFamily="50" charset="-128"/>
              </a:rPr>
              <a:t>自治会</a:t>
            </a:r>
            <a:endParaRPr kumimoji="1" lang="en-US" altLang="ja-JP" sz="2400" dirty="0">
              <a:solidFill>
                <a:srgbClr val="FFFF00"/>
              </a:solidFill>
              <a:latin typeface="HGP創英角ｺﾞｼｯｸUB" panose="020B0A00000000000000" pitchFamily="50" charset="-128"/>
              <a:ea typeface="HGP創英角ｺﾞｼｯｸUB" panose="020B0A00000000000000" pitchFamily="50" charset="-128"/>
            </a:endParaRPr>
          </a:p>
          <a:p>
            <a:r>
              <a:rPr kumimoji="1" lang="ja-JP" altLang="en-US" sz="2400" dirty="0">
                <a:solidFill>
                  <a:srgbClr val="FFFF00"/>
                </a:solidFill>
                <a:latin typeface="HGP創英角ｺﾞｼｯｸUB" panose="020B0A00000000000000" pitchFamily="50" charset="-128"/>
                <a:ea typeface="HGP創英角ｺﾞｼｯｸUB" panose="020B0A00000000000000" pitchFamily="50" charset="-128"/>
              </a:rPr>
              <a:t>と共催</a:t>
            </a:r>
          </a:p>
        </p:txBody>
      </p:sp>
      <p:pic>
        <p:nvPicPr>
          <p:cNvPr id="12" name="コンテンツ プレースホルダー 11">
            <a:extLst>
              <a:ext uri="{FF2B5EF4-FFF2-40B4-BE49-F238E27FC236}">
                <a16:creationId xmlns:a16="http://schemas.microsoft.com/office/drawing/2014/main" id="{BC21C2E0-24A3-4286-863C-9D8A01E580FB}"/>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3107" y="1799975"/>
            <a:ext cx="4061988" cy="2535569"/>
          </a:xfrm>
        </p:spPr>
      </p:pic>
      <p:pic>
        <p:nvPicPr>
          <p:cNvPr id="14" name="コンテンツ プレースホルダー 13">
            <a:extLst>
              <a:ext uri="{FF2B5EF4-FFF2-40B4-BE49-F238E27FC236}">
                <a16:creationId xmlns:a16="http://schemas.microsoft.com/office/drawing/2014/main" id="{35419B25-81B7-4F7E-94F2-180F4B548252}"/>
              </a:ext>
            </a:extLst>
          </p:cNvPr>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467170" y="4131223"/>
            <a:ext cx="4061989" cy="2484795"/>
          </a:xfrm>
        </p:spPr>
      </p:pic>
      <p:pic>
        <p:nvPicPr>
          <p:cNvPr id="16" name="図 15">
            <a:extLst>
              <a:ext uri="{FF2B5EF4-FFF2-40B4-BE49-F238E27FC236}">
                <a16:creationId xmlns:a16="http://schemas.microsoft.com/office/drawing/2014/main" id="{DAD7851C-7671-4659-B72B-C0F022C8B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920" y="4320151"/>
            <a:ext cx="4096457" cy="2304256"/>
          </a:xfrm>
          <a:prstGeom prst="rect">
            <a:avLst/>
          </a:prstGeom>
        </p:spPr>
      </p:pic>
      <p:pic>
        <p:nvPicPr>
          <p:cNvPr id="18" name="図 17">
            <a:extLst>
              <a:ext uri="{FF2B5EF4-FFF2-40B4-BE49-F238E27FC236}">
                <a16:creationId xmlns:a16="http://schemas.microsoft.com/office/drawing/2014/main" id="{83CACB4A-934C-4409-81C9-EA649C1D68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9452" y="1870448"/>
            <a:ext cx="4061989" cy="2472101"/>
          </a:xfrm>
          <a:prstGeom prst="rect">
            <a:avLst/>
          </a:prstGeom>
        </p:spPr>
      </p:pic>
      <p:sp>
        <p:nvSpPr>
          <p:cNvPr id="5" name="テキスト ボックス 4">
            <a:extLst>
              <a:ext uri="{FF2B5EF4-FFF2-40B4-BE49-F238E27FC236}">
                <a16:creationId xmlns:a16="http://schemas.microsoft.com/office/drawing/2014/main" id="{E8ABC283-2343-4504-B2B9-E87BC7F54658}"/>
              </a:ext>
            </a:extLst>
          </p:cNvPr>
          <p:cNvSpPr txBox="1"/>
          <p:nvPr/>
        </p:nvSpPr>
        <p:spPr>
          <a:xfrm>
            <a:off x="4467170" y="3363882"/>
            <a:ext cx="2954655" cy="830997"/>
          </a:xfrm>
          <a:prstGeom prst="rect">
            <a:avLst/>
          </a:prstGeom>
          <a:noFill/>
        </p:spPr>
        <p:txBody>
          <a:bodyPr wrap="none" rtlCol="0">
            <a:spAutoFit/>
          </a:bodyPr>
          <a:lstStyle/>
          <a:p>
            <a:r>
              <a:rPr kumimoji="1" lang="ja-JP" altLang="en-US" sz="4800" b="1" dirty="0">
                <a:solidFill>
                  <a:srgbClr val="FF0000"/>
                </a:solidFill>
              </a:rPr>
              <a:t>命をつなぐ</a:t>
            </a:r>
          </a:p>
        </p:txBody>
      </p:sp>
    </p:spTree>
    <p:extLst>
      <p:ext uri="{BB962C8B-B14F-4D97-AF65-F5344CB8AC3E}">
        <p14:creationId xmlns:p14="http://schemas.microsoft.com/office/powerpoint/2010/main" val="57170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500"/>
                                        <p:tgtEl>
                                          <p:spTgt spid="10"/>
                                        </p:tgtEl>
                                      </p:cBhvr>
                                    </p:animEffect>
                                    <p:anim calcmode="lin" valueType="num">
                                      <p:cBhvr>
                                        <p:cTn id="14" dur="1500" fill="hold"/>
                                        <p:tgtEl>
                                          <p:spTgt spid="10"/>
                                        </p:tgtEl>
                                        <p:attrNameLst>
                                          <p:attrName>ppt_x</p:attrName>
                                        </p:attrNameLst>
                                      </p:cBhvr>
                                      <p:tavLst>
                                        <p:tav tm="0">
                                          <p:val>
                                            <p:strVal val="#ppt_x"/>
                                          </p:val>
                                        </p:tav>
                                        <p:tav tm="100000">
                                          <p:val>
                                            <p:strVal val="#ppt_x"/>
                                          </p:val>
                                        </p:tav>
                                      </p:tavLst>
                                    </p:anim>
                                    <p:anim calcmode="lin" valueType="num">
                                      <p:cBhvr>
                                        <p:cTn id="15" dur="1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par>
                          <p:cTn id="20" fill="hold">
                            <p:stCondLst>
                              <p:cond delay="5000"/>
                            </p:stCondLst>
                            <p:childTnLst>
                              <p:par>
                                <p:cTn id="21" presetID="16" presetClass="entr" presetSubtype="21"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0"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31C452F-0198-F035-FF94-680E3CB06DBF}"/>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2" name="Picture 8">
            <a:extLst>
              <a:ext uri="{FF2B5EF4-FFF2-40B4-BE49-F238E27FC236}">
                <a16:creationId xmlns:a16="http://schemas.microsoft.com/office/drawing/2014/main" id="{20204187-FE07-6EB2-FB13-7DF332B605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001" y="4572341"/>
            <a:ext cx="3383397" cy="214399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D2BC536-9F83-CB80-02B5-80A286468F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7398" y="4605406"/>
            <a:ext cx="4210706" cy="20778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5187689-9916-C9D9-D1A6-DF54DCED47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2950" y="3432273"/>
            <a:ext cx="3274071" cy="115575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13B3BFC-F863-7535-E14C-E329443F19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4481" y="4592630"/>
            <a:ext cx="3642540" cy="212712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7817FA59-A058-253D-B1EA-B154AAF501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71076" y="2842533"/>
            <a:ext cx="1619664" cy="2168251"/>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BF7A3697-CB01-89AE-0CA5-40B5F0CC31F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31967" y="1783007"/>
            <a:ext cx="2833497" cy="1657871"/>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1">
            <a:extLst>
              <a:ext uri="{FF2B5EF4-FFF2-40B4-BE49-F238E27FC236}">
                <a16:creationId xmlns:a16="http://schemas.microsoft.com/office/drawing/2014/main" id="{9F227D43-99B4-2F32-7508-4FE33FF718E2}"/>
              </a:ext>
            </a:extLst>
          </p:cNvPr>
          <p:cNvSpPr txBox="1">
            <a:spLocks noGrp="1"/>
          </p:cNvSpPr>
          <p:nvPr>
            <p:ph type="title"/>
          </p:nvPr>
        </p:nvSpPr>
        <p:spPr>
          <a:xfrm>
            <a:off x="179946" y="141667"/>
            <a:ext cx="8744979" cy="1415125"/>
          </a:xfrm>
          <a:prstGeom prst="rect">
            <a:avLst/>
          </a:prstGeom>
          <a:solidFill>
            <a:schemeClr val="accent4">
              <a:lumMod val="20000"/>
              <a:lumOff val="80000"/>
            </a:schemeClr>
          </a:solidFill>
          <a:ln w="38100">
            <a:solidFill>
              <a:srgbClr val="0000FF"/>
            </a:solidFill>
          </a:ln>
        </p:spPr>
        <p:txBody>
          <a:bodyPr vert="horz" lIns="91440" tIns="45720" rIns="91440" bIns="45720" rtlCol="0" anchor="ctr">
            <a:normAutofit fontScale="90000"/>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600" dirty="0">
                <a:solidFill>
                  <a:srgbClr val="0000FF"/>
                </a:solidFill>
                <a:latin typeface="UD デジタル 教科書体 NP-B" panose="02020700000000000000" pitchFamily="18" charset="-128"/>
                <a:ea typeface="UD デジタル 教科書体 NP-B" panose="02020700000000000000" pitchFamily="18" charset="-128"/>
              </a:rPr>
              <a:t>朝小児童対象</a:t>
            </a:r>
            <a:br>
              <a:rPr lang="en-US" altLang="ja-JP" dirty="0">
                <a:solidFill>
                  <a:srgbClr val="0000FF"/>
                </a:solidFill>
                <a:latin typeface="UD デジタル 教科書体 NP-B" panose="02020700000000000000" pitchFamily="18" charset="-128"/>
                <a:ea typeface="UD デジタル 教科書体 NP-B" panose="02020700000000000000" pitchFamily="18" charset="-128"/>
              </a:rPr>
            </a:br>
            <a:r>
              <a:rPr lang="ja-JP" altLang="en-US" sz="5300" dirty="0">
                <a:solidFill>
                  <a:srgbClr val="0000FF"/>
                </a:solidFill>
                <a:latin typeface="UD デジタル 教科書体 NP-B" panose="02020700000000000000" pitchFamily="18" charset="-128"/>
                <a:ea typeface="UD デジタル 教科書体 NP-B" panose="02020700000000000000" pitchFamily="18" charset="-128"/>
              </a:rPr>
              <a:t>アドベンチャーハイク　</a:t>
            </a:r>
          </a:p>
        </p:txBody>
      </p:sp>
      <p:pic>
        <p:nvPicPr>
          <p:cNvPr id="1028" name="Picture 4">
            <a:extLst>
              <a:ext uri="{FF2B5EF4-FFF2-40B4-BE49-F238E27FC236}">
                <a16:creationId xmlns:a16="http://schemas.microsoft.com/office/drawing/2014/main" id="{5F6582F2-EBF4-FD7A-946D-F518D937DD8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08758" y="4557043"/>
            <a:ext cx="3557844" cy="2143992"/>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6B0C3163-F595-66EE-9DE4-BBC9B46DECC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01970" y="1767500"/>
            <a:ext cx="2414473" cy="167107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53E04F8-1615-FBD8-F9BC-33710B19954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376" y="1765522"/>
            <a:ext cx="3710375" cy="283131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9E9C9DA9-798E-E171-CDE4-F6308189995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917" y="45529"/>
            <a:ext cx="8800137" cy="66555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F5D0F8C-CAB1-01B7-70F8-8328C9FBB1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507" y="1588114"/>
            <a:ext cx="8827576" cy="5143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44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2000"/>
                                        <p:tgtEl>
                                          <p:spTgt spid="1026"/>
                                        </p:tgtEl>
                                      </p:cBhvr>
                                    </p:animEffect>
                                    <p:anim calcmode="lin" valueType="num">
                                      <p:cBhvr>
                                        <p:cTn id="7" dur="2000"/>
                                        <p:tgtEl>
                                          <p:spTgt spid="1026"/>
                                        </p:tgtEl>
                                        <p:attrNameLst>
                                          <p:attrName>ppt_x</p:attrName>
                                        </p:attrNameLst>
                                      </p:cBhvr>
                                      <p:tavLst>
                                        <p:tav tm="0">
                                          <p:val>
                                            <p:strVal val="ppt_x"/>
                                          </p:val>
                                        </p:tav>
                                        <p:tav tm="100000">
                                          <p:val>
                                            <p:strVal val="ppt_x"/>
                                          </p:val>
                                        </p:tav>
                                      </p:tavLst>
                                    </p:anim>
                                    <p:anim calcmode="lin" valueType="num">
                                      <p:cBhvr>
                                        <p:cTn id="8" dur="2000"/>
                                        <p:tgtEl>
                                          <p:spTgt spid="1026"/>
                                        </p:tgtEl>
                                        <p:attrNameLst>
                                          <p:attrName>ppt_y</p:attrName>
                                        </p:attrNameLst>
                                      </p:cBhvr>
                                      <p:tavLst>
                                        <p:tav tm="0">
                                          <p:val>
                                            <p:strVal val="ppt_y"/>
                                          </p:val>
                                        </p:tav>
                                        <p:tav tm="100000">
                                          <p:val>
                                            <p:strVal val="ppt_y+.1"/>
                                          </p:val>
                                        </p:tav>
                                      </p:tavLst>
                                    </p:anim>
                                    <p:set>
                                      <p:cBhvr>
                                        <p:cTn id="9" dur="1" fill="hold">
                                          <p:stCondLst>
                                            <p:cond delay="1999"/>
                                          </p:stCondLst>
                                        </p:cTn>
                                        <p:tgtEl>
                                          <p:spTgt spid="1026"/>
                                        </p:tgtEl>
                                        <p:attrNameLst>
                                          <p:attrName>style.visibility</p:attrName>
                                        </p:attrNameLst>
                                      </p:cBhvr>
                                      <p:to>
                                        <p:strVal val="hidden"/>
                                      </p:to>
                                    </p:set>
                                  </p:childTnLst>
                                </p:cTn>
                              </p:par>
                            </p:childTnLst>
                          </p:cTn>
                        </p:par>
                        <p:par>
                          <p:cTn id="10" fill="hold">
                            <p:stCondLst>
                              <p:cond delay="2000"/>
                            </p:stCondLst>
                            <p:childTnLst>
                              <p:par>
                                <p:cTn id="11" presetID="2" presetClass="entr" presetSubtype="8" fill="hold" nodeType="afterEffect">
                                  <p:stCondLst>
                                    <p:cond delay="0"/>
                                  </p:stCondLst>
                                  <p:childTnLst>
                                    <p:set>
                                      <p:cBhvr>
                                        <p:cTn id="12" dur="1" fill="hold">
                                          <p:stCondLst>
                                            <p:cond delay="0"/>
                                          </p:stCondLst>
                                        </p:cTn>
                                        <p:tgtEl>
                                          <p:spTgt spid="1046"/>
                                        </p:tgtEl>
                                        <p:attrNameLst>
                                          <p:attrName>style.visibility</p:attrName>
                                        </p:attrNameLst>
                                      </p:cBhvr>
                                      <p:to>
                                        <p:strVal val="visible"/>
                                      </p:to>
                                    </p:set>
                                    <p:anim calcmode="lin" valueType="num">
                                      <p:cBhvr additive="base">
                                        <p:cTn id="13" dur="2000" fill="hold"/>
                                        <p:tgtEl>
                                          <p:spTgt spid="1046"/>
                                        </p:tgtEl>
                                        <p:attrNameLst>
                                          <p:attrName>ppt_x</p:attrName>
                                        </p:attrNameLst>
                                      </p:cBhvr>
                                      <p:tavLst>
                                        <p:tav tm="0">
                                          <p:val>
                                            <p:strVal val="0-#ppt_w/2"/>
                                          </p:val>
                                        </p:tav>
                                        <p:tav tm="100000">
                                          <p:val>
                                            <p:strVal val="#ppt_x"/>
                                          </p:val>
                                        </p:tav>
                                      </p:tavLst>
                                    </p:anim>
                                    <p:anim calcmode="lin" valueType="num">
                                      <p:cBhvr additive="base">
                                        <p:cTn id="14" dur="2000" fill="hold"/>
                                        <p:tgtEl>
                                          <p:spTgt spid="1046"/>
                                        </p:tgtEl>
                                        <p:attrNameLst>
                                          <p:attrName>ppt_y</p:attrName>
                                        </p:attrNameLst>
                                      </p:cBhvr>
                                      <p:tavLst>
                                        <p:tav tm="0">
                                          <p:val>
                                            <p:strVal val="#ppt_y"/>
                                          </p:val>
                                        </p:tav>
                                        <p:tav tm="100000">
                                          <p:val>
                                            <p:strVal val="#ppt_y"/>
                                          </p:val>
                                        </p:tav>
                                      </p:tavLst>
                                    </p:anim>
                                  </p:childTnLst>
                                </p:cTn>
                              </p:par>
                            </p:childTnLst>
                          </p:cTn>
                        </p:par>
                        <p:par>
                          <p:cTn id="15" fill="hold">
                            <p:stCondLst>
                              <p:cond delay="4000"/>
                            </p:stCondLst>
                            <p:childTnLst>
                              <p:par>
                                <p:cTn id="16" presetID="32" presetClass="emph" presetSubtype="0" fill="hold" nodeType="afterEffect">
                                  <p:stCondLst>
                                    <p:cond delay="0"/>
                                  </p:stCondLst>
                                  <p:childTnLst>
                                    <p:animRot by="120000">
                                      <p:cBhvr>
                                        <p:cTn id="17" dur="200" fill="hold">
                                          <p:stCondLst>
                                            <p:cond delay="0"/>
                                          </p:stCondLst>
                                        </p:cTn>
                                        <p:tgtEl>
                                          <p:spTgt spid="1046"/>
                                        </p:tgtEl>
                                        <p:attrNameLst>
                                          <p:attrName>r</p:attrName>
                                        </p:attrNameLst>
                                      </p:cBhvr>
                                    </p:animRot>
                                    <p:animRot by="-240000">
                                      <p:cBhvr>
                                        <p:cTn id="18" dur="400" fill="hold">
                                          <p:stCondLst>
                                            <p:cond delay="400"/>
                                          </p:stCondLst>
                                        </p:cTn>
                                        <p:tgtEl>
                                          <p:spTgt spid="1046"/>
                                        </p:tgtEl>
                                        <p:attrNameLst>
                                          <p:attrName>r</p:attrName>
                                        </p:attrNameLst>
                                      </p:cBhvr>
                                    </p:animRot>
                                    <p:animRot by="240000">
                                      <p:cBhvr>
                                        <p:cTn id="19" dur="400" fill="hold">
                                          <p:stCondLst>
                                            <p:cond delay="800"/>
                                          </p:stCondLst>
                                        </p:cTn>
                                        <p:tgtEl>
                                          <p:spTgt spid="1046"/>
                                        </p:tgtEl>
                                        <p:attrNameLst>
                                          <p:attrName>r</p:attrName>
                                        </p:attrNameLst>
                                      </p:cBhvr>
                                    </p:animRot>
                                    <p:animRot by="-240000">
                                      <p:cBhvr>
                                        <p:cTn id="20" dur="400" fill="hold">
                                          <p:stCondLst>
                                            <p:cond delay="1200"/>
                                          </p:stCondLst>
                                        </p:cTn>
                                        <p:tgtEl>
                                          <p:spTgt spid="1046"/>
                                        </p:tgtEl>
                                        <p:attrNameLst>
                                          <p:attrName>r</p:attrName>
                                        </p:attrNameLst>
                                      </p:cBhvr>
                                    </p:animRot>
                                    <p:animRot by="120000">
                                      <p:cBhvr>
                                        <p:cTn id="21" dur="400" fill="hold">
                                          <p:stCondLst>
                                            <p:cond delay="1600"/>
                                          </p:stCondLst>
                                        </p:cTn>
                                        <p:tgtEl>
                                          <p:spTgt spid="1046"/>
                                        </p:tgtEl>
                                        <p:attrNameLst>
                                          <p:attrName>r</p:attrName>
                                        </p:attrNameLst>
                                      </p:cBhvr>
                                    </p:animRot>
                                  </p:childTnLst>
                                </p:cTn>
                              </p:par>
                            </p:childTnLst>
                          </p:cTn>
                        </p:par>
                        <p:par>
                          <p:cTn id="22" fill="hold">
                            <p:stCondLst>
                              <p:cond delay="6000"/>
                            </p:stCondLst>
                            <p:childTnLst>
                              <p:par>
                                <p:cTn id="23" presetID="32" presetClass="emph" presetSubtype="0" fill="hold" nodeType="afterEffect">
                                  <p:stCondLst>
                                    <p:cond delay="0"/>
                                  </p:stCondLst>
                                  <p:childTnLst>
                                    <p:animRot by="120000">
                                      <p:cBhvr>
                                        <p:cTn id="24" dur="200" fill="hold">
                                          <p:stCondLst>
                                            <p:cond delay="0"/>
                                          </p:stCondLst>
                                        </p:cTn>
                                        <p:tgtEl>
                                          <p:spTgt spid="1046"/>
                                        </p:tgtEl>
                                        <p:attrNameLst>
                                          <p:attrName>r</p:attrName>
                                        </p:attrNameLst>
                                      </p:cBhvr>
                                    </p:animRot>
                                    <p:animRot by="-240000">
                                      <p:cBhvr>
                                        <p:cTn id="25" dur="400" fill="hold">
                                          <p:stCondLst>
                                            <p:cond delay="400"/>
                                          </p:stCondLst>
                                        </p:cTn>
                                        <p:tgtEl>
                                          <p:spTgt spid="1046"/>
                                        </p:tgtEl>
                                        <p:attrNameLst>
                                          <p:attrName>r</p:attrName>
                                        </p:attrNameLst>
                                      </p:cBhvr>
                                    </p:animRot>
                                    <p:animRot by="240000">
                                      <p:cBhvr>
                                        <p:cTn id="26" dur="400" fill="hold">
                                          <p:stCondLst>
                                            <p:cond delay="800"/>
                                          </p:stCondLst>
                                        </p:cTn>
                                        <p:tgtEl>
                                          <p:spTgt spid="1046"/>
                                        </p:tgtEl>
                                        <p:attrNameLst>
                                          <p:attrName>r</p:attrName>
                                        </p:attrNameLst>
                                      </p:cBhvr>
                                    </p:animRot>
                                    <p:animRot by="-240000">
                                      <p:cBhvr>
                                        <p:cTn id="27" dur="400" fill="hold">
                                          <p:stCondLst>
                                            <p:cond delay="1200"/>
                                          </p:stCondLst>
                                        </p:cTn>
                                        <p:tgtEl>
                                          <p:spTgt spid="1046"/>
                                        </p:tgtEl>
                                        <p:attrNameLst>
                                          <p:attrName>r</p:attrName>
                                        </p:attrNameLst>
                                      </p:cBhvr>
                                    </p:animRot>
                                    <p:animRot by="120000">
                                      <p:cBhvr>
                                        <p:cTn id="28" dur="400" fill="hold">
                                          <p:stCondLst>
                                            <p:cond delay="1600"/>
                                          </p:stCondLst>
                                        </p:cTn>
                                        <p:tgtEl>
                                          <p:spTgt spid="10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8670AD4-EA83-8E39-66AA-02A01939C55C}"/>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C91265A9-C191-C60F-8347-917A6C1841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500" y="1515592"/>
            <a:ext cx="3812499" cy="25079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1A72485-EF70-70F8-646A-BBA9E4C4FC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3875" y="1196752"/>
            <a:ext cx="4077302" cy="282674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8C81AE0-D6D4-F5F5-8AC9-25C460E991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5665" y="4023501"/>
            <a:ext cx="3505186" cy="26288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D9B1851-2DB0-B527-7AA6-594C62B2CF5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90039" y="4023502"/>
            <a:ext cx="4061803" cy="2628890"/>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2">
            <a:extLst>
              <a:ext uri="{FF2B5EF4-FFF2-40B4-BE49-F238E27FC236}">
                <a16:creationId xmlns:a16="http://schemas.microsoft.com/office/drawing/2014/main" id="{541F3E3F-6561-435D-969D-40FC7AEA7D83}"/>
              </a:ext>
            </a:extLst>
          </p:cNvPr>
          <p:cNvSpPr>
            <a:spLocks noGrp="1"/>
          </p:cNvSpPr>
          <p:nvPr>
            <p:ph type="title"/>
          </p:nvPr>
        </p:nvSpPr>
        <p:spPr>
          <a:xfrm>
            <a:off x="354360" y="99931"/>
            <a:ext cx="8435280" cy="1493465"/>
          </a:xfrm>
          <a:solidFill>
            <a:schemeClr val="accent4">
              <a:lumMod val="20000"/>
              <a:lumOff val="80000"/>
            </a:schemeClr>
          </a:solidFill>
          <a:ln w="38100">
            <a:solidFill>
              <a:srgbClr val="0000FF"/>
            </a:solidFill>
          </a:ln>
        </p:spPr>
        <p:txBody>
          <a:bodyPr>
            <a:normAutofit fontScale="90000"/>
          </a:bodyPr>
          <a:lstStyle/>
          <a:p>
            <a:br>
              <a:rPr lang="en-US" altLang="ja-JP" b="1" i="0" dirty="0">
                <a:solidFill>
                  <a:srgbClr val="62492A"/>
                </a:solidFill>
                <a:effectLst/>
                <a:latin typeface="ヒラギノ角ゴ Pro W3"/>
              </a:rPr>
            </a:br>
            <a:r>
              <a:rPr lang="ja-JP" altLang="en-US" b="1" dirty="0">
                <a:solidFill>
                  <a:srgbClr val="C00000"/>
                </a:solidFill>
                <a:latin typeface="ヒラギノ角ゴ Pro W3"/>
              </a:rPr>
              <a:t>毎年、夏には</a:t>
            </a:r>
            <a:r>
              <a:rPr lang="ja-JP" altLang="en-US" b="1" i="0" dirty="0">
                <a:solidFill>
                  <a:srgbClr val="C00000"/>
                </a:solidFill>
                <a:effectLst/>
                <a:latin typeface="ヒラギノ角ゴ Pro W3"/>
              </a:rPr>
              <a:t>　</a:t>
            </a:r>
            <a:br>
              <a:rPr lang="en-US" altLang="ja-JP" b="1" i="0" dirty="0">
                <a:solidFill>
                  <a:srgbClr val="C00000"/>
                </a:solidFill>
                <a:effectLst/>
                <a:latin typeface="ヒラギノ角ゴ Pro W3"/>
              </a:rPr>
            </a:br>
            <a:r>
              <a:rPr lang="ja-JP" altLang="en-US" b="1" i="0" dirty="0">
                <a:solidFill>
                  <a:srgbClr val="0000FF"/>
                </a:solidFill>
                <a:effectLst/>
                <a:latin typeface="ヒラギノ角ゴ Pro W3"/>
              </a:rPr>
              <a:t>初瀬川での放水点検</a:t>
            </a:r>
            <a:r>
              <a:rPr lang="ja-JP" altLang="en-US" sz="4900" b="1" i="0" dirty="0">
                <a:solidFill>
                  <a:srgbClr val="0033CC"/>
                </a:solidFill>
                <a:effectLst/>
                <a:latin typeface="ヒラギノ角ゴ Pro W3"/>
              </a:rPr>
              <a:t>を</a:t>
            </a:r>
            <a:r>
              <a:rPr lang="ja-JP" altLang="en-US" sz="4900" b="1" dirty="0">
                <a:solidFill>
                  <a:srgbClr val="0033CC"/>
                </a:solidFill>
                <a:latin typeface="ヒラギノ角ゴ Pro W3"/>
              </a:rPr>
              <a:t>行います！</a:t>
            </a:r>
            <a:br>
              <a:rPr lang="ja-JP" altLang="en-US" sz="4900" b="1" i="0" dirty="0">
                <a:solidFill>
                  <a:srgbClr val="0033CC"/>
                </a:solidFill>
                <a:effectLst/>
                <a:latin typeface="ヒラギノ角ゴ Pro W3"/>
              </a:rPr>
            </a:br>
            <a:endParaRPr kumimoji="1" lang="ja-JP" altLang="en-US" sz="4900" dirty="0">
              <a:solidFill>
                <a:srgbClr val="0033CC"/>
              </a:solidFill>
            </a:endParaRPr>
          </a:p>
        </p:txBody>
      </p:sp>
    </p:spTree>
    <p:extLst>
      <p:ext uri="{BB962C8B-B14F-4D97-AF65-F5344CB8AC3E}">
        <p14:creationId xmlns:p14="http://schemas.microsoft.com/office/powerpoint/2010/main" val="109093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E2A8C45-B0BE-9BB8-8789-EA85D766A8C6}"/>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E588D3E6-3BF0-550C-1E1B-84345C9D36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651" y="1477217"/>
            <a:ext cx="3459595" cy="2594697"/>
          </a:xfrm>
          <a:prstGeom prst="rect">
            <a:avLst/>
          </a:prstGeom>
        </p:spPr>
      </p:pic>
      <p:pic>
        <p:nvPicPr>
          <p:cNvPr id="7" name="図 6">
            <a:extLst>
              <a:ext uri="{FF2B5EF4-FFF2-40B4-BE49-F238E27FC236}">
                <a16:creationId xmlns:a16="http://schemas.microsoft.com/office/drawing/2014/main" id="{26B6EE7E-D288-0EBF-2E65-4114F2C7DB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3648" y="4026775"/>
            <a:ext cx="3336781" cy="2502587"/>
          </a:xfrm>
          <a:prstGeom prst="rect">
            <a:avLst/>
          </a:prstGeom>
        </p:spPr>
      </p:pic>
      <p:pic>
        <p:nvPicPr>
          <p:cNvPr id="9" name="図 8">
            <a:extLst>
              <a:ext uri="{FF2B5EF4-FFF2-40B4-BE49-F238E27FC236}">
                <a16:creationId xmlns:a16="http://schemas.microsoft.com/office/drawing/2014/main" id="{1B5863EC-5655-A13C-0AD0-3459446F7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6997" y="1445060"/>
            <a:ext cx="3336781" cy="2588612"/>
          </a:xfrm>
          <a:prstGeom prst="rect">
            <a:avLst/>
          </a:prstGeom>
        </p:spPr>
      </p:pic>
      <p:pic>
        <p:nvPicPr>
          <p:cNvPr id="11" name="図 10">
            <a:extLst>
              <a:ext uri="{FF2B5EF4-FFF2-40B4-BE49-F238E27FC236}">
                <a16:creationId xmlns:a16="http://schemas.microsoft.com/office/drawing/2014/main" id="{3F92114C-C017-BAA5-EC06-0F9B6A8D72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9948" y="4026776"/>
            <a:ext cx="3470348" cy="2527846"/>
          </a:xfrm>
          <a:prstGeom prst="rect">
            <a:avLst/>
          </a:prstGeom>
        </p:spPr>
      </p:pic>
      <p:sp>
        <p:nvSpPr>
          <p:cNvPr id="3" name="タイトル 2">
            <a:extLst>
              <a:ext uri="{FF2B5EF4-FFF2-40B4-BE49-F238E27FC236}">
                <a16:creationId xmlns:a16="http://schemas.microsoft.com/office/drawing/2014/main" id="{EA21FC1A-3E9F-4C40-8437-453820C15028}"/>
              </a:ext>
            </a:extLst>
          </p:cNvPr>
          <p:cNvSpPr>
            <a:spLocks noGrp="1"/>
          </p:cNvSpPr>
          <p:nvPr>
            <p:ph type="title"/>
          </p:nvPr>
        </p:nvSpPr>
        <p:spPr>
          <a:xfrm>
            <a:off x="899592" y="187326"/>
            <a:ext cx="6900838" cy="1264631"/>
          </a:xfrm>
          <a:solidFill>
            <a:schemeClr val="accent4">
              <a:lumMod val="20000"/>
              <a:lumOff val="80000"/>
            </a:schemeClr>
          </a:solidFill>
          <a:ln w="38100">
            <a:solidFill>
              <a:srgbClr val="0000FF"/>
            </a:solidFill>
          </a:ln>
        </p:spPr>
        <p:txBody>
          <a:bodyPr>
            <a:normAutofit fontScale="90000"/>
          </a:bodyPr>
          <a:lstStyle/>
          <a:p>
            <a:br>
              <a:rPr lang="en-US" altLang="ja-JP" sz="4000" b="1" i="0" dirty="0">
                <a:solidFill>
                  <a:srgbClr val="62492A"/>
                </a:solidFill>
                <a:effectLst/>
                <a:latin typeface="ヒラギノ角ゴ Pro W3"/>
              </a:rPr>
            </a:br>
            <a:r>
              <a:rPr lang="ja-JP" altLang="en-US" sz="4000" b="1" i="0" dirty="0">
                <a:solidFill>
                  <a:srgbClr val="0000FF"/>
                </a:solidFill>
                <a:effectLst>
                  <a:outerShdw blurRad="38100" dist="38100" dir="2700000" algn="tl">
                    <a:srgbClr val="000000">
                      <a:alpha val="43137"/>
                    </a:srgbClr>
                  </a:outerShdw>
                </a:effectLst>
                <a:latin typeface="ヒラギノ角ゴ Pro W3"/>
              </a:rPr>
              <a:t>毎年、桜井消防署で</a:t>
            </a:r>
            <a:br>
              <a:rPr lang="en-US" altLang="ja-JP" sz="4000" b="1" i="0" dirty="0">
                <a:solidFill>
                  <a:srgbClr val="0000FF"/>
                </a:solidFill>
                <a:effectLst>
                  <a:outerShdw blurRad="38100" dist="38100" dir="2700000" algn="tl">
                    <a:srgbClr val="000000">
                      <a:alpha val="43137"/>
                    </a:srgbClr>
                  </a:outerShdw>
                </a:effectLst>
                <a:latin typeface="ヒラギノ角ゴ Pro W3"/>
              </a:rPr>
            </a:br>
            <a:r>
              <a:rPr lang="ja-JP" altLang="en-US" sz="4000" b="1" i="0" dirty="0">
                <a:solidFill>
                  <a:srgbClr val="0000FF"/>
                </a:solidFill>
                <a:effectLst>
                  <a:outerShdw blurRad="38100" dist="38100" dir="2700000" algn="tl">
                    <a:srgbClr val="000000">
                      <a:alpha val="43137"/>
                    </a:srgbClr>
                  </a:outerShdw>
                </a:effectLst>
                <a:latin typeface="ヒラギノ角ゴ Pro W3"/>
              </a:rPr>
              <a:t>ポンプ車の</a:t>
            </a:r>
            <a:r>
              <a:rPr lang="ja-JP" altLang="en-US" sz="4000" b="1" i="0" dirty="0">
                <a:solidFill>
                  <a:srgbClr val="FF0000"/>
                </a:solidFill>
                <a:effectLst>
                  <a:outerShdw blurRad="38100" dist="38100" dir="2700000" algn="tl">
                    <a:srgbClr val="000000">
                      <a:alpha val="43137"/>
                    </a:srgbClr>
                  </a:outerShdw>
                </a:effectLst>
                <a:latin typeface="ヒラギノ角ゴ Pro W3"/>
              </a:rPr>
              <a:t>年次点検</a:t>
            </a:r>
            <a:r>
              <a:rPr lang="ja-JP" altLang="en-US" sz="4000" b="1" i="0" dirty="0">
                <a:solidFill>
                  <a:srgbClr val="0000FF"/>
                </a:solidFill>
                <a:effectLst>
                  <a:outerShdw blurRad="38100" dist="38100" dir="2700000" algn="tl">
                    <a:srgbClr val="000000">
                      <a:alpha val="43137"/>
                    </a:srgbClr>
                  </a:outerShdw>
                </a:effectLst>
                <a:latin typeface="ヒラギノ角ゴ Pro W3"/>
              </a:rPr>
              <a:t>を受けます</a:t>
            </a:r>
            <a:br>
              <a:rPr lang="ja-JP" altLang="en-US" sz="4400" b="1" i="0" dirty="0">
                <a:solidFill>
                  <a:srgbClr val="0000FF"/>
                </a:solidFill>
                <a:effectLst>
                  <a:outerShdw blurRad="38100" dist="38100" dir="2700000" algn="tl">
                    <a:srgbClr val="000000">
                      <a:alpha val="43137"/>
                    </a:srgbClr>
                  </a:outerShdw>
                </a:effectLst>
                <a:latin typeface="ヒラギノ角ゴ Pro W3"/>
              </a:rPr>
            </a:br>
            <a:endParaRPr kumimoji="1" lang="ja-JP" altLang="en-US" dirty="0">
              <a:solidFill>
                <a:srgbClr val="0000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5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B5640181-602E-4929-9F20-DC0843A7103A}"/>
              </a:ext>
            </a:extLst>
          </p:cNvPr>
          <p:cNvSpPr/>
          <p:nvPr/>
        </p:nvSpPr>
        <p:spPr>
          <a:xfrm>
            <a:off x="-180528" y="0"/>
            <a:ext cx="9324528" cy="717341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200" name="Picture 8" descr="C:\Users\user\Pictures\2017・朝倉台夏祭り・（準備～酒量まで）\25-5-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9329" y="4555028"/>
            <a:ext cx="4016035" cy="2265846"/>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user\Pictures\2017・朝倉台夏祭り・（準備～酒量まで）\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7825" y="3268550"/>
            <a:ext cx="2783725" cy="19446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user\Desktop\8-1-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3225" y="5213157"/>
            <a:ext cx="2762145" cy="162387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C:\Users\user\Desktop\2018朝倉台自主防災会年間活動記録（1～12月）\8-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5781" y="1976612"/>
            <a:ext cx="2750788" cy="13903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user\Desktop\2018朝倉台自主防災会年間活動記録（1～12月）\8-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8263" y="1979506"/>
            <a:ext cx="1672495" cy="2578415"/>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2"/>
          <p:cNvSpPr>
            <a:spLocks noGrp="1"/>
          </p:cNvSpPr>
          <p:nvPr>
            <p:ph type="title"/>
          </p:nvPr>
        </p:nvSpPr>
        <p:spPr>
          <a:xfrm>
            <a:off x="125782" y="137844"/>
            <a:ext cx="8784976" cy="1865124"/>
          </a:xfrm>
          <a:solidFill>
            <a:schemeClr val="tx2">
              <a:lumMod val="60000"/>
              <a:lumOff val="40000"/>
            </a:schemeClr>
          </a:solidFill>
        </p:spPr>
        <p:txBody>
          <a:bodyPr>
            <a:normAutofit fontScale="90000"/>
          </a:bodyPr>
          <a:lstStyle/>
          <a:p>
            <a:r>
              <a:rPr kumimoji="1" lang="ja-JP" altLang="en-US" dirty="0">
                <a:latin typeface="富士ポップＰ" panose="040F0700000000000000" pitchFamily="50" charset="-128"/>
                <a:ea typeface="富士ポップＰ" panose="040F0700000000000000" pitchFamily="50" charset="-128"/>
              </a:rPr>
              <a:t>　</a:t>
            </a:r>
            <a:r>
              <a:rPr kumimoji="1" lang="ja-JP" altLang="en-US" dirty="0">
                <a:latin typeface="HG明朝E" panose="02020909000000000000" pitchFamily="17" charset="-128"/>
                <a:ea typeface="HG明朝E" panose="02020909000000000000" pitchFamily="17" charset="-128"/>
              </a:rPr>
              <a:t>自治会主催・</a:t>
            </a:r>
            <a:r>
              <a:rPr kumimoji="1" lang="ja-JP" altLang="en-US" dirty="0">
                <a:solidFill>
                  <a:srgbClr val="FF0000"/>
                </a:solidFill>
                <a:latin typeface="HG明朝E" panose="02020909000000000000" pitchFamily="17" charset="-128"/>
                <a:ea typeface="HG明朝E" panose="02020909000000000000" pitchFamily="17" charset="-128"/>
              </a:rPr>
              <a:t>朝倉台「夏祭り」</a:t>
            </a:r>
            <a:br>
              <a:rPr lang="en-US" altLang="ja-JP" dirty="0">
                <a:solidFill>
                  <a:schemeClr val="tx1"/>
                </a:solidFill>
                <a:latin typeface="HG明朝E" panose="02020909000000000000" pitchFamily="17" charset="-128"/>
                <a:ea typeface="HG明朝E" panose="02020909000000000000" pitchFamily="17" charset="-128"/>
              </a:rPr>
            </a:br>
            <a:r>
              <a:rPr lang="ja-JP" altLang="en-US" dirty="0">
                <a:solidFill>
                  <a:schemeClr val="tx1"/>
                </a:solidFill>
                <a:highlight>
                  <a:srgbClr val="FFFF00"/>
                </a:highlight>
                <a:latin typeface="HG明朝E" panose="02020909000000000000" pitchFamily="17" charset="-128"/>
                <a:ea typeface="HG明朝E" panose="02020909000000000000" pitchFamily="17" charset="-128"/>
              </a:rPr>
              <a:t>自主防災会は、全面的に協力</a:t>
            </a:r>
            <a:br>
              <a:rPr lang="en-US" altLang="ja-JP" sz="3100" dirty="0">
                <a:solidFill>
                  <a:schemeClr val="tx1"/>
                </a:solidFill>
              </a:rPr>
            </a:br>
            <a:endParaRPr kumimoji="1" lang="ja-JP" altLang="en-US" sz="3100" dirty="0">
              <a:solidFill>
                <a:schemeClr val="tx1"/>
              </a:solidFill>
            </a:endParaRPr>
          </a:p>
        </p:txBody>
      </p:sp>
      <p:pic>
        <p:nvPicPr>
          <p:cNvPr id="8194" name="Picture 2" descr="C:\Users\user\Pictures\2017・朝倉台夏祭り・（準備～酒量まで）\5-2-1.JPG"/>
          <p:cNvPicPr>
            <a:picLocks noGrp="1" noChangeAspect="1" noChangeArrowheads="1"/>
          </p:cNvPicPr>
          <p:nvPr>
            <p:ph idx="1"/>
          </p:nvPr>
        </p:nvPicPr>
        <p:blipFill>
          <a:blip r:embed="rId7" cstate="print">
            <a:extLst>
              <a:ext uri="{28A0092B-C50C-407E-A947-70E740481C1C}">
                <a14:useLocalDpi xmlns:a14="http://schemas.microsoft.com/office/drawing/2010/main" val="0"/>
              </a:ext>
            </a:extLst>
          </a:blip>
          <a:srcRect/>
          <a:stretch>
            <a:fillRect/>
          </a:stretch>
        </p:blipFill>
        <p:spPr bwMode="auto">
          <a:xfrm>
            <a:off x="114860" y="1976612"/>
            <a:ext cx="2944297" cy="196286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user\Pictures\2017・朝倉台夏祭り・（準備～酒量まで）\5-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815" y="3841736"/>
            <a:ext cx="2964476" cy="186512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472722" y="1668835"/>
            <a:ext cx="978153" cy="307777"/>
          </a:xfrm>
          <a:prstGeom prst="rect">
            <a:avLst/>
          </a:prstGeom>
          <a:solidFill>
            <a:schemeClr val="accent5">
              <a:lumMod val="40000"/>
              <a:lumOff val="60000"/>
            </a:schemeClr>
          </a:solidFill>
        </p:spPr>
        <p:txBody>
          <a:bodyPr wrap="none" rtlCol="0">
            <a:spAutoFit/>
          </a:bodyPr>
          <a:lstStyle/>
          <a:p>
            <a:r>
              <a:rPr kumimoji="1" lang="ja-JP" altLang="en-US" sz="1400" dirty="0"/>
              <a:t>テント設営</a:t>
            </a:r>
          </a:p>
        </p:txBody>
      </p:sp>
      <p:sp>
        <p:nvSpPr>
          <p:cNvPr id="11" name="テキスト ボックス 10"/>
          <p:cNvSpPr txBox="1"/>
          <p:nvPr/>
        </p:nvSpPr>
        <p:spPr>
          <a:xfrm>
            <a:off x="4085371" y="1698022"/>
            <a:ext cx="1189749" cy="307777"/>
          </a:xfrm>
          <a:prstGeom prst="rect">
            <a:avLst/>
          </a:prstGeom>
          <a:solidFill>
            <a:schemeClr val="accent4">
              <a:lumMod val="40000"/>
              <a:lumOff val="60000"/>
            </a:schemeClr>
          </a:solidFill>
        </p:spPr>
        <p:txBody>
          <a:bodyPr wrap="none" rtlCol="0">
            <a:spAutoFit/>
          </a:bodyPr>
          <a:lstStyle/>
          <a:p>
            <a:r>
              <a:rPr lang="ja-JP" altLang="en-US" sz="1400" dirty="0"/>
              <a:t>ステージ設営</a:t>
            </a:r>
            <a:endParaRPr kumimoji="1" lang="ja-JP" altLang="en-US" sz="1400" dirty="0"/>
          </a:p>
        </p:txBody>
      </p:sp>
      <p:sp>
        <p:nvSpPr>
          <p:cNvPr id="13" name="テキスト ボックス 12"/>
          <p:cNvSpPr txBox="1"/>
          <p:nvPr/>
        </p:nvSpPr>
        <p:spPr>
          <a:xfrm>
            <a:off x="6764388" y="5059269"/>
            <a:ext cx="1097854" cy="307777"/>
          </a:xfrm>
          <a:prstGeom prst="rect">
            <a:avLst/>
          </a:prstGeom>
          <a:solidFill>
            <a:srgbClr val="FFFF00"/>
          </a:solidFill>
        </p:spPr>
        <p:txBody>
          <a:bodyPr wrap="square" rtlCol="0">
            <a:spAutoFit/>
          </a:bodyPr>
          <a:lstStyle/>
          <a:p>
            <a:pPr algn="ctr"/>
            <a:r>
              <a:rPr lang="ja-JP" altLang="en-US" sz="1400" dirty="0"/>
              <a:t>休憩所設置</a:t>
            </a:r>
            <a:endParaRPr kumimoji="1" lang="ja-JP" altLang="en-US" sz="1400" dirty="0"/>
          </a:p>
        </p:txBody>
      </p:sp>
      <p:pic>
        <p:nvPicPr>
          <p:cNvPr id="12291" name="Picture 3" descr="C:\Users\user\Desktop\2018朝倉台自主防災会年間活動記録（1～12月）\8-1-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86568" y="1976612"/>
            <a:ext cx="1719062" cy="2578415"/>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p:cNvSpPr txBox="1"/>
          <p:nvPr/>
        </p:nvSpPr>
        <p:spPr>
          <a:xfrm>
            <a:off x="6628672" y="1698022"/>
            <a:ext cx="1369286" cy="307777"/>
          </a:xfrm>
          <a:prstGeom prst="rect">
            <a:avLst/>
          </a:prstGeom>
          <a:solidFill>
            <a:schemeClr val="accent6">
              <a:lumMod val="40000"/>
              <a:lumOff val="60000"/>
            </a:schemeClr>
          </a:solidFill>
        </p:spPr>
        <p:txBody>
          <a:bodyPr wrap="none" rtlCol="0">
            <a:spAutoFit/>
          </a:bodyPr>
          <a:lstStyle/>
          <a:p>
            <a:r>
              <a:rPr lang="ja-JP" altLang="en-US" sz="1400" dirty="0"/>
              <a:t>盆踊りの櫓設置</a:t>
            </a:r>
            <a:endParaRPr lang="en-US" altLang="ja-JP" sz="1400" dirty="0"/>
          </a:p>
        </p:txBody>
      </p:sp>
      <p:pic>
        <p:nvPicPr>
          <p:cNvPr id="4" name="Picture 2" descr="C:\Users\user\Pictures\2018朝倉台夏祭修・総集編・写真\9-19-8.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437" y="5391312"/>
            <a:ext cx="2987853" cy="1429561"/>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D23853D1-BC95-4A41-80C7-508DDAAD8F3D}"/>
              </a:ext>
            </a:extLst>
          </p:cNvPr>
          <p:cNvSpPr txBox="1"/>
          <p:nvPr/>
        </p:nvSpPr>
        <p:spPr>
          <a:xfrm>
            <a:off x="233242" y="489296"/>
            <a:ext cx="750526" cy="523220"/>
          </a:xfrm>
          <a:prstGeom prst="rect">
            <a:avLst/>
          </a:prstGeom>
          <a:solidFill>
            <a:srgbClr val="00B050"/>
          </a:solidFill>
        </p:spPr>
        <p:txBody>
          <a:bodyPr wrap="none" rtlCol="0">
            <a:spAutoFit/>
          </a:bodyPr>
          <a:lstStyle/>
          <a:p>
            <a:r>
              <a:rPr kumimoji="1" lang="ja-JP" altLang="en-US" sz="2800" dirty="0">
                <a:solidFill>
                  <a:srgbClr val="FFFF00"/>
                </a:solidFill>
              </a:rPr>
              <a:t>８月</a:t>
            </a:r>
          </a:p>
        </p:txBody>
      </p:sp>
    </p:spTree>
    <p:extLst>
      <p:ext uri="{BB962C8B-B14F-4D97-AF65-F5344CB8AC3E}">
        <p14:creationId xmlns:p14="http://schemas.microsoft.com/office/powerpoint/2010/main" val="1028075681"/>
      </p:ext>
    </p:extLst>
  </p:cSld>
  <p:clrMapOvr>
    <a:masterClrMapping/>
  </p:clrMapOvr>
  <mc:AlternateContent xmlns:mc="http://schemas.openxmlformats.org/markup-compatibility/2006" xmlns:p14="http://schemas.microsoft.com/office/powerpoint/2010/main">
    <mc:Choice Requires="p14">
      <p:transition spd="slow" p14:dur="2000" advTm="13887"/>
    </mc:Choice>
    <mc:Fallback xmlns="">
      <p:transition spd="slow" advTm="13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4BBC74D-4625-479A-9269-DDDF3C8E22A0}"/>
              </a:ext>
            </a:extLst>
          </p:cNvPr>
          <p:cNvSpPr/>
          <p:nvPr/>
        </p:nvSpPr>
        <p:spPr>
          <a:xfrm>
            <a:off x="0" y="27480"/>
            <a:ext cx="9144000" cy="692991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899592" y="2132856"/>
            <a:ext cx="7272808" cy="3888432"/>
          </a:xfrm>
          <a:solidFill>
            <a:schemeClr val="bg1">
              <a:lumMod val="95000"/>
            </a:schemeClr>
          </a:solidFill>
          <a:ln>
            <a:solidFill>
              <a:srgbClr val="FF3399"/>
            </a:solidFill>
          </a:ln>
        </p:spPr>
        <p:txBody>
          <a:bodyPr>
            <a:noAutofit/>
          </a:bodyPr>
          <a:lstStyle/>
          <a:p>
            <a:pPr marL="0" indent="0">
              <a:buNone/>
            </a:pPr>
            <a:r>
              <a:rPr kumimoji="1" lang="ja-JP" altLang="en-US" sz="3800" dirty="0">
                <a:latin typeface="+mj-ea"/>
                <a:ea typeface="+mj-ea"/>
              </a:rPr>
              <a:t>本ネットワークは、</a:t>
            </a:r>
            <a:endParaRPr kumimoji="1" lang="en-US" altLang="ja-JP" sz="3800" dirty="0">
              <a:latin typeface="+mj-ea"/>
              <a:ea typeface="+mj-ea"/>
            </a:endParaRPr>
          </a:p>
          <a:p>
            <a:pPr marL="0" indent="0">
              <a:buNone/>
            </a:pPr>
            <a:r>
              <a:rPr kumimoji="1" lang="ja-JP" altLang="en-US" sz="3800" dirty="0">
                <a:latin typeface="+mj-ea"/>
                <a:ea typeface="+mj-ea"/>
              </a:rPr>
              <a:t>関係する各団体が協力連携して、</a:t>
            </a:r>
            <a:endParaRPr kumimoji="1" lang="en-US" altLang="ja-JP" sz="3800" dirty="0">
              <a:latin typeface="+mj-ea"/>
              <a:ea typeface="+mj-ea"/>
            </a:endParaRPr>
          </a:p>
          <a:p>
            <a:pPr marL="0" indent="0">
              <a:buNone/>
            </a:pPr>
            <a:r>
              <a:rPr lang="ja-JP" altLang="en-US" sz="3800" dirty="0">
                <a:latin typeface="+mj-ea"/>
                <a:ea typeface="+mj-ea"/>
              </a:rPr>
              <a:t>地域の総合福祉の増進をはかり、</a:t>
            </a:r>
            <a:endParaRPr lang="en-US" altLang="ja-JP" sz="3800" dirty="0">
              <a:latin typeface="+mj-ea"/>
              <a:ea typeface="+mj-ea"/>
            </a:endParaRPr>
          </a:p>
          <a:p>
            <a:pPr marL="0" indent="0">
              <a:buNone/>
            </a:pPr>
            <a:r>
              <a:rPr lang="ja-JP" altLang="en-US" sz="3800" dirty="0">
                <a:latin typeface="+mj-ea"/>
                <a:ea typeface="+mj-ea"/>
              </a:rPr>
              <a:t>明るく住み良い</a:t>
            </a:r>
            <a:r>
              <a:rPr kumimoji="1" lang="ja-JP" altLang="en-US" sz="3800" dirty="0">
                <a:latin typeface="+mj-ea"/>
                <a:ea typeface="+mj-ea"/>
              </a:rPr>
              <a:t>地域社会を創造</a:t>
            </a:r>
            <a:endParaRPr kumimoji="1" lang="en-US" altLang="ja-JP" sz="3800" dirty="0">
              <a:latin typeface="+mj-ea"/>
              <a:ea typeface="+mj-ea"/>
            </a:endParaRPr>
          </a:p>
          <a:p>
            <a:pPr marL="0" indent="0">
              <a:buNone/>
            </a:pPr>
            <a:r>
              <a:rPr kumimoji="1" lang="ja-JP" altLang="en-US" sz="3800" dirty="0">
                <a:latin typeface="+mj-ea"/>
                <a:ea typeface="+mj-ea"/>
              </a:rPr>
              <a:t>することを目的とする。</a:t>
            </a:r>
          </a:p>
        </p:txBody>
      </p:sp>
      <p:sp>
        <p:nvSpPr>
          <p:cNvPr id="3" name="タイトル 2"/>
          <p:cNvSpPr>
            <a:spLocks noGrp="1"/>
          </p:cNvSpPr>
          <p:nvPr>
            <p:ph type="title"/>
          </p:nvPr>
        </p:nvSpPr>
        <p:spPr>
          <a:xfrm>
            <a:off x="899592" y="332656"/>
            <a:ext cx="7272808" cy="1252728"/>
          </a:xfrm>
          <a:solidFill>
            <a:schemeClr val="accent4">
              <a:lumMod val="20000"/>
              <a:lumOff val="80000"/>
            </a:schemeClr>
          </a:solidFill>
        </p:spPr>
        <p:txBody>
          <a:bodyPr>
            <a:noAutofit/>
          </a:bodyPr>
          <a:lstStyle/>
          <a:p>
            <a:r>
              <a:rPr kumimoji="1" lang="ja-JP" altLang="en-US" sz="8800" b="1" dirty="0">
                <a:solidFill>
                  <a:srgbClr val="002060"/>
                </a:solidFill>
                <a:latin typeface="UD デジタル 教科書体 NP-B" panose="02020700000000000000" pitchFamily="18" charset="-128"/>
                <a:ea typeface="UD デジタル 教科書体 NP-B" panose="02020700000000000000" pitchFamily="18" charset="-128"/>
              </a:rPr>
              <a:t>目 的</a:t>
            </a:r>
          </a:p>
        </p:txBody>
      </p:sp>
    </p:spTree>
    <p:extLst>
      <p:ext uri="{BB962C8B-B14F-4D97-AF65-F5344CB8AC3E}">
        <p14:creationId xmlns:p14="http://schemas.microsoft.com/office/powerpoint/2010/main" val="4263875915"/>
      </p:ext>
    </p:extLst>
  </p:cSld>
  <p:clrMapOvr>
    <a:masterClrMapping/>
  </p:clrMapOvr>
  <mc:AlternateContent xmlns:mc="http://schemas.openxmlformats.org/markup-compatibility/2006" xmlns:p14="http://schemas.microsoft.com/office/powerpoint/2010/main">
    <mc:Choice Requires="p14">
      <p:transition spd="slow" p14:dur="2000" advTm="8935"/>
    </mc:Choice>
    <mc:Fallback xmlns="">
      <p:transition spd="slow" advTm="8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000"/>
                                        <p:tgtEl>
                                          <p:spTgt spid="2">
                                            <p:txEl>
                                              <p:pRg st="2" end="2"/>
                                            </p:txEl>
                                          </p:spTgt>
                                        </p:tgtEl>
                                      </p:cBhvr>
                                    </p:animEffect>
                                    <p:anim calcmode="lin" valueType="num">
                                      <p:cBhvr>
                                        <p:cTn id="2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anim calcmode="lin" valueType="num">
                                      <p:cBhvr>
                                        <p:cTn id="3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1000"/>
                                        <p:tgtEl>
                                          <p:spTgt spid="2">
                                            <p:txEl>
                                              <p:pRg st="4" end="4"/>
                                            </p:txEl>
                                          </p:spTgt>
                                        </p:tgtEl>
                                      </p:cBhvr>
                                    </p:animEffect>
                                    <p:anim calcmode="lin" valueType="num">
                                      <p:cBhvr>
                                        <p:cTn id="3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762BDDC-9094-464F-BB32-5C58149F045F}"/>
              </a:ext>
            </a:extLst>
          </p:cNvPr>
          <p:cNvSpPr/>
          <p:nvPr/>
        </p:nvSpPr>
        <p:spPr>
          <a:xfrm>
            <a:off x="0" y="0"/>
            <a:ext cx="9144000" cy="68580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BFD52834-104C-4181-9F45-D17F969B93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443" y="4314723"/>
            <a:ext cx="3954789" cy="2224569"/>
          </a:xfrm>
          <a:prstGeom prst="rect">
            <a:avLst/>
          </a:prstGeom>
        </p:spPr>
      </p:pic>
      <p:pic>
        <p:nvPicPr>
          <p:cNvPr id="5" name="コンテンツ プレースホルダー 4">
            <a:extLst>
              <a:ext uri="{FF2B5EF4-FFF2-40B4-BE49-F238E27FC236}">
                <a16:creationId xmlns:a16="http://schemas.microsoft.com/office/drawing/2014/main" id="{A658416D-4A94-4360-AB8C-BE760029410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39951" y="4122259"/>
            <a:ext cx="4474454" cy="2417033"/>
          </a:xfrm>
        </p:spPr>
      </p:pic>
      <p:sp>
        <p:nvSpPr>
          <p:cNvPr id="3" name="タイトル 2">
            <a:extLst>
              <a:ext uri="{FF2B5EF4-FFF2-40B4-BE49-F238E27FC236}">
                <a16:creationId xmlns:a16="http://schemas.microsoft.com/office/drawing/2014/main" id="{A33E17AC-563C-416B-B6E9-D3579354D5B8}"/>
              </a:ext>
            </a:extLst>
          </p:cNvPr>
          <p:cNvSpPr>
            <a:spLocks noGrp="1"/>
          </p:cNvSpPr>
          <p:nvPr>
            <p:ph type="title"/>
          </p:nvPr>
        </p:nvSpPr>
        <p:spPr>
          <a:xfrm>
            <a:off x="547501" y="116632"/>
            <a:ext cx="8066904" cy="1252728"/>
          </a:xfrm>
          <a:solidFill>
            <a:srgbClr val="0033CC"/>
          </a:solidFill>
        </p:spPr>
        <p:txBody>
          <a:bodyPr>
            <a:normAutofit/>
          </a:bodyPr>
          <a:lstStyle/>
          <a:p>
            <a:r>
              <a:rPr kumimoji="1" lang="ja-JP" altLang="en-US" dirty="0"/>
              <a:t>朝倉台夏祭り</a:t>
            </a:r>
            <a:r>
              <a:rPr kumimoji="1" lang="en-US" altLang="ja-JP" b="1" dirty="0">
                <a:solidFill>
                  <a:srgbClr val="FFC000"/>
                </a:solidFill>
                <a:effectLst>
                  <a:outerShdw blurRad="38100" dist="38100" dir="2700000" algn="tl">
                    <a:srgbClr val="000000">
                      <a:alpha val="43137"/>
                    </a:srgbClr>
                  </a:outerShdw>
                </a:effectLst>
              </a:rPr>
              <a:t>『</a:t>
            </a:r>
            <a:r>
              <a:rPr kumimoji="1" lang="ja-JP" altLang="en-US" b="1" dirty="0">
                <a:solidFill>
                  <a:srgbClr val="FFC000"/>
                </a:solidFill>
                <a:effectLst>
                  <a:outerShdw blurRad="38100" dist="38100" dir="2700000" algn="tl">
                    <a:srgbClr val="000000">
                      <a:alpha val="43137"/>
                    </a:srgbClr>
                  </a:outerShdw>
                </a:effectLst>
              </a:rPr>
              <a:t>焼きそば屋さん</a:t>
            </a:r>
            <a:r>
              <a:rPr kumimoji="1" lang="en-US" altLang="ja-JP" b="1" dirty="0">
                <a:solidFill>
                  <a:srgbClr val="FFC000"/>
                </a:solidFill>
                <a:effectLst>
                  <a:outerShdw blurRad="38100" dist="38100" dir="2700000" algn="tl">
                    <a:srgbClr val="000000">
                      <a:alpha val="43137"/>
                    </a:srgbClr>
                  </a:outerShdw>
                </a:effectLst>
              </a:rPr>
              <a:t>』</a:t>
            </a:r>
            <a:r>
              <a:rPr kumimoji="1" lang="ja-JP" altLang="en-US" b="1" dirty="0">
                <a:solidFill>
                  <a:srgbClr val="FFC000"/>
                </a:solidFill>
                <a:effectLst>
                  <a:outerShdw blurRad="38100" dist="38100" dir="2700000" algn="tl">
                    <a:srgbClr val="000000">
                      <a:alpha val="43137"/>
                    </a:srgbClr>
                  </a:outerShdw>
                </a:effectLst>
              </a:rPr>
              <a:t>　</a:t>
            </a:r>
            <a:endParaRPr kumimoji="1" lang="ja-JP" altLang="en-US" sz="3200" b="1" dirty="0">
              <a:solidFill>
                <a:srgbClr val="FFC000"/>
              </a:solidFill>
              <a:effectLst>
                <a:outerShdw blurRad="38100" dist="38100" dir="2700000" algn="tl">
                  <a:srgbClr val="000000">
                    <a:alpha val="43137"/>
                  </a:srgbClr>
                </a:outerShdw>
              </a:effectLst>
            </a:endParaRPr>
          </a:p>
        </p:txBody>
      </p:sp>
      <p:pic>
        <p:nvPicPr>
          <p:cNvPr id="7" name="図 6">
            <a:extLst>
              <a:ext uri="{FF2B5EF4-FFF2-40B4-BE49-F238E27FC236}">
                <a16:creationId xmlns:a16="http://schemas.microsoft.com/office/drawing/2014/main" id="{4A31B68D-45BA-4805-AFB1-891ACFADF4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6040" y="1761893"/>
            <a:ext cx="4538365" cy="2552830"/>
          </a:xfrm>
          <a:prstGeom prst="rect">
            <a:avLst/>
          </a:prstGeom>
        </p:spPr>
      </p:pic>
      <p:pic>
        <p:nvPicPr>
          <p:cNvPr id="9" name="図 8">
            <a:extLst>
              <a:ext uri="{FF2B5EF4-FFF2-40B4-BE49-F238E27FC236}">
                <a16:creationId xmlns:a16="http://schemas.microsoft.com/office/drawing/2014/main" id="{DD392D7F-8CC8-410D-8731-99080E5B73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088" y="1761893"/>
            <a:ext cx="3624063" cy="2552830"/>
          </a:xfrm>
          <a:prstGeom prst="rect">
            <a:avLst/>
          </a:prstGeom>
        </p:spPr>
      </p:pic>
      <p:sp>
        <p:nvSpPr>
          <p:cNvPr id="18" name="テキスト ボックス 17">
            <a:extLst>
              <a:ext uri="{FF2B5EF4-FFF2-40B4-BE49-F238E27FC236}">
                <a16:creationId xmlns:a16="http://schemas.microsoft.com/office/drawing/2014/main" id="{0CC55824-818D-45DB-936C-1E707A0C28B0}"/>
              </a:ext>
            </a:extLst>
          </p:cNvPr>
          <p:cNvSpPr txBox="1"/>
          <p:nvPr/>
        </p:nvSpPr>
        <p:spPr>
          <a:xfrm>
            <a:off x="547501" y="1323637"/>
            <a:ext cx="8048998" cy="461665"/>
          </a:xfrm>
          <a:prstGeom prst="rect">
            <a:avLst/>
          </a:prstGeom>
          <a:solidFill>
            <a:srgbClr val="002060"/>
          </a:solidFill>
        </p:spPr>
        <p:txBody>
          <a:bodyPr wrap="none" rtlCol="0">
            <a:spAutoFit/>
          </a:bodyPr>
          <a:lstStyle/>
          <a:p>
            <a:r>
              <a:rPr lang="ja-JP" altLang="en-US" sz="2400" b="1" dirty="0">
                <a:solidFill>
                  <a:srgbClr val="FFFF00"/>
                </a:solidFill>
              </a:rPr>
              <a:t>焼きそば１パック ２００円、８００個 焼き上げます。大好評です</a:t>
            </a:r>
            <a:r>
              <a:rPr kumimoji="1" lang="ja-JP" altLang="en-US" sz="2400" b="1" dirty="0">
                <a:solidFill>
                  <a:srgbClr val="FFFF00"/>
                </a:solidFill>
              </a:rPr>
              <a:t>！</a:t>
            </a:r>
          </a:p>
        </p:txBody>
      </p:sp>
    </p:spTree>
    <p:extLst>
      <p:ext uri="{BB962C8B-B14F-4D97-AF65-F5344CB8AC3E}">
        <p14:creationId xmlns:p14="http://schemas.microsoft.com/office/powerpoint/2010/main" val="36988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F2A98DA-EC28-4D8D-913A-8248A8B55D25}"/>
              </a:ext>
            </a:extLst>
          </p:cNvPr>
          <p:cNvSpPr/>
          <p:nvPr/>
        </p:nvSpPr>
        <p:spPr>
          <a:xfrm>
            <a:off x="0" y="0"/>
            <a:ext cx="914400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a:xfrm>
            <a:off x="334089" y="275084"/>
            <a:ext cx="8431678" cy="675601"/>
          </a:xfrm>
          <a:solidFill>
            <a:schemeClr val="accent5">
              <a:lumMod val="20000"/>
              <a:lumOff val="80000"/>
            </a:schemeClr>
          </a:solidFill>
        </p:spPr>
        <p:txBody>
          <a:bodyPr>
            <a:normAutofit fontScale="90000"/>
          </a:bodyPr>
          <a:lstStyle/>
          <a:p>
            <a:r>
              <a:rPr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桜井東中生徒</a:t>
            </a:r>
            <a:r>
              <a:rPr lang="ja-JP" altLang="en-US" sz="2800" dirty="0">
                <a:solidFill>
                  <a:srgbClr val="002060"/>
                </a:solidFill>
                <a:latin typeface="UD デジタル 教科書体 NP-B" panose="02020700000000000000" pitchFamily="18" charset="-128"/>
                <a:ea typeface="UD デジタル 教科書体 NP-B" panose="02020700000000000000" pitchFamily="18" charset="-128"/>
              </a:rPr>
              <a:t>と</a:t>
            </a:r>
            <a:r>
              <a:rPr lang="ja-JP" altLang="en-US" sz="4000" dirty="0">
                <a:solidFill>
                  <a:srgbClr val="002060"/>
                </a:solidFill>
                <a:latin typeface="UD デジタル 教科書体 NP-B" panose="02020700000000000000" pitchFamily="18" charset="-128"/>
                <a:ea typeface="UD デジタル 教科書体 NP-B" panose="02020700000000000000" pitchFamily="18" charset="-128"/>
              </a:rPr>
              <a:t>朝倉台自主防災会</a:t>
            </a:r>
            <a:r>
              <a:rPr lang="ja-JP" altLang="en-US" sz="2800" dirty="0">
                <a:solidFill>
                  <a:srgbClr val="002060"/>
                </a:solidFill>
                <a:latin typeface="UD デジタル 教科書体 NP-B" panose="02020700000000000000" pitchFamily="18" charset="-128"/>
                <a:ea typeface="UD デジタル 教科書体 NP-B" panose="02020700000000000000" pitchFamily="18" charset="-128"/>
              </a:rPr>
              <a:t>が</a:t>
            </a:r>
            <a:r>
              <a:rPr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コラボ</a:t>
            </a:r>
            <a:endParaRPr kumimoji="1" lang="ja-JP" altLang="en-US" sz="3600" dirty="0">
              <a:solidFill>
                <a:srgbClr val="002060"/>
              </a:solidFill>
              <a:latin typeface="UD デジタル 教科書体 NP-B" panose="02020700000000000000" pitchFamily="18" charset="-128"/>
              <a:ea typeface="UD デジタル 教科書体 NP-B" panose="02020700000000000000" pitchFamily="18" charset="-128"/>
            </a:endParaRPr>
          </a:p>
        </p:txBody>
      </p:sp>
      <p:pic>
        <p:nvPicPr>
          <p:cNvPr id="21506" name="Picture 2" descr="C:\Users\user\Desktop\2018朝倉台自主防・修（1～12月）\8-1-12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922" y="1663593"/>
            <a:ext cx="2076522" cy="2939643"/>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Users\user\Pictures\2018朝倉台夏祭修・総集編・写真\10-17-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13596" y="4191168"/>
            <a:ext cx="3086631" cy="2304256"/>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Users\user\Pictures\2018朝倉台夏祭修・総集編・写真\10-17-3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576" y="4293096"/>
            <a:ext cx="2950097" cy="2202328"/>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Users\user\Desktop\2018朝倉台自主防・修（1～12月）\8-2 (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57988" y="4043211"/>
            <a:ext cx="3284591" cy="245221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29218" y="1055899"/>
            <a:ext cx="8362179" cy="523220"/>
          </a:xfrm>
          <a:prstGeom prst="rect">
            <a:avLst/>
          </a:prstGeom>
          <a:solidFill>
            <a:srgbClr val="002060"/>
          </a:solidFill>
        </p:spPr>
        <p:txBody>
          <a:bodyPr wrap="square" rtlCol="0">
            <a:spAutoFit/>
          </a:bodyPr>
          <a:lstStyle/>
          <a:p>
            <a:pPr algn="ctr"/>
            <a:r>
              <a:rPr kumimoji="1" lang="ja-JP" altLang="en-US" sz="2800" dirty="0">
                <a:solidFill>
                  <a:schemeClr val="bg1"/>
                </a:solidFill>
                <a:latin typeface="UD デジタル 教科書体 NP-B" panose="02020700000000000000" pitchFamily="18" charset="-128"/>
                <a:ea typeface="UD デジタル 教科書体 NP-B" panose="02020700000000000000" pitchFamily="18" charset="-128"/>
              </a:rPr>
              <a:t>≪あなたのいらない物も、私のほしい物かも≫</a:t>
            </a:r>
          </a:p>
        </p:txBody>
      </p:sp>
      <p:pic>
        <p:nvPicPr>
          <p:cNvPr id="21509" name="Picture 5" descr="C:\Users\user\Desktop\2018朝倉台自主防・修（1～12月）\8-1-14-1 (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1002" y="1663593"/>
            <a:ext cx="3182598" cy="256376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Users\user\Desktop\2018朝倉台自主防・修（1～12月）\8-1-14 (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9914" y="1684333"/>
            <a:ext cx="3406222" cy="254302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668126" y="3708321"/>
            <a:ext cx="3074453" cy="584775"/>
          </a:xfrm>
          <a:prstGeom prst="rect">
            <a:avLst/>
          </a:prstGeom>
          <a:solidFill>
            <a:schemeClr val="accent5">
              <a:lumMod val="40000"/>
              <a:lumOff val="60000"/>
            </a:schemeClr>
          </a:solidFill>
        </p:spPr>
        <p:txBody>
          <a:bodyPr wrap="square" rtlCol="0">
            <a:spAutoFit/>
          </a:bodyPr>
          <a:lstStyle/>
          <a:p>
            <a:r>
              <a:rPr kumimoji="1" lang="ja-JP" altLang="en-US" sz="1600" dirty="0"/>
              <a:t>大阪北部地震＆西日本豪雨の</a:t>
            </a:r>
            <a:endParaRPr kumimoji="1" lang="en-US" altLang="ja-JP" sz="1600" dirty="0"/>
          </a:p>
          <a:p>
            <a:r>
              <a:rPr kumimoji="1" lang="ja-JP" altLang="en-US" sz="1600" dirty="0"/>
              <a:t>被災地に義援金の募金をしました</a:t>
            </a:r>
          </a:p>
        </p:txBody>
      </p:sp>
      <p:sp>
        <p:nvSpPr>
          <p:cNvPr id="6" name="テキスト ボックス 5"/>
          <p:cNvSpPr txBox="1"/>
          <p:nvPr/>
        </p:nvSpPr>
        <p:spPr>
          <a:xfrm>
            <a:off x="6506069" y="6114454"/>
            <a:ext cx="2236510" cy="338554"/>
          </a:xfrm>
          <a:prstGeom prst="rect">
            <a:avLst/>
          </a:prstGeom>
          <a:noFill/>
        </p:spPr>
        <p:txBody>
          <a:bodyPr wrap="none" rtlCol="0">
            <a:spAutoFit/>
          </a:bodyPr>
          <a:lstStyle/>
          <a:p>
            <a:r>
              <a:rPr kumimoji="1" lang="ja-JP" altLang="en-US" sz="1600" dirty="0"/>
              <a:t>日本</a:t>
            </a:r>
            <a:r>
              <a:rPr kumimoji="1" lang="ja-JP" altLang="en-US" sz="1600" dirty="0">
                <a:solidFill>
                  <a:srgbClr val="FF0000"/>
                </a:solidFill>
              </a:rPr>
              <a:t>赤十字社</a:t>
            </a:r>
            <a:r>
              <a:rPr kumimoji="1" lang="ja-JP" altLang="en-US" sz="1600" dirty="0"/>
              <a:t>奈良支部</a:t>
            </a:r>
          </a:p>
        </p:txBody>
      </p:sp>
      <p:sp>
        <p:nvSpPr>
          <p:cNvPr id="7" name="テキスト ボックス 6"/>
          <p:cNvSpPr txBox="1"/>
          <p:nvPr/>
        </p:nvSpPr>
        <p:spPr>
          <a:xfrm>
            <a:off x="3635896" y="3705674"/>
            <a:ext cx="1970411" cy="369332"/>
          </a:xfrm>
          <a:prstGeom prst="rect">
            <a:avLst/>
          </a:prstGeom>
          <a:noFill/>
        </p:spPr>
        <p:txBody>
          <a:bodyPr wrap="none" rtlCol="0">
            <a:spAutoFit/>
          </a:bodyPr>
          <a:lstStyle/>
          <a:p>
            <a:r>
              <a:rPr kumimoji="1" lang="ja-JP" altLang="en-US" dirty="0">
                <a:solidFill>
                  <a:schemeClr val="bg1"/>
                </a:solidFill>
                <a:latin typeface="ＭＳ Ｐゴシック" panose="020B0600070205080204" pitchFamily="50" charset="-128"/>
                <a:ea typeface="ＭＳ Ｐゴシック" panose="020B0600070205080204" pitchFamily="50" charset="-128"/>
              </a:rPr>
              <a:t>桜井市長も激励に</a:t>
            </a:r>
          </a:p>
        </p:txBody>
      </p:sp>
      <p:sp>
        <p:nvSpPr>
          <p:cNvPr id="8" name="テキスト ボックス 7"/>
          <p:cNvSpPr txBox="1"/>
          <p:nvPr/>
        </p:nvSpPr>
        <p:spPr>
          <a:xfrm>
            <a:off x="3263424" y="1732166"/>
            <a:ext cx="1491114" cy="369332"/>
          </a:xfrm>
          <a:prstGeom prst="rect">
            <a:avLst/>
          </a:prstGeom>
          <a:solidFill>
            <a:srgbClr val="C00000"/>
          </a:solidFill>
        </p:spPr>
        <p:txBody>
          <a:bodyPr wrap="none" rtlCol="0">
            <a:spAutoFit/>
          </a:bodyPr>
          <a:lstStyle/>
          <a:p>
            <a:r>
              <a:rPr kumimoji="1" lang="ja-JP" altLang="en-US" dirty="0">
                <a:solidFill>
                  <a:schemeClr val="bg1"/>
                </a:solidFill>
              </a:rPr>
              <a:t>朝倉台夏祭り</a:t>
            </a:r>
          </a:p>
        </p:txBody>
      </p:sp>
      <p:sp>
        <p:nvSpPr>
          <p:cNvPr id="9" name="正方形/長方形 8">
            <a:extLst>
              <a:ext uri="{FF2B5EF4-FFF2-40B4-BE49-F238E27FC236}">
                <a16:creationId xmlns:a16="http://schemas.microsoft.com/office/drawing/2014/main" id="{06D24DB8-356E-41D0-A5BF-4338E5914ABE}"/>
              </a:ext>
            </a:extLst>
          </p:cNvPr>
          <p:cNvSpPr/>
          <p:nvPr/>
        </p:nvSpPr>
        <p:spPr>
          <a:xfrm>
            <a:off x="142092" y="1663592"/>
            <a:ext cx="238307" cy="483183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8517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F2A629E-2DEF-4D2B-B0D8-2DB45CCD3C1D}"/>
              </a:ext>
            </a:extLst>
          </p:cNvPr>
          <p:cNvSpPr/>
          <p:nvPr/>
        </p:nvSpPr>
        <p:spPr>
          <a:xfrm>
            <a:off x="0" y="0"/>
            <a:ext cx="9144000" cy="68580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コンテンツ プレースホルダー 4">
            <a:extLst>
              <a:ext uri="{FF2B5EF4-FFF2-40B4-BE49-F238E27FC236}">
                <a16:creationId xmlns:a16="http://schemas.microsoft.com/office/drawing/2014/main" id="{8FE1B735-02B2-4118-A7CA-7D42F4E538D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1878" y="1609769"/>
            <a:ext cx="4536572" cy="2653442"/>
          </a:xfrm>
        </p:spPr>
      </p:pic>
      <p:pic>
        <p:nvPicPr>
          <p:cNvPr id="7" name="図 6">
            <a:extLst>
              <a:ext uri="{FF2B5EF4-FFF2-40B4-BE49-F238E27FC236}">
                <a16:creationId xmlns:a16="http://schemas.microsoft.com/office/drawing/2014/main" id="{EE15D826-A35D-453B-A33C-53D5A47213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669528"/>
            <a:ext cx="4366338" cy="2497561"/>
          </a:xfrm>
          <a:prstGeom prst="rect">
            <a:avLst/>
          </a:prstGeom>
        </p:spPr>
      </p:pic>
      <p:pic>
        <p:nvPicPr>
          <p:cNvPr id="9" name="図 8">
            <a:extLst>
              <a:ext uri="{FF2B5EF4-FFF2-40B4-BE49-F238E27FC236}">
                <a16:creationId xmlns:a16="http://schemas.microsoft.com/office/drawing/2014/main" id="{D738C3C8-B483-4CB4-9F85-4FBAB00968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499" y="3921510"/>
            <a:ext cx="4777418" cy="2789884"/>
          </a:xfrm>
          <a:prstGeom prst="rect">
            <a:avLst/>
          </a:prstGeom>
        </p:spPr>
      </p:pic>
      <p:pic>
        <p:nvPicPr>
          <p:cNvPr id="11" name="図 10">
            <a:extLst>
              <a:ext uri="{FF2B5EF4-FFF2-40B4-BE49-F238E27FC236}">
                <a16:creationId xmlns:a16="http://schemas.microsoft.com/office/drawing/2014/main" id="{07CBB900-F9ED-40BE-A74D-19D2752037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2234" y="4024096"/>
            <a:ext cx="4205064" cy="2687298"/>
          </a:xfrm>
          <a:prstGeom prst="rect">
            <a:avLst/>
          </a:prstGeom>
        </p:spPr>
      </p:pic>
      <p:sp>
        <p:nvSpPr>
          <p:cNvPr id="4" name="テキスト ボックス 3">
            <a:extLst>
              <a:ext uri="{FF2B5EF4-FFF2-40B4-BE49-F238E27FC236}">
                <a16:creationId xmlns:a16="http://schemas.microsoft.com/office/drawing/2014/main" id="{608121A3-0BB8-458B-B2C2-56038A665E09}"/>
              </a:ext>
            </a:extLst>
          </p:cNvPr>
          <p:cNvSpPr txBox="1"/>
          <p:nvPr/>
        </p:nvSpPr>
        <p:spPr>
          <a:xfrm>
            <a:off x="6621293" y="243005"/>
            <a:ext cx="2159566" cy="523220"/>
          </a:xfrm>
          <a:prstGeom prst="rect">
            <a:avLst/>
          </a:prstGeom>
          <a:noFill/>
        </p:spPr>
        <p:txBody>
          <a:bodyPr wrap="none" rtlCol="0">
            <a:spAutoFit/>
          </a:bodyPr>
          <a:lstStyle/>
          <a:p>
            <a:r>
              <a:rPr kumimoji="1" lang="ja-JP" altLang="en-US" sz="2800" dirty="0">
                <a:solidFill>
                  <a:srgbClr val="002060"/>
                </a:solidFill>
                <a:highlight>
                  <a:srgbClr val="FFFF00"/>
                </a:highlight>
              </a:rPr>
              <a:t>自治会・後援</a:t>
            </a:r>
          </a:p>
        </p:txBody>
      </p:sp>
      <p:sp>
        <p:nvSpPr>
          <p:cNvPr id="6" name="テキスト ボックス 5">
            <a:extLst>
              <a:ext uri="{FF2B5EF4-FFF2-40B4-BE49-F238E27FC236}">
                <a16:creationId xmlns:a16="http://schemas.microsoft.com/office/drawing/2014/main" id="{9C8A346E-F9CE-470A-A3DE-2794F3B80B8F}"/>
              </a:ext>
            </a:extLst>
          </p:cNvPr>
          <p:cNvSpPr txBox="1"/>
          <p:nvPr/>
        </p:nvSpPr>
        <p:spPr>
          <a:xfrm>
            <a:off x="376724" y="381198"/>
            <a:ext cx="750526" cy="523220"/>
          </a:xfrm>
          <a:prstGeom prst="rect">
            <a:avLst/>
          </a:prstGeom>
          <a:solidFill>
            <a:srgbClr val="00B050"/>
          </a:solidFill>
        </p:spPr>
        <p:txBody>
          <a:bodyPr wrap="none" rtlCol="0">
            <a:spAutoFit/>
          </a:bodyPr>
          <a:lstStyle/>
          <a:p>
            <a:r>
              <a:rPr kumimoji="1" lang="ja-JP" altLang="en-US" sz="2800" dirty="0">
                <a:solidFill>
                  <a:srgbClr val="FFFF00"/>
                </a:solidFill>
              </a:rPr>
              <a:t>９月</a:t>
            </a:r>
          </a:p>
        </p:txBody>
      </p:sp>
      <p:sp>
        <p:nvSpPr>
          <p:cNvPr id="3" name="タイトル 2">
            <a:extLst>
              <a:ext uri="{FF2B5EF4-FFF2-40B4-BE49-F238E27FC236}">
                <a16:creationId xmlns:a16="http://schemas.microsoft.com/office/drawing/2014/main" id="{BA2F6E00-D887-470B-AA5F-C70ADF281281}"/>
              </a:ext>
            </a:extLst>
          </p:cNvPr>
          <p:cNvSpPr>
            <a:spLocks noGrp="1"/>
          </p:cNvSpPr>
          <p:nvPr>
            <p:ph type="title"/>
          </p:nvPr>
        </p:nvSpPr>
        <p:spPr>
          <a:xfrm>
            <a:off x="179512" y="146606"/>
            <a:ext cx="8784976" cy="1521230"/>
          </a:xfrm>
          <a:solidFill>
            <a:schemeClr val="tx2">
              <a:lumMod val="40000"/>
              <a:lumOff val="60000"/>
            </a:schemeClr>
          </a:solidFill>
        </p:spPr>
        <p:txBody>
          <a:bodyPr>
            <a:normAutofit fontScale="90000"/>
          </a:bodyPr>
          <a:lstStyle/>
          <a:p>
            <a:r>
              <a:rPr lang="ja-JP" altLang="en-US" b="1" dirty="0">
                <a:solidFill>
                  <a:srgbClr val="002060"/>
                </a:solidFill>
              </a:rPr>
              <a:t>自主防災会主催</a:t>
            </a:r>
            <a:br>
              <a:rPr lang="en-US" altLang="ja-JP" b="1" dirty="0">
                <a:solidFill>
                  <a:srgbClr val="002060"/>
                </a:solidFill>
              </a:rPr>
            </a:br>
            <a:r>
              <a:rPr lang="en-US" altLang="ja-JP" sz="6000" b="1" dirty="0">
                <a:solidFill>
                  <a:srgbClr val="002060"/>
                </a:solidFill>
              </a:rPr>
              <a:t>『</a:t>
            </a:r>
            <a:r>
              <a:rPr lang="ja-JP" altLang="en-US" sz="6000" b="1" dirty="0">
                <a:solidFill>
                  <a:srgbClr val="002060"/>
                </a:solidFill>
              </a:rPr>
              <a:t>防</a:t>
            </a:r>
            <a:r>
              <a:rPr lang="ja-JP" altLang="en-US" sz="6000" b="1" dirty="0">
                <a:solidFill>
                  <a:srgbClr val="FF0000"/>
                </a:solidFill>
              </a:rPr>
              <a:t>災</a:t>
            </a:r>
            <a:r>
              <a:rPr lang="ja-JP" altLang="en-US" sz="6000" b="1" dirty="0">
                <a:solidFill>
                  <a:srgbClr val="002060"/>
                </a:solidFill>
              </a:rPr>
              <a:t>講演会</a:t>
            </a:r>
            <a:r>
              <a:rPr lang="en-US" altLang="ja-JP" sz="6000" b="1" dirty="0">
                <a:solidFill>
                  <a:srgbClr val="002060"/>
                </a:solidFill>
              </a:rPr>
              <a:t>』</a:t>
            </a:r>
            <a:r>
              <a:rPr lang="ja-JP" altLang="en-US" b="1" dirty="0">
                <a:solidFill>
                  <a:srgbClr val="002060"/>
                </a:solidFill>
              </a:rPr>
              <a:t>開催</a:t>
            </a:r>
            <a:endParaRPr kumimoji="1" lang="ja-JP" altLang="en-US" dirty="0">
              <a:solidFill>
                <a:srgbClr val="002060"/>
              </a:solidFill>
            </a:endParaRPr>
          </a:p>
        </p:txBody>
      </p:sp>
    </p:spTree>
    <p:extLst>
      <p:ext uri="{BB962C8B-B14F-4D97-AF65-F5344CB8AC3E}">
        <p14:creationId xmlns:p14="http://schemas.microsoft.com/office/powerpoint/2010/main" val="225990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D5FE4475-A152-44CE-8C7D-FB70E8DDCDE4}"/>
              </a:ext>
            </a:extLst>
          </p:cNvPr>
          <p:cNvSpPr/>
          <p:nvPr/>
        </p:nvSpPr>
        <p:spPr>
          <a:xfrm>
            <a:off x="0" y="0"/>
            <a:ext cx="9144000" cy="70294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p:cNvSpPr/>
          <p:nvPr/>
        </p:nvSpPr>
        <p:spPr>
          <a:xfrm>
            <a:off x="270894" y="169329"/>
            <a:ext cx="8693594" cy="216549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2455892"/>
            <a:ext cx="6155144" cy="4196296"/>
          </a:xfrm>
        </p:spPr>
      </p:pic>
      <p:sp>
        <p:nvSpPr>
          <p:cNvPr id="3" name="タイトル 2"/>
          <p:cNvSpPr>
            <a:spLocks noGrp="1"/>
          </p:cNvSpPr>
          <p:nvPr>
            <p:ph type="title"/>
          </p:nvPr>
        </p:nvSpPr>
        <p:spPr>
          <a:xfrm>
            <a:off x="467544" y="309203"/>
            <a:ext cx="8307571" cy="1947007"/>
          </a:xfrm>
          <a:solidFill>
            <a:schemeClr val="accent2">
              <a:lumMod val="20000"/>
              <a:lumOff val="80000"/>
            </a:schemeClr>
          </a:solidFill>
          <a:ln>
            <a:noFill/>
          </a:ln>
        </p:spPr>
        <p:txBody>
          <a:bodyPr>
            <a:normAutofit/>
          </a:bodyPr>
          <a:lstStyle/>
          <a:p>
            <a:pPr algn="l"/>
            <a:r>
              <a:rPr lang="ja-JP" altLang="en-US" b="1" dirty="0">
                <a:solidFill>
                  <a:srgbClr val="002060"/>
                </a:solidFill>
              </a:rPr>
              <a:t>朝倉台 防</a:t>
            </a:r>
            <a:r>
              <a:rPr lang="ja-JP" altLang="en-US" b="1" dirty="0">
                <a:solidFill>
                  <a:srgbClr val="FF0000"/>
                </a:solidFill>
              </a:rPr>
              <a:t>災</a:t>
            </a:r>
            <a:r>
              <a:rPr lang="ja-JP" altLang="en-US" b="1" dirty="0">
                <a:solidFill>
                  <a:srgbClr val="002060"/>
                </a:solidFill>
              </a:rPr>
              <a:t>訓練</a:t>
            </a:r>
            <a:r>
              <a:rPr lang="ja-JP" altLang="en-US" sz="3600" b="1" dirty="0">
                <a:solidFill>
                  <a:srgbClr val="002060"/>
                </a:solidFill>
              </a:rPr>
              <a:t>　</a:t>
            </a:r>
            <a:br>
              <a:rPr lang="en-US" altLang="ja-JP" sz="2800" b="1" dirty="0">
                <a:solidFill>
                  <a:srgbClr val="002060"/>
                </a:solidFill>
              </a:rPr>
            </a:br>
            <a:r>
              <a:rPr lang="ja-JP" altLang="en-US" sz="3600" dirty="0">
                <a:solidFill>
                  <a:schemeClr val="bg1"/>
                </a:solidFill>
                <a:latin typeface="HGP創英ﾌﾟﾚｾﾞﾝｽEB" panose="02020800000000000000" pitchFamily="18" charset="-128"/>
                <a:ea typeface="HGP創英ﾌﾟﾚｾﾞﾝｽEB" panose="02020800000000000000" pitchFamily="18" charset="-128"/>
              </a:rPr>
              <a:t> </a:t>
            </a:r>
            <a:r>
              <a:rPr lang="ja-JP" altLang="en-US" sz="3200" b="1" dirty="0">
                <a:solidFill>
                  <a:srgbClr val="00FFCC"/>
                </a:solidFill>
                <a:highlight>
                  <a:srgbClr val="000000"/>
                </a:highlight>
              </a:rPr>
              <a:t>８時３０分、大地震発生</a:t>
            </a:r>
            <a:br>
              <a:rPr lang="en-US" altLang="ja-JP" sz="2400" dirty="0">
                <a:solidFill>
                  <a:srgbClr val="FF0000"/>
                </a:solidFill>
              </a:rPr>
            </a:br>
            <a:r>
              <a:rPr lang="ja-JP" altLang="en-US" sz="2800" dirty="0">
                <a:solidFill>
                  <a:srgbClr val="FF0000"/>
                </a:solidFill>
              </a:rPr>
              <a:t>　</a:t>
            </a:r>
            <a:endParaRPr kumimoji="1" lang="ja-JP" altLang="en-US" sz="2400" b="1" dirty="0">
              <a:solidFill>
                <a:srgbClr val="C00000"/>
              </a:solidFill>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5272" y="2455892"/>
            <a:ext cx="2029843" cy="1352384"/>
          </a:xfrm>
          <a:prstGeom prst="rect">
            <a:avLst/>
          </a:prstGeom>
        </p:spPr>
      </p:pic>
      <p:sp>
        <p:nvSpPr>
          <p:cNvPr id="7" name="角丸四角形 6"/>
          <p:cNvSpPr/>
          <p:nvPr/>
        </p:nvSpPr>
        <p:spPr>
          <a:xfrm rot="820640">
            <a:off x="4450008" y="2886836"/>
            <a:ext cx="140970" cy="313184"/>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rot="1165685">
            <a:off x="5442298" y="3217283"/>
            <a:ext cx="136513" cy="313184"/>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5310082" y="4221088"/>
            <a:ext cx="108012" cy="36004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rot="20999986">
            <a:off x="4529750" y="4847695"/>
            <a:ext cx="131167" cy="23979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4932040" y="5816519"/>
            <a:ext cx="108012" cy="140324"/>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角丸四角形 11"/>
          <p:cNvSpPr/>
          <p:nvPr/>
        </p:nvSpPr>
        <p:spPr>
          <a:xfrm>
            <a:off x="6149420" y="3579677"/>
            <a:ext cx="222780" cy="114299"/>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92D050"/>
              </a:solidFill>
            </a:endParaRPr>
          </a:p>
        </p:txBody>
      </p:sp>
      <p:sp>
        <p:nvSpPr>
          <p:cNvPr id="13" name="角丸四角形 12"/>
          <p:cNvSpPr/>
          <p:nvPr/>
        </p:nvSpPr>
        <p:spPr>
          <a:xfrm>
            <a:off x="4357900" y="5421264"/>
            <a:ext cx="152132" cy="23998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92D050"/>
              </a:solidFill>
            </a:endParaRPr>
          </a:p>
        </p:txBody>
      </p:sp>
      <p:sp>
        <p:nvSpPr>
          <p:cNvPr id="17" name="角丸四角形 16"/>
          <p:cNvSpPr/>
          <p:nvPr/>
        </p:nvSpPr>
        <p:spPr>
          <a:xfrm>
            <a:off x="4433966" y="5757214"/>
            <a:ext cx="135632" cy="19193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92D050"/>
              </a:solidFill>
            </a:endParaRPr>
          </a:p>
        </p:txBody>
      </p:sp>
      <p:sp>
        <p:nvSpPr>
          <p:cNvPr id="2" name="下矢印 1"/>
          <p:cNvSpPr/>
          <p:nvPr/>
        </p:nvSpPr>
        <p:spPr>
          <a:xfrm rot="7075926">
            <a:off x="5511051" y="4425718"/>
            <a:ext cx="134200" cy="80776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ドーナツ 13"/>
          <p:cNvSpPr/>
          <p:nvPr/>
        </p:nvSpPr>
        <p:spPr>
          <a:xfrm>
            <a:off x="5022207" y="4492897"/>
            <a:ext cx="222006" cy="176462"/>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角丸四角形 14"/>
          <p:cNvSpPr/>
          <p:nvPr/>
        </p:nvSpPr>
        <p:spPr>
          <a:xfrm>
            <a:off x="5916611" y="4838127"/>
            <a:ext cx="527597" cy="31906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916610" y="5199133"/>
            <a:ext cx="584775" cy="1349087"/>
          </a:xfrm>
          <a:prstGeom prst="rect">
            <a:avLst/>
          </a:prstGeom>
          <a:noFill/>
        </p:spPr>
        <p:txBody>
          <a:bodyPr vert="eaVert" wrap="none" rtlCol="0">
            <a:spAutoFit/>
          </a:bodyPr>
          <a:lstStyle/>
          <a:p>
            <a:r>
              <a:rPr lang="ja-JP" altLang="en-US" sz="1200" dirty="0"/>
              <a:t>　</a:t>
            </a:r>
            <a:r>
              <a:rPr kumimoji="1" lang="ja-JP" altLang="en-US" sz="1200" dirty="0"/>
              <a:t>朝倉台</a:t>
            </a:r>
            <a:endParaRPr kumimoji="1" lang="en-US" altLang="ja-JP" sz="1200" dirty="0"/>
          </a:p>
          <a:p>
            <a:r>
              <a:rPr kumimoji="1" lang="ja-JP" altLang="en-US" sz="1400" dirty="0"/>
              <a:t>「災害対策本部」</a:t>
            </a:r>
          </a:p>
        </p:txBody>
      </p:sp>
      <p:pic>
        <p:nvPicPr>
          <p:cNvPr id="2050" name="Picture 2" descr="C:\Users\user\Pictures\防災会　第15回・防災訓練写真　まとめ27・11・24\1-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5272" y="3811342"/>
            <a:ext cx="2029843" cy="152238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Pictures\防災会　第15回・防災訓練写真　まとめ27・11・24\1-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5272" y="5333724"/>
            <a:ext cx="2029843" cy="1351673"/>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270894" y="2455891"/>
            <a:ext cx="3437009" cy="42295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689365" y="502420"/>
            <a:ext cx="4183741" cy="984885"/>
          </a:xfrm>
          <a:prstGeom prst="rect">
            <a:avLst/>
          </a:prstGeom>
          <a:solidFill>
            <a:schemeClr val="accent3">
              <a:lumMod val="20000"/>
              <a:lumOff val="80000"/>
            </a:schemeClr>
          </a:solidFill>
          <a:ln w="28575">
            <a:solidFill>
              <a:srgbClr val="0000FF"/>
            </a:solidFill>
          </a:ln>
        </p:spPr>
        <p:txBody>
          <a:bodyPr wrap="square" rtlCol="0">
            <a:spAutoFit/>
          </a:bodyPr>
          <a:lstStyle/>
          <a:p>
            <a:r>
              <a:rPr kumimoji="1" lang="ja-JP" altLang="en-US" sz="2600" b="1" dirty="0">
                <a:solidFill>
                  <a:srgbClr val="0000FF"/>
                </a:solidFill>
                <a:latin typeface="UD デジタル 教科書体 NP-B" panose="02020700000000000000" pitchFamily="18" charset="-128"/>
                <a:ea typeface="UD デジタル 教科書体 NP-B" panose="02020700000000000000" pitchFamily="18" charset="-128"/>
              </a:rPr>
              <a:t>「自治会」「自主防災会」</a:t>
            </a:r>
            <a:endParaRPr kumimoji="1" lang="en-US" altLang="ja-JP" sz="2600" b="1" dirty="0">
              <a:solidFill>
                <a:srgbClr val="0000FF"/>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共催事業</a:t>
            </a:r>
          </a:p>
        </p:txBody>
      </p:sp>
      <p:sp>
        <p:nvSpPr>
          <p:cNvPr id="20" name="テキスト ボックス 19">
            <a:extLst>
              <a:ext uri="{FF2B5EF4-FFF2-40B4-BE49-F238E27FC236}">
                <a16:creationId xmlns:a16="http://schemas.microsoft.com/office/drawing/2014/main" id="{3C75182B-22EF-4B7C-B039-A7D220FBDB3D}"/>
              </a:ext>
            </a:extLst>
          </p:cNvPr>
          <p:cNvSpPr txBox="1"/>
          <p:nvPr/>
        </p:nvSpPr>
        <p:spPr>
          <a:xfrm>
            <a:off x="755576" y="1785718"/>
            <a:ext cx="8053033" cy="523220"/>
          </a:xfrm>
          <a:prstGeom prst="rect">
            <a:avLst/>
          </a:prstGeom>
          <a:noFill/>
        </p:spPr>
        <p:txBody>
          <a:bodyPr wrap="square" rtlCol="0">
            <a:spAutoFit/>
          </a:bodyPr>
          <a:lstStyle/>
          <a:p>
            <a:pPr algn="ctr"/>
            <a:r>
              <a:rPr lang="ja-JP" altLang="en-US" sz="2800" b="1" dirty="0">
                <a:solidFill>
                  <a:srgbClr val="C00000"/>
                </a:solidFill>
              </a:rPr>
              <a:t>指定・避難場所公園</a:t>
            </a:r>
            <a:r>
              <a:rPr lang="ja-JP" altLang="en-US" sz="2800" dirty="0">
                <a:solidFill>
                  <a:srgbClr val="C00000"/>
                </a:solidFill>
              </a:rPr>
              <a:t>（５ヵ所）</a:t>
            </a:r>
            <a:r>
              <a:rPr lang="ja-JP" altLang="en-US" sz="2800" b="1" dirty="0">
                <a:solidFill>
                  <a:srgbClr val="C00000"/>
                </a:solidFill>
              </a:rPr>
              <a:t>に避難して下さい！</a:t>
            </a:r>
            <a:endParaRPr kumimoji="1" lang="ja-JP" altLang="en-US" sz="2800" dirty="0"/>
          </a:p>
        </p:txBody>
      </p:sp>
    </p:spTree>
    <p:extLst>
      <p:ext uri="{BB962C8B-B14F-4D97-AF65-F5344CB8AC3E}">
        <p14:creationId xmlns:p14="http://schemas.microsoft.com/office/powerpoint/2010/main" val="173856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2000" fill="hold"/>
                                        <p:tgtEl>
                                          <p:spTgt spid="20"/>
                                        </p:tgtEl>
                                        <p:attrNameLst>
                                          <p:attrName>ppt_w</p:attrName>
                                        </p:attrNameLst>
                                      </p:cBhvr>
                                      <p:tavLst>
                                        <p:tav tm="0">
                                          <p:val>
                                            <p:fltVal val="0"/>
                                          </p:val>
                                        </p:tav>
                                        <p:tav tm="100000">
                                          <p:val>
                                            <p:strVal val="#ppt_w"/>
                                          </p:val>
                                        </p:tav>
                                      </p:tavLst>
                                    </p:anim>
                                    <p:anim calcmode="lin" valueType="num">
                                      <p:cBhvr>
                                        <p:cTn id="8" dur="2000" fill="hold"/>
                                        <p:tgtEl>
                                          <p:spTgt spid="20"/>
                                        </p:tgtEl>
                                        <p:attrNameLst>
                                          <p:attrName>ppt_h</p:attrName>
                                        </p:attrNameLst>
                                      </p:cBhvr>
                                      <p:tavLst>
                                        <p:tav tm="0">
                                          <p:val>
                                            <p:fltVal val="0"/>
                                          </p:val>
                                        </p:tav>
                                        <p:tav tm="100000">
                                          <p:val>
                                            <p:strVal val="#ppt_h"/>
                                          </p:val>
                                        </p:tav>
                                      </p:tavLst>
                                    </p:anim>
                                    <p:animEffect transition="in" filter="fade">
                                      <p:cBhvr>
                                        <p:cTn id="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DD42C97-DF29-A634-BCE5-A42098C4A78F}"/>
              </a:ext>
            </a:extLst>
          </p:cNvPr>
          <p:cNvSpPr/>
          <p:nvPr/>
        </p:nvSpPr>
        <p:spPr>
          <a:xfrm>
            <a:off x="1" y="-28947"/>
            <a:ext cx="9143999" cy="70294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8D385AC2-D005-5C63-C491-5AD6C954F2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1707" y="3181147"/>
            <a:ext cx="4137907" cy="3103431"/>
          </a:xfrm>
          <a:prstGeom prst="rect">
            <a:avLst/>
          </a:prstGeom>
        </p:spPr>
      </p:pic>
      <p:pic>
        <p:nvPicPr>
          <p:cNvPr id="7170" name="Picture 2">
            <a:extLst>
              <a:ext uri="{FF2B5EF4-FFF2-40B4-BE49-F238E27FC236}">
                <a16:creationId xmlns:a16="http://schemas.microsoft.com/office/drawing/2014/main" id="{7BAF3729-CF06-73BF-913F-8C24850084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5295" y="4015537"/>
            <a:ext cx="3369987" cy="224607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EBC43B36-8B47-3D99-B218-F78E86BCE0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954" y="1714841"/>
            <a:ext cx="4130661" cy="2327800"/>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859ADC30-9D5A-6BB5-8793-10D33F3DEB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142" y="1714841"/>
            <a:ext cx="3369987" cy="2327800"/>
          </a:xfrm>
          <a:prstGeom prst="rect">
            <a:avLst/>
          </a:prstGeom>
        </p:spPr>
      </p:pic>
      <p:pic>
        <p:nvPicPr>
          <p:cNvPr id="5" name="Picture 4">
            <a:extLst>
              <a:ext uri="{FF2B5EF4-FFF2-40B4-BE49-F238E27FC236}">
                <a16:creationId xmlns:a16="http://schemas.microsoft.com/office/drawing/2014/main" id="{F95FA2FE-F284-4366-C5E5-7FDFF48F78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830" y="1528449"/>
            <a:ext cx="4378088" cy="52712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681D3B1E-EB79-DA26-8B6E-0BB0DF9B9A5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1999" y="1233611"/>
            <a:ext cx="4449477" cy="55654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134F9F3A-EE6A-7449-286C-FAA1B7C61F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328" y="1516923"/>
            <a:ext cx="4961736" cy="52821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C17D5B01-2D77-B4D2-11E5-A58ADB9573CF}"/>
              </a:ext>
            </a:extLst>
          </p:cNvPr>
          <p:cNvSpPr txBox="1"/>
          <p:nvPr/>
        </p:nvSpPr>
        <p:spPr>
          <a:xfrm>
            <a:off x="5940152" y="289191"/>
            <a:ext cx="2383986" cy="461665"/>
          </a:xfrm>
          <a:prstGeom prst="rect">
            <a:avLst/>
          </a:prstGeom>
          <a:noFill/>
        </p:spPr>
        <p:txBody>
          <a:bodyPr wrap="none" rtlCol="0">
            <a:spAutoFit/>
          </a:bodyPr>
          <a:lstStyle/>
          <a:p>
            <a:r>
              <a:rPr lang="ja-JP" altLang="en-US" sz="2400" b="1" dirty="0">
                <a:solidFill>
                  <a:srgbClr val="0000FF"/>
                </a:solidFill>
              </a:rPr>
              <a:t>毎年４０</a:t>
            </a:r>
            <a:r>
              <a:rPr kumimoji="1" lang="ja-JP" altLang="en-US" sz="2400" b="1" dirty="0">
                <a:solidFill>
                  <a:srgbClr val="0000FF"/>
                </a:solidFill>
              </a:rPr>
              <a:t>数名参加</a:t>
            </a:r>
          </a:p>
        </p:txBody>
      </p:sp>
      <p:pic>
        <p:nvPicPr>
          <p:cNvPr id="1026" name="Picture 2">
            <a:extLst>
              <a:ext uri="{FF2B5EF4-FFF2-40B4-BE49-F238E27FC236}">
                <a16:creationId xmlns:a16="http://schemas.microsoft.com/office/drawing/2014/main" id="{2BBF3C6E-24EF-A99E-B78F-6ACDE62115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61441" y="1502277"/>
            <a:ext cx="3971682" cy="5350993"/>
          </a:xfrm>
          <a:prstGeom prst="rect">
            <a:avLst/>
          </a:prstGeom>
          <a:noFill/>
          <a:extLst>
            <a:ext uri="{909E8E84-426E-40DD-AFC4-6F175D3DCCD1}">
              <a14:hiddenFill xmlns:a14="http://schemas.microsoft.com/office/drawing/2010/main">
                <a:solidFill>
                  <a:srgbClr val="FFFFFF"/>
                </a:solidFill>
              </a14:hiddenFill>
            </a:ext>
          </a:extLst>
        </p:spPr>
      </p:pic>
      <p:sp>
        <p:nvSpPr>
          <p:cNvPr id="30" name="タイトル 29">
            <a:extLst>
              <a:ext uri="{FF2B5EF4-FFF2-40B4-BE49-F238E27FC236}">
                <a16:creationId xmlns:a16="http://schemas.microsoft.com/office/drawing/2014/main" id="{A3A05544-AB3C-43BA-AEE7-F1257BD635F1}"/>
              </a:ext>
            </a:extLst>
          </p:cNvPr>
          <p:cNvSpPr>
            <a:spLocks noGrp="1"/>
          </p:cNvSpPr>
          <p:nvPr>
            <p:ph type="title"/>
          </p:nvPr>
        </p:nvSpPr>
        <p:spPr>
          <a:xfrm>
            <a:off x="147440" y="90761"/>
            <a:ext cx="8898955" cy="1476897"/>
          </a:xfrm>
          <a:solidFill>
            <a:schemeClr val="accent4">
              <a:lumMod val="20000"/>
              <a:lumOff val="80000"/>
            </a:schemeClr>
          </a:solidFill>
          <a:ln w="28575">
            <a:solidFill>
              <a:srgbClr val="0000FF"/>
            </a:solidFill>
          </a:ln>
        </p:spPr>
        <p:txBody>
          <a:bodyPr>
            <a:normAutofit fontScale="90000"/>
          </a:bodyPr>
          <a:lstStyle/>
          <a:p>
            <a:pPr algn="l"/>
            <a:r>
              <a:rPr lang="ja-JP" altLang="en-US" dirty="0">
                <a:solidFill>
                  <a:srgbClr val="002060"/>
                </a:solidFill>
              </a:rPr>
              <a:t>　　　</a:t>
            </a:r>
            <a:r>
              <a:rPr lang="ja-JP" altLang="en-US" b="1" dirty="0">
                <a:solidFill>
                  <a:srgbClr val="0000FF"/>
                </a:solidFill>
              </a:rPr>
              <a:t>防災訓練の</a:t>
            </a:r>
            <a:r>
              <a:rPr lang="ja-JP" altLang="en-US" b="1" dirty="0">
                <a:solidFill>
                  <a:srgbClr val="FF0000"/>
                </a:solidFill>
              </a:rPr>
              <a:t>２</a:t>
            </a:r>
            <a:r>
              <a:rPr lang="ja-JP" altLang="en-US" b="1" dirty="0">
                <a:solidFill>
                  <a:srgbClr val="0000FF"/>
                </a:solidFill>
              </a:rPr>
              <a:t>週間前</a:t>
            </a:r>
            <a:br>
              <a:rPr lang="en-US" altLang="ja-JP" dirty="0">
                <a:solidFill>
                  <a:srgbClr val="FF0000"/>
                </a:solidFill>
              </a:rPr>
            </a:br>
            <a:r>
              <a:rPr lang="ja-JP" altLang="en-US" dirty="0">
                <a:solidFill>
                  <a:srgbClr val="FF0000"/>
                </a:solidFill>
              </a:rPr>
              <a:t>　</a:t>
            </a:r>
            <a:r>
              <a:rPr lang="ja-JP" altLang="en-US" sz="4000" dirty="0">
                <a:solidFill>
                  <a:srgbClr val="002060"/>
                </a:solidFill>
              </a:rPr>
              <a:t>自治会役員対象の</a:t>
            </a:r>
            <a:r>
              <a:rPr lang="en-US" altLang="ja-JP" sz="4000" b="1" dirty="0">
                <a:solidFill>
                  <a:srgbClr val="FFFF00"/>
                </a:solidFill>
                <a:highlight>
                  <a:srgbClr val="000000"/>
                </a:highlight>
              </a:rPr>
              <a:t>『</a:t>
            </a:r>
            <a:r>
              <a:rPr lang="ja-JP" altLang="en-US" sz="4000" b="1" dirty="0">
                <a:solidFill>
                  <a:srgbClr val="FFFF00"/>
                </a:solidFill>
                <a:highlight>
                  <a:srgbClr val="000000"/>
                </a:highlight>
              </a:rPr>
              <a:t>防災用具・実技訓練</a:t>
            </a:r>
            <a:r>
              <a:rPr lang="en-US" altLang="ja-JP" sz="4000" b="1" dirty="0">
                <a:solidFill>
                  <a:srgbClr val="FFFF00"/>
                </a:solidFill>
                <a:highlight>
                  <a:srgbClr val="000000"/>
                </a:highlight>
              </a:rPr>
              <a:t>』</a:t>
            </a:r>
            <a:endParaRPr lang="ja-JP" altLang="en-US" sz="4000" dirty="0">
              <a:solidFill>
                <a:srgbClr val="002060"/>
              </a:solidFill>
            </a:endParaRPr>
          </a:p>
        </p:txBody>
      </p:sp>
    </p:spTree>
    <p:extLst>
      <p:ext uri="{BB962C8B-B14F-4D97-AF65-F5344CB8AC3E}">
        <p14:creationId xmlns:p14="http://schemas.microsoft.com/office/powerpoint/2010/main" val="73277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500"/>
                                        <p:tgtEl>
                                          <p:spTgt spid="30"/>
                                        </p:tgtEl>
                                      </p:cBhvr>
                                    </p:animEffect>
                                    <p:anim calcmode="lin" valueType="num">
                                      <p:cBhvr>
                                        <p:cTn id="8" dur="1500" fill="hold"/>
                                        <p:tgtEl>
                                          <p:spTgt spid="30"/>
                                        </p:tgtEl>
                                        <p:attrNameLst>
                                          <p:attrName>ppt_x</p:attrName>
                                        </p:attrNameLst>
                                      </p:cBhvr>
                                      <p:tavLst>
                                        <p:tav tm="0">
                                          <p:val>
                                            <p:strVal val="#ppt_x"/>
                                          </p:val>
                                        </p:tav>
                                        <p:tav tm="100000">
                                          <p:val>
                                            <p:strVal val="#ppt_x"/>
                                          </p:val>
                                        </p:tav>
                                      </p:tavLst>
                                    </p:anim>
                                    <p:anim calcmode="lin" valueType="num">
                                      <p:cBhvr>
                                        <p:cTn id="9" dur="15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 presetClass="entr" presetSubtype="2"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500"/>
                                        <p:tgtEl>
                                          <p:spTgt spid="6"/>
                                        </p:tgtEl>
                                      </p:cBhvr>
                                    </p:animEffect>
                                    <p:anim calcmode="lin" valueType="num">
                                      <p:cBhvr>
                                        <p:cTn id="26" dur="1500" fill="hold"/>
                                        <p:tgtEl>
                                          <p:spTgt spid="6"/>
                                        </p:tgtEl>
                                        <p:attrNameLst>
                                          <p:attrName>ppt_x</p:attrName>
                                        </p:attrNameLst>
                                      </p:cBhvr>
                                      <p:tavLst>
                                        <p:tav tm="0">
                                          <p:val>
                                            <p:strVal val="#ppt_x"/>
                                          </p:val>
                                        </p:tav>
                                        <p:tav tm="100000">
                                          <p:val>
                                            <p:strVal val="#ppt_x"/>
                                          </p:val>
                                        </p:tav>
                                      </p:tavLst>
                                    </p:anim>
                                    <p:anim calcmode="lin" valueType="num">
                                      <p:cBhvr>
                                        <p:cTn id="27"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par>
                          <p:cTn id="33" fill="hold">
                            <p:stCondLst>
                              <p:cond delay="2000"/>
                            </p:stCondLst>
                            <p:childTnLst>
                              <p:par>
                                <p:cTn id="34" presetID="6" presetClass="entr" presetSubtype="16" fill="hold" nodeType="after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circle(in)">
                                      <p:cBhvr>
                                        <p:cTn id="36"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167E3A9-EA33-1296-489E-358A0888693C}"/>
              </a:ext>
            </a:extLst>
          </p:cNvPr>
          <p:cNvSpPr/>
          <p:nvPr/>
        </p:nvSpPr>
        <p:spPr>
          <a:xfrm>
            <a:off x="0" y="0"/>
            <a:ext cx="9144000" cy="7029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D08F521C-B912-4722-B0AF-043D2ACF22A1}"/>
              </a:ext>
            </a:extLst>
          </p:cNvPr>
          <p:cNvSpPr>
            <a:spLocks noGrp="1"/>
          </p:cNvSpPr>
          <p:nvPr>
            <p:ph type="title"/>
          </p:nvPr>
        </p:nvSpPr>
        <p:spPr>
          <a:xfrm>
            <a:off x="539552" y="1916832"/>
            <a:ext cx="8229600" cy="1252728"/>
          </a:xfrm>
          <a:noFill/>
        </p:spPr>
        <p:txBody>
          <a:bodyPr>
            <a:normAutofit fontScale="90000"/>
          </a:bodyPr>
          <a:lstStyle/>
          <a:p>
            <a:r>
              <a:rPr lang="ja-JP" altLang="en-US" sz="6000" b="1" dirty="0">
                <a:solidFill>
                  <a:srgbClr val="0000FF"/>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コロナ禍でも</a:t>
            </a:r>
            <a:br>
              <a:rPr lang="en-US" altLang="ja-JP" dirty="0">
                <a:solidFill>
                  <a:srgbClr val="0000FF"/>
                </a:solidFill>
                <a:latin typeface="UD デジタル 教科書体 NP-B" panose="02020700000000000000" pitchFamily="18" charset="-128"/>
                <a:ea typeface="UD デジタル 教科書体 NP-B" panose="02020700000000000000" pitchFamily="18" charset="-128"/>
              </a:rPr>
            </a:br>
            <a:r>
              <a:rPr lang="ja-JP" altLang="en-US" sz="4900" b="1" dirty="0">
                <a:solidFill>
                  <a:srgbClr val="0000FF"/>
                </a:solidFill>
                <a:latin typeface="UD デジタル 教科書体 NP-B" panose="02020700000000000000" pitchFamily="18" charset="-128"/>
                <a:ea typeface="UD デジタル 教科書体 NP-B" panose="02020700000000000000" pitchFamily="18" charset="-128"/>
              </a:rPr>
              <a:t>巨大地震は待ってくれない</a:t>
            </a:r>
          </a:p>
        </p:txBody>
      </p:sp>
      <p:sp>
        <p:nvSpPr>
          <p:cNvPr id="2" name="テキスト ボックス 1">
            <a:extLst>
              <a:ext uri="{FF2B5EF4-FFF2-40B4-BE49-F238E27FC236}">
                <a16:creationId xmlns:a16="http://schemas.microsoft.com/office/drawing/2014/main" id="{407ADA57-B579-4060-88AF-A77D810F6B1F}"/>
              </a:ext>
            </a:extLst>
          </p:cNvPr>
          <p:cNvSpPr txBox="1"/>
          <p:nvPr/>
        </p:nvSpPr>
        <p:spPr>
          <a:xfrm>
            <a:off x="1331640" y="423507"/>
            <a:ext cx="5909480" cy="1261884"/>
          </a:xfrm>
          <a:prstGeom prst="rect">
            <a:avLst/>
          </a:prstGeom>
          <a:solidFill>
            <a:schemeClr val="accent4">
              <a:lumMod val="20000"/>
              <a:lumOff val="80000"/>
            </a:schemeClr>
          </a:solidFill>
          <a:ln w="38100">
            <a:solidFill>
              <a:srgbClr val="0000FF"/>
            </a:solidFill>
          </a:ln>
        </p:spPr>
        <p:txBody>
          <a:bodyPr wrap="square" rtlCol="0">
            <a:spAutoFit/>
          </a:bodyPr>
          <a:lstStyle/>
          <a:p>
            <a:pPr algn="ctr"/>
            <a:r>
              <a:rPr lang="ja-JP" altLang="en-US" sz="3200" b="1" dirty="0">
                <a:solidFill>
                  <a:srgbClr val="FF0000"/>
                </a:solidFill>
                <a:latin typeface="+mn-ea"/>
              </a:rPr>
              <a:t>２０２０年度～２０２２年度</a:t>
            </a:r>
            <a:endParaRPr lang="en-US" altLang="ja-JP" sz="5400" b="1" dirty="0">
              <a:solidFill>
                <a:srgbClr val="0000FF"/>
              </a:solidFill>
              <a:latin typeface="+mn-ea"/>
            </a:endParaRPr>
          </a:p>
          <a:p>
            <a:pPr algn="ctr"/>
            <a:r>
              <a:rPr lang="en-US" altLang="ja-JP" sz="4400" b="1" dirty="0">
                <a:solidFill>
                  <a:srgbClr val="0000FF"/>
                </a:solidFill>
                <a:latin typeface="+mn-ea"/>
              </a:rPr>
              <a:t>『</a:t>
            </a:r>
            <a:r>
              <a:rPr lang="ja-JP" altLang="en-US" sz="4400" b="1" dirty="0">
                <a:solidFill>
                  <a:srgbClr val="0000FF"/>
                </a:solidFill>
                <a:latin typeface="+mn-ea"/>
              </a:rPr>
              <a:t>避難訓練</a:t>
            </a:r>
            <a:r>
              <a:rPr lang="en-US" altLang="ja-JP" sz="4400" b="1" dirty="0">
                <a:solidFill>
                  <a:srgbClr val="0000FF"/>
                </a:solidFill>
                <a:latin typeface="+mn-ea"/>
              </a:rPr>
              <a:t>』</a:t>
            </a:r>
            <a:r>
              <a:rPr lang="ja-JP" altLang="en-US" sz="4400" b="1" dirty="0">
                <a:solidFill>
                  <a:srgbClr val="0000FF"/>
                </a:solidFill>
                <a:latin typeface="+mn-ea"/>
              </a:rPr>
              <a:t>のみ実施</a:t>
            </a:r>
            <a:endParaRPr lang="en-US" altLang="ja-JP" sz="4400" b="1" dirty="0">
              <a:solidFill>
                <a:srgbClr val="0000FF"/>
              </a:solidFill>
              <a:latin typeface="+mn-ea"/>
            </a:endParaRPr>
          </a:p>
        </p:txBody>
      </p:sp>
      <p:pic>
        <p:nvPicPr>
          <p:cNvPr id="3" name="Picture 2" descr="C:\Users\user\Pictures\image432[1].jpg">
            <a:extLst>
              <a:ext uri="{FF2B5EF4-FFF2-40B4-BE49-F238E27FC236}">
                <a16:creationId xmlns:a16="http://schemas.microsoft.com/office/drawing/2014/main" id="{8FBC74DE-A0EC-44D8-8327-6DE8E25185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647" y="3169561"/>
            <a:ext cx="5641645" cy="33909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80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anim calcmode="lin" valueType="num">
                                      <p:cBhvr>
                                        <p:cTn id="12" dur="2000" fill="hold"/>
                                        <p:tgtEl>
                                          <p:spTgt spid="3"/>
                                        </p:tgtEl>
                                        <p:attrNameLst>
                                          <p:attrName>ppt_x</p:attrName>
                                        </p:attrNameLst>
                                      </p:cBhvr>
                                      <p:tavLst>
                                        <p:tav tm="0">
                                          <p:val>
                                            <p:strVal val="#ppt_x"/>
                                          </p:val>
                                        </p:tav>
                                        <p:tav tm="100000">
                                          <p:val>
                                            <p:strVal val="#ppt_x"/>
                                          </p:val>
                                        </p:tav>
                                      </p:tavLst>
                                    </p:anim>
                                    <p:anim calcmode="lin" valueType="num">
                                      <p:cBhvr>
                                        <p:cTn id="13" dur="2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4000"/>
                            </p:stCondLst>
                            <p:childTnLst>
                              <p:par>
                                <p:cTn id="15" presetID="14" presetClass="entr" presetSubtype="1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7C116896-1638-36AE-8616-A798AB6F828A}"/>
              </a:ext>
            </a:extLst>
          </p:cNvPr>
          <p:cNvSpPr/>
          <p:nvPr/>
        </p:nvSpPr>
        <p:spPr>
          <a:xfrm>
            <a:off x="0" y="0"/>
            <a:ext cx="9144000" cy="70294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93A99AD0-22D7-8FAA-1273-0E89459F5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072082"/>
            <a:ext cx="7656368" cy="3708553"/>
          </a:xfrm>
          <a:prstGeom prst="rect">
            <a:avLst/>
          </a:prstGeom>
        </p:spPr>
      </p:pic>
      <p:sp>
        <p:nvSpPr>
          <p:cNvPr id="6" name="テキスト ボックス 5">
            <a:extLst>
              <a:ext uri="{FF2B5EF4-FFF2-40B4-BE49-F238E27FC236}">
                <a16:creationId xmlns:a16="http://schemas.microsoft.com/office/drawing/2014/main" id="{F1FD1AFA-E99A-591E-3F64-B2B7D3C102E3}"/>
              </a:ext>
            </a:extLst>
          </p:cNvPr>
          <p:cNvSpPr txBox="1"/>
          <p:nvPr/>
        </p:nvSpPr>
        <p:spPr>
          <a:xfrm>
            <a:off x="3063405" y="5013176"/>
            <a:ext cx="2752677" cy="923330"/>
          </a:xfrm>
          <a:prstGeom prst="rect">
            <a:avLst/>
          </a:prstGeom>
          <a:noFill/>
        </p:spPr>
        <p:txBody>
          <a:bodyPr wrap="none" rtlCol="0">
            <a:spAutoFit/>
          </a:bodyPr>
          <a:lstStyle/>
          <a:p>
            <a:r>
              <a:rPr kumimoji="1" lang="en-US" altLang="ja-JP"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1</a:t>
            </a:r>
            <a:r>
              <a:rPr kumimoji="1"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号公園</a:t>
            </a:r>
          </a:p>
        </p:txBody>
      </p:sp>
      <p:pic>
        <p:nvPicPr>
          <p:cNvPr id="13" name="図 12">
            <a:extLst>
              <a:ext uri="{FF2B5EF4-FFF2-40B4-BE49-F238E27FC236}">
                <a16:creationId xmlns:a16="http://schemas.microsoft.com/office/drawing/2014/main" id="{67F48C55-1380-CF7E-78E6-A340191F9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541287"/>
            <a:ext cx="7656368" cy="5102251"/>
          </a:xfrm>
          <a:prstGeom prst="rect">
            <a:avLst/>
          </a:prstGeom>
        </p:spPr>
      </p:pic>
      <p:sp>
        <p:nvSpPr>
          <p:cNvPr id="4" name="テキスト ボックス 3">
            <a:extLst>
              <a:ext uri="{FF2B5EF4-FFF2-40B4-BE49-F238E27FC236}">
                <a16:creationId xmlns:a16="http://schemas.microsoft.com/office/drawing/2014/main" id="{F7956EA7-C17C-1ACA-9B38-BBDDA1BD28DE}"/>
              </a:ext>
            </a:extLst>
          </p:cNvPr>
          <p:cNvSpPr txBox="1"/>
          <p:nvPr/>
        </p:nvSpPr>
        <p:spPr>
          <a:xfrm>
            <a:off x="2869289" y="5543258"/>
            <a:ext cx="2954655" cy="923330"/>
          </a:xfrm>
          <a:prstGeom prst="rect">
            <a:avLst/>
          </a:prstGeom>
          <a:noFill/>
        </p:spPr>
        <p:txBody>
          <a:bodyPr wrap="none" rtlCol="0">
            <a:spAutoFit/>
          </a:bodyPr>
          <a:lstStyle/>
          <a:p>
            <a:r>
              <a:rPr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３</a:t>
            </a:r>
            <a:r>
              <a:rPr kumimoji="1"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号公園</a:t>
            </a:r>
          </a:p>
        </p:txBody>
      </p:sp>
      <p:pic>
        <p:nvPicPr>
          <p:cNvPr id="15" name="図 14">
            <a:extLst>
              <a:ext uri="{FF2B5EF4-FFF2-40B4-BE49-F238E27FC236}">
                <a16:creationId xmlns:a16="http://schemas.microsoft.com/office/drawing/2014/main" id="{719470B4-8F05-E303-C52C-4152336200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541287"/>
            <a:ext cx="7781262" cy="5102251"/>
          </a:xfrm>
          <a:prstGeom prst="rect">
            <a:avLst/>
          </a:prstGeom>
        </p:spPr>
      </p:pic>
      <p:sp>
        <p:nvSpPr>
          <p:cNvPr id="7" name="テキスト ボックス 6">
            <a:extLst>
              <a:ext uri="{FF2B5EF4-FFF2-40B4-BE49-F238E27FC236}">
                <a16:creationId xmlns:a16="http://schemas.microsoft.com/office/drawing/2014/main" id="{7A7E9C6B-22CE-8615-B104-18AA7F947DC5}"/>
              </a:ext>
            </a:extLst>
          </p:cNvPr>
          <p:cNvSpPr txBox="1"/>
          <p:nvPr/>
        </p:nvSpPr>
        <p:spPr>
          <a:xfrm>
            <a:off x="3008258" y="5631733"/>
            <a:ext cx="2954655" cy="923330"/>
          </a:xfrm>
          <a:prstGeom prst="rect">
            <a:avLst/>
          </a:prstGeom>
          <a:noFill/>
        </p:spPr>
        <p:txBody>
          <a:bodyPr wrap="none" rtlCol="0">
            <a:spAutoFit/>
          </a:bodyPr>
          <a:lstStyle/>
          <a:p>
            <a:r>
              <a:rPr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４</a:t>
            </a:r>
            <a:r>
              <a:rPr kumimoji="1"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号公園</a:t>
            </a:r>
          </a:p>
        </p:txBody>
      </p:sp>
      <p:pic>
        <p:nvPicPr>
          <p:cNvPr id="17" name="図 16">
            <a:extLst>
              <a:ext uri="{FF2B5EF4-FFF2-40B4-BE49-F238E27FC236}">
                <a16:creationId xmlns:a16="http://schemas.microsoft.com/office/drawing/2014/main" id="{E47759BF-CF29-E7EE-FCC2-38B6C6E9C7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560" y="1541287"/>
            <a:ext cx="7808016" cy="5102252"/>
          </a:xfrm>
          <a:prstGeom prst="rect">
            <a:avLst/>
          </a:prstGeom>
        </p:spPr>
      </p:pic>
      <p:pic>
        <p:nvPicPr>
          <p:cNvPr id="19" name="図 18">
            <a:extLst>
              <a:ext uri="{FF2B5EF4-FFF2-40B4-BE49-F238E27FC236}">
                <a16:creationId xmlns:a16="http://schemas.microsoft.com/office/drawing/2014/main" id="{335E2422-A6C1-1440-4A2A-FA4E3E3A7F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916" y="1372341"/>
            <a:ext cx="7914511" cy="5274280"/>
          </a:xfrm>
          <a:prstGeom prst="rect">
            <a:avLst/>
          </a:prstGeom>
        </p:spPr>
      </p:pic>
      <p:pic>
        <p:nvPicPr>
          <p:cNvPr id="21" name="図 20">
            <a:extLst>
              <a:ext uri="{FF2B5EF4-FFF2-40B4-BE49-F238E27FC236}">
                <a16:creationId xmlns:a16="http://schemas.microsoft.com/office/drawing/2014/main" id="{8F2C3984-B642-D8F5-7BC6-B6B7C40953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951" y="1727223"/>
            <a:ext cx="8764097" cy="4929805"/>
          </a:xfrm>
          <a:prstGeom prst="rect">
            <a:avLst/>
          </a:prstGeom>
        </p:spPr>
      </p:pic>
      <p:sp>
        <p:nvSpPr>
          <p:cNvPr id="5" name="テキスト ボックス 4">
            <a:extLst>
              <a:ext uri="{FF2B5EF4-FFF2-40B4-BE49-F238E27FC236}">
                <a16:creationId xmlns:a16="http://schemas.microsoft.com/office/drawing/2014/main" id="{7A263C6D-D039-AA38-3834-BE573A23D161}"/>
              </a:ext>
            </a:extLst>
          </p:cNvPr>
          <p:cNvSpPr txBox="1"/>
          <p:nvPr/>
        </p:nvSpPr>
        <p:spPr>
          <a:xfrm>
            <a:off x="3147227" y="5602316"/>
            <a:ext cx="2954655" cy="923330"/>
          </a:xfrm>
          <a:prstGeom prst="rect">
            <a:avLst/>
          </a:prstGeom>
          <a:noFill/>
        </p:spPr>
        <p:txBody>
          <a:bodyPr wrap="none" rtlCol="0">
            <a:spAutoFit/>
          </a:bodyPr>
          <a:lstStyle/>
          <a:p>
            <a:r>
              <a:rPr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６</a:t>
            </a:r>
            <a:r>
              <a:rPr kumimoji="1"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号公園</a:t>
            </a:r>
          </a:p>
        </p:txBody>
      </p:sp>
      <p:pic>
        <p:nvPicPr>
          <p:cNvPr id="27" name="図 26">
            <a:extLst>
              <a:ext uri="{FF2B5EF4-FFF2-40B4-BE49-F238E27FC236}">
                <a16:creationId xmlns:a16="http://schemas.microsoft.com/office/drawing/2014/main" id="{509B50F4-1211-7442-8F81-08D4A1B7B99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9951" y="1329252"/>
            <a:ext cx="8764097" cy="5340621"/>
          </a:xfrm>
          <a:prstGeom prst="rect">
            <a:avLst/>
          </a:prstGeom>
        </p:spPr>
      </p:pic>
      <p:sp>
        <p:nvSpPr>
          <p:cNvPr id="8" name="テキスト ボックス 7">
            <a:extLst>
              <a:ext uri="{FF2B5EF4-FFF2-40B4-BE49-F238E27FC236}">
                <a16:creationId xmlns:a16="http://schemas.microsoft.com/office/drawing/2014/main" id="{AADD1DBE-9381-A293-5874-4B6FA79CBD11}"/>
              </a:ext>
            </a:extLst>
          </p:cNvPr>
          <p:cNvSpPr txBox="1"/>
          <p:nvPr/>
        </p:nvSpPr>
        <p:spPr>
          <a:xfrm>
            <a:off x="3356537" y="5454783"/>
            <a:ext cx="2954655" cy="923330"/>
          </a:xfrm>
          <a:prstGeom prst="rect">
            <a:avLst/>
          </a:prstGeom>
          <a:noFill/>
        </p:spPr>
        <p:txBody>
          <a:bodyPr wrap="none" rtlCol="0">
            <a:spAutoFit/>
          </a:bodyPr>
          <a:lstStyle/>
          <a:p>
            <a:r>
              <a:rPr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７</a:t>
            </a:r>
            <a:r>
              <a:rPr kumimoji="1" lang="ja-JP" altLang="en-US" sz="54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号公園</a:t>
            </a:r>
          </a:p>
        </p:txBody>
      </p:sp>
      <p:pic>
        <p:nvPicPr>
          <p:cNvPr id="29" name="図 28">
            <a:extLst>
              <a:ext uri="{FF2B5EF4-FFF2-40B4-BE49-F238E27FC236}">
                <a16:creationId xmlns:a16="http://schemas.microsoft.com/office/drawing/2014/main" id="{5767DD6E-DE4A-924B-4FCD-BCA9BFF7FB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8294" y="3610491"/>
            <a:ext cx="4472622" cy="3052959"/>
          </a:xfrm>
          <a:prstGeom prst="rect">
            <a:avLst/>
          </a:prstGeom>
        </p:spPr>
      </p:pic>
      <p:pic>
        <p:nvPicPr>
          <p:cNvPr id="31" name="図 30">
            <a:extLst>
              <a:ext uri="{FF2B5EF4-FFF2-40B4-BE49-F238E27FC236}">
                <a16:creationId xmlns:a16="http://schemas.microsoft.com/office/drawing/2014/main" id="{7555B797-A076-C13A-388E-7CD20FE7F19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93321" y="3620125"/>
            <a:ext cx="4515874" cy="3052959"/>
          </a:xfrm>
          <a:prstGeom prst="rect">
            <a:avLst/>
          </a:prstGeom>
        </p:spPr>
      </p:pic>
      <p:sp>
        <p:nvSpPr>
          <p:cNvPr id="9" name="タイトル 8">
            <a:extLst>
              <a:ext uri="{FF2B5EF4-FFF2-40B4-BE49-F238E27FC236}">
                <a16:creationId xmlns:a16="http://schemas.microsoft.com/office/drawing/2014/main" id="{F9A680FB-A22D-BA06-1ED9-20FBE0B493B2}"/>
              </a:ext>
            </a:extLst>
          </p:cNvPr>
          <p:cNvSpPr>
            <a:spLocks noGrp="1"/>
          </p:cNvSpPr>
          <p:nvPr>
            <p:ph type="title"/>
          </p:nvPr>
        </p:nvSpPr>
        <p:spPr>
          <a:xfrm>
            <a:off x="178294" y="267647"/>
            <a:ext cx="8830901" cy="1468150"/>
          </a:xfrm>
          <a:solidFill>
            <a:schemeClr val="accent6">
              <a:lumMod val="50000"/>
            </a:schemeClr>
          </a:solidFill>
        </p:spPr>
        <p:txBody>
          <a:bodyPr>
            <a:normAutofit/>
          </a:bodyPr>
          <a:lstStyle/>
          <a:p>
            <a:r>
              <a:rPr lang="ja-JP" altLang="en-US" sz="4800" b="1" dirty="0">
                <a:solidFill>
                  <a:srgbClr val="FFFF00"/>
                </a:solidFill>
              </a:rPr>
              <a:t>避難場所公園に避難しました！</a:t>
            </a:r>
          </a:p>
        </p:txBody>
      </p:sp>
    </p:spTree>
    <p:extLst>
      <p:ext uri="{BB962C8B-B14F-4D97-AF65-F5344CB8AC3E}">
        <p14:creationId xmlns:p14="http://schemas.microsoft.com/office/powerpoint/2010/main" val="332927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anim calcmode="lin" valueType="num">
                                      <p:cBhvr>
                                        <p:cTn id="8" dur="1500" fill="hold"/>
                                        <p:tgtEl>
                                          <p:spTgt spid="9"/>
                                        </p:tgtEl>
                                        <p:attrNameLst>
                                          <p:attrName>ppt_x</p:attrName>
                                        </p:attrNameLst>
                                      </p:cBhvr>
                                      <p:tavLst>
                                        <p:tav tm="0">
                                          <p:val>
                                            <p:strVal val="#ppt_x"/>
                                          </p:val>
                                        </p:tav>
                                        <p:tav tm="100000">
                                          <p:val>
                                            <p:strVal val="#ppt_x"/>
                                          </p:val>
                                        </p:tav>
                                      </p:tavLst>
                                    </p:anim>
                                    <p:anim calcmode="lin" valueType="num">
                                      <p:cBhvr>
                                        <p:cTn id="9" dur="1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500"/>
                                        <p:tgtEl>
                                          <p:spTgt spid="11"/>
                                        </p:tgtEl>
                                      </p:cBhvr>
                                    </p:animEffect>
                                    <p:anim calcmode="lin" valueType="num">
                                      <p:cBhvr>
                                        <p:cTn id="14" dur="1500" fill="hold"/>
                                        <p:tgtEl>
                                          <p:spTgt spid="11"/>
                                        </p:tgtEl>
                                        <p:attrNameLst>
                                          <p:attrName>ppt_x</p:attrName>
                                        </p:attrNameLst>
                                      </p:cBhvr>
                                      <p:tavLst>
                                        <p:tav tm="0">
                                          <p:val>
                                            <p:strVal val="#ppt_x"/>
                                          </p:val>
                                        </p:tav>
                                        <p:tav tm="100000">
                                          <p:val>
                                            <p:strVal val="#ppt_x"/>
                                          </p:val>
                                        </p:tav>
                                      </p:tavLst>
                                    </p:anim>
                                    <p:anim calcmode="lin" valueType="num">
                                      <p:cBhvr>
                                        <p:cTn id="15" dur="15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6"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500"/>
                                        <p:tgtEl>
                                          <p:spTgt spid="13"/>
                                        </p:tgtEl>
                                      </p:cBhvr>
                                    </p:animEffect>
                                    <p:anim calcmode="lin" valueType="num">
                                      <p:cBhvr>
                                        <p:cTn id="25" dur="1500" fill="hold"/>
                                        <p:tgtEl>
                                          <p:spTgt spid="13"/>
                                        </p:tgtEl>
                                        <p:attrNameLst>
                                          <p:attrName>ppt_x</p:attrName>
                                        </p:attrNameLst>
                                      </p:cBhvr>
                                      <p:tavLst>
                                        <p:tav tm="0">
                                          <p:val>
                                            <p:strVal val="#ppt_x"/>
                                          </p:val>
                                        </p:tav>
                                        <p:tav tm="100000">
                                          <p:val>
                                            <p:strVal val="#ppt_x"/>
                                          </p:val>
                                        </p:tav>
                                      </p:tavLst>
                                    </p:anim>
                                    <p:anim calcmode="lin" valueType="num">
                                      <p:cBhvr>
                                        <p:cTn id="26" dur="1500" fill="hold"/>
                                        <p:tgtEl>
                                          <p:spTgt spid="13"/>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6" presetClass="entr" presetSubtype="16"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500"/>
                                        <p:tgtEl>
                                          <p:spTgt spid="15"/>
                                        </p:tgtEl>
                                      </p:cBhvr>
                                    </p:animEffect>
                                    <p:anim calcmode="lin" valueType="num">
                                      <p:cBhvr>
                                        <p:cTn id="36" dur="1500" fill="hold"/>
                                        <p:tgtEl>
                                          <p:spTgt spid="15"/>
                                        </p:tgtEl>
                                        <p:attrNameLst>
                                          <p:attrName>ppt_x</p:attrName>
                                        </p:attrNameLst>
                                      </p:cBhvr>
                                      <p:tavLst>
                                        <p:tav tm="0">
                                          <p:val>
                                            <p:strVal val="#ppt_x"/>
                                          </p:val>
                                        </p:tav>
                                        <p:tav tm="100000">
                                          <p:val>
                                            <p:strVal val="#ppt_x"/>
                                          </p:val>
                                        </p:tav>
                                      </p:tavLst>
                                    </p:anim>
                                    <p:anim calcmode="lin" valueType="num">
                                      <p:cBhvr>
                                        <p:cTn id="37" dur="1500" fill="hold"/>
                                        <p:tgtEl>
                                          <p:spTgt spid="15"/>
                                        </p:tgtEl>
                                        <p:attrNameLst>
                                          <p:attrName>ppt_y</p:attrName>
                                        </p:attrNameLst>
                                      </p:cBhvr>
                                      <p:tavLst>
                                        <p:tav tm="0">
                                          <p:val>
                                            <p:strVal val="#ppt_y+.1"/>
                                          </p:val>
                                        </p:tav>
                                        <p:tav tm="100000">
                                          <p:val>
                                            <p:strVal val="#ppt_y"/>
                                          </p:val>
                                        </p:tav>
                                      </p:tavLst>
                                    </p:anim>
                                  </p:childTnLst>
                                </p:cTn>
                              </p:par>
                            </p:childTnLst>
                          </p:cTn>
                        </p:par>
                        <p:par>
                          <p:cTn id="38" fill="hold">
                            <p:stCondLst>
                              <p:cond delay="1500"/>
                            </p:stCondLst>
                            <p:childTnLst>
                              <p:par>
                                <p:cTn id="39" presetID="6" presetClass="entr" presetSubtype="16"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ircle(in)">
                                      <p:cBhvr>
                                        <p:cTn id="41" dur="2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500"/>
                                        <p:tgtEl>
                                          <p:spTgt spid="17"/>
                                        </p:tgtEl>
                                      </p:cBhvr>
                                    </p:animEffect>
                                    <p:anim calcmode="lin" valueType="num">
                                      <p:cBhvr>
                                        <p:cTn id="47" dur="1500" fill="hold"/>
                                        <p:tgtEl>
                                          <p:spTgt spid="17"/>
                                        </p:tgtEl>
                                        <p:attrNameLst>
                                          <p:attrName>ppt_x</p:attrName>
                                        </p:attrNameLst>
                                      </p:cBhvr>
                                      <p:tavLst>
                                        <p:tav tm="0">
                                          <p:val>
                                            <p:strVal val="#ppt_x"/>
                                          </p:val>
                                        </p:tav>
                                        <p:tav tm="100000">
                                          <p:val>
                                            <p:strVal val="#ppt_x"/>
                                          </p:val>
                                        </p:tav>
                                      </p:tavLst>
                                    </p:anim>
                                    <p:anim calcmode="lin" valueType="num">
                                      <p:cBhvr>
                                        <p:cTn id="48" dur="1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1500"/>
                                        <p:tgtEl>
                                          <p:spTgt spid="19"/>
                                        </p:tgtEl>
                                      </p:cBhvr>
                                    </p:animEffect>
                                    <p:anim calcmode="lin" valueType="num">
                                      <p:cBhvr>
                                        <p:cTn id="54" dur="1500" fill="hold"/>
                                        <p:tgtEl>
                                          <p:spTgt spid="19"/>
                                        </p:tgtEl>
                                        <p:attrNameLst>
                                          <p:attrName>ppt_x</p:attrName>
                                        </p:attrNameLst>
                                      </p:cBhvr>
                                      <p:tavLst>
                                        <p:tav tm="0">
                                          <p:val>
                                            <p:strVal val="#ppt_x"/>
                                          </p:val>
                                        </p:tav>
                                        <p:tav tm="100000">
                                          <p:val>
                                            <p:strVal val="#ppt_x"/>
                                          </p:val>
                                        </p:tav>
                                      </p:tavLst>
                                    </p:anim>
                                    <p:anim calcmode="lin" valueType="num">
                                      <p:cBhvr>
                                        <p:cTn id="55" dur="1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500"/>
                                        <p:tgtEl>
                                          <p:spTgt spid="21"/>
                                        </p:tgtEl>
                                      </p:cBhvr>
                                    </p:animEffect>
                                    <p:anim calcmode="lin" valueType="num">
                                      <p:cBhvr>
                                        <p:cTn id="61" dur="1500" fill="hold"/>
                                        <p:tgtEl>
                                          <p:spTgt spid="21"/>
                                        </p:tgtEl>
                                        <p:attrNameLst>
                                          <p:attrName>ppt_x</p:attrName>
                                        </p:attrNameLst>
                                      </p:cBhvr>
                                      <p:tavLst>
                                        <p:tav tm="0">
                                          <p:val>
                                            <p:strVal val="#ppt_x"/>
                                          </p:val>
                                        </p:tav>
                                        <p:tav tm="100000">
                                          <p:val>
                                            <p:strVal val="#ppt_x"/>
                                          </p:val>
                                        </p:tav>
                                      </p:tavLst>
                                    </p:anim>
                                    <p:anim calcmode="lin" valueType="num">
                                      <p:cBhvr>
                                        <p:cTn id="62" dur="1500" fill="hold"/>
                                        <p:tgtEl>
                                          <p:spTgt spid="21"/>
                                        </p:tgtEl>
                                        <p:attrNameLst>
                                          <p:attrName>ppt_y</p:attrName>
                                        </p:attrNameLst>
                                      </p:cBhvr>
                                      <p:tavLst>
                                        <p:tav tm="0">
                                          <p:val>
                                            <p:strVal val="#ppt_y+.1"/>
                                          </p:val>
                                        </p:tav>
                                        <p:tav tm="100000">
                                          <p:val>
                                            <p:strVal val="#ppt_y"/>
                                          </p:val>
                                        </p:tav>
                                      </p:tavLst>
                                    </p:anim>
                                  </p:childTnLst>
                                </p:cTn>
                              </p:par>
                            </p:childTnLst>
                          </p:cTn>
                        </p:par>
                        <p:par>
                          <p:cTn id="63" fill="hold">
                            <p:stCondLst>
                              <p:cond delay="1500"/>
                            </p:stCondLst>
                            <p:childTnLst>
                              <p:par>
                                <p:cTn id="64" presetID="6" presetClass="entr" presetSubtype="16" fill="hold" grpId="0" nodeType="after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circle(in)">
                                      <p:cBhvr>
                                        <p:cTn id="66" dur="20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1500"/>
                                        <p:tgtEl>
                                          <p:spTgt spid="27"/>
                                        </p:tgtEl>
                                      </p:cBhvr>
                                    </p:animEffect>
                                    <p:anim calcmode="lin" valueType="num">
                                      <p:cBhvr>
                                        <p:cTn id="72" dur="1500" fill="hold"/>
                                        <p:tgtEl>
                                          <p:spTgt spid="27"/>
                                        </p:tgtEl>
                                        <p:attrNameLst>
                                          <p:attrName>ppt_x</p:attrName>
                                        </p:attrNameLst>
                                      </p:cBhvr>
                                      <p:tavLst>
                                        <p:tav tm="0">
                                          <p:val>
                                            <p:strVal val="#ppt_x"/>
                                          </p:val>
                                        </p:tav>
                                        <p:tav tm="100000">
                                          <p:val>
                                            <p:strVal val="#ppt_x"/>
                                          </p:val>
                                        </p:tav>
                                      </p:tavLst>
                                    </p:anim>
                                    <p:anim calcmode="lin" valueType="num">
                                      <p:cBhvr>
                                        <p:cTn id="73" dur="1500" fill="hold"/>
                                        <p:tgtEl>
                                          <p:spTgt spid="27"/>
                                        </p:tgtEl>
                                        <p:attrNameLst>
                                          <p:attrName>ppt_y</p:attrName>
                                        </p:attrNameLst>
                                      </p:cBhvr>
                                      <p:tavLst>
                                        <p:tav tm="0">
                                          <p:val>
                                            <p:strVal val="#ppt_y+.1"/>
                                          </p:val>
                                        </p:tav>
                                        <p:tav tm="100000">
                                          <p:val>
                                            <p:strVal val="#ppt_y"/>
                                          </p:val>
                                        </p:tav>
                                      </p:tavLst>
                                    </p:anim>
                                  </p:childTnLst>
                                </p:cTn>
                              </p:par>
                            </p:childTnLst>
                          </p:cTn>
                        </p:par>
                        <p:par>
                          <p:cTn id="74" fill="hold">
                            <p:stCondLst>
                              <p:cond delay="1500"/>
                            </p:stCondLst>
                            <p:childTnLst>
                              <p:par>
                                <p:cTn id="75" presetID="6" presetClass="entr" presetSubtype="16" fill="hold" grpId="0" nodeType="after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circle(in)">
                                      <p:cBhvr>
                                        <p:cTn id="77" dur="20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wheel(1)">
                                      <p:cBhvr>
                                        <p:cTn id="82" dur="2000"/>
                                        <p:tgtEl>
                                          <p:spTgt spid="29"/>
                                        </p:tgtEl>
                                      </p:cBhvr>
                                    </p:animEffect>
                                  </p:childTnLst>
                                </p:cTn>
                              </p:par>
                            </p:childTnLst>
                          </p:cTn>
                        </p:par>
                        <p:par>
                          <p:cTn id="83" fill="hold">
                            <p:stCondLst>
                              <p:cond delay="2000"/>
                            </p:stCondLst>
                            <p:childTnLst>
                              <p:par>
                                <p:cTn id="84" presetID="14" presetClass="entr" presetSubtype="10" fill="hold"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randombar(horizontal)">
                                      <p:cBhvr>
                                        <p:cTn id="86"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7" grpId="0"/>
      <p:bldP spid="5" grpId="0"/>
      <p:bldP spid="8" grpId="0"/>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B6EAA2DE-072A-4EF4-A34B-27035686B0A7}"/>
              </a:ext>
            </a:extLst>
          </p:cNvPr>
          <p:cNvSpPr/>
          <p:nvPr/>
        </p:nvSpPr>
        <p:spPr>
          <a:xfrm>
            <a:off x="0" y="0"/>
            <a:ext cx="9143999" cy="70294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D76F734C-8287-4B3E-9B75-DA63C5B732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530" y="4992093"/>
            <a:ext cx="2476464" cy="1650331"/>
          </a:xfrm>
          <a:prstGeom prst="rect">
            <a:avLst/>
          </a:prstGeom>
        </p:spPr>
      </p:pic>
      <p:pic>
        <p:nvPicPr>
          <p:cNvPr id="19" name="図 18">
            <a:extLst>
              <a:ext uri="{FF2B5EF4-FFF2-40B4-BE49-F238E27FC236}">
                <a16:creationId xmlns:a16="http://schemas.microsoft.com/office/drawing/2014/main" id="{925A3931-7652-4545-A0BC-74351DACD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7366" y="4404127"/>
            <a:ext cx="1720882" cy="1237293"/>
          </a:xfrm>
          <a:prstGeom prst="rect">
            <a:avLst/>
          </a:prstGeom>
        </p:spPr>
      </p:pic>
      <p:pic>
        <p:nvPicPr>
          <p:cNvPr id="5" name="コンテンツ プレースホルダー 4">
            <a:extLst>
              <a:ext uri="{FF2B5EF4-FFF2-40B4-BE49-F238E27FC236}">
                <a16:creationId xmlns:a16="http://schemas.microsoft.com/office/drawing/2014/main" id="{81793CAD-E143-4A69-9B76-1373B6CF297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91146" y="1729075"/>
            <a:ext cx="2584185" cy="1722117"/>
          </a:xfrm>
        </p:spPr>
      </p:pic>
      <p:sp>
        <p:nvSpPr>
          <p:cNvPr id="3" name="タイトル 2">
            <a:extLst>
              <a:ext uri="{FF2B5EF4-FFF2-40B4-BE49-F238E27FC236}">
                <a16:creationId xmlns:a16="http://schemas.microsoft.com/office/drawing/2014/main" id="{1D6E77B6-3942-49DA-9495-6A964788EBD7}"/>
              </a:ext>
            </a:extLst>
          </p:cNvPr>
          <p:cNvSpPr>
            <a:spLocks noGrp="1"/>
          </p:cNvSpPr>
          <p:nvPr>
            <p:ph type="title"/>
          </p:nvPr>
        </p:nvSpPr>
        <p:spPr>
          <a:xfrm>
            <a:off x="217411" y="338328"/>
            <a:ext cx="8469389" cy="1252728"/>
          </a:xfrm>
        </p:spPr>
        <p:txBody>
          <a:bodyPr>
            <a:normAutofit/>
          </a:bodyPr>
          <a:lstStyle/>
          <a:p>
            <a:endParaRPr kumimoji="1" lang="ja-JP" altLang="en-US" dirty="0"/>
          </a:p>
        </p:txBody>
      </p:sp>
      <p:pic>
        <p:nvPicPr>
          <p:cNvPr id="7" name="図 6">
            <a:extLst>
              <a:ext uri="{FF2B5EF4-FFF2-40B4-BE49-F238E27FC236}">
                <a16:creationId xmlns:a16="http://schemas.microsoft.com/office/drawing/2014/main" id="{3B776F62-DF22-44CF-9D11-53819F7494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146" y="5036611"/>
            <a:ext cx="2584185" cy="1603002"/>
          </a:xfrm>
          <a:prstGeom prst="rect">
            <a:avLst/>
          </a:prstGeom>
        </p:spPr>
      </p:pic>
      <p:pic>
        <p:nvPicPr>
          <p:cNvPr id="9" name="図 8">
            <a:extLst>
              <a:ext uri="{FF2B5EF4-FFF2-40B4-BE49-F238E27FC236}">
                <a16:creationId xmlns:a16="http://schemas.microsoft.com/office/drawing/2014/main" id="{F26E2703-D328-4507-BA74-6998A62220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822" y="3426338"/>
            <a:ext cx="2570328" cy="1590581"/>
          </a:xfrm>
          <a:prstGeom prst="rect">
            <a:avLst/>
          </a:prstGeom>
        </p:spPr>
      </p:pic>
      <p:pic>
        <p:nvPicPr>
          <p:cNvPr id="11" name="図 10">
            <a:extLst>
              <a:ext uri="{FF2B5EF4-FFF2-40B4-BE49-F238E27FC236}">
                <a16:creationId xmlns:a16="http://schemas.microsoft.com/office/drawing/2014/main" id="{4402080F-FD29-4E63-B8CE-DCE6A4528A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3001" y="4108454"/>
            <a:ext cx="1810022" cy="2534824"/>
          </a:xfrm>
          <a:prstGeom prst="rect">
            <a:avLst/>
          </a:prstGeom>
        </p:spPr>
      </p:pic>
      <p:pic>
        <p:nvPicPr>
          <p:cNvPr id="13" name="図 12">
            <a:extLst>
              <a:ext uri="{FF2B5EF4-FFF2-40B4-BE49-F238E27FC236}">
                <a16:creationId xmlns:a16="http://schemas.microsoft.com/office/drawing/2014/main" id="{5285B053-A187-4F11-ADFD-C4094271F80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75331" y="1728941"/>
            <a:ext cx="1764511" cy="2471088"/>
          </a:xfrm>
          <a:prstGeom prst="rect">
            <a:avLst/>
          </a:prstGeom>
        </p:spPr>
      </p:pic>
      <p:pic>
        <p:nvPicPr>
          <p:cNvPr id="15" name="図 14">
            <a:extLst>
              <a:ext uri="{FF2B5EF4-FFF2-40B4-BE49-F238E27FC236}">
                <a16:creationId xmlns:a16="http://schemas.microsoft.com/office/drawing/2014/main" id="{B5F4491B-5D46-4F1B-9DC2-C5C83E97B3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85994" y="1722766"/>
            <a:ext cx="1720882" cy="2711752"/>
          </a:xfrm>
          <a:prstGeom prst="rect">
            <a:avLst/>
          </a:prstGeom>
        </p:spPr>
      </p:pic>
      <p:pic>
        <p:nvPicPr>
          <p:cNvPr id="17" name="図 16">
            <a:extLst>
              <a:ext uri="{FF2B5EF4-FFF2-40B4-BE49-F238E27FC236}">
                <a16:creationId xmlns:a16="http://schemas.microsoft.com/office/drawing/2014/main" id="{96CF2018-C644-4030-8C15-96E09A3A7E0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7366" y="5644232"/>
            <a:ext cx="1720882" cy="995381"/>
          </a:xfrm>
          <a:prstGeom prst="rect">
            <a:avLst/>
          </a:prstGeom>
        </p:spPr>
      </p:pic>
      <p:pic>
        <p:nvPicPr>
          <p:cNvPr id="22" name="図 21">
            <a:extLst>
              <a:ext uri="{FF2B5EF4-FFF2-40B4-BE49-F238E27FC236}">
                <a16:creationId xmlns:a16="http://schemas.microsoft.com/office/drawing/2014/main" id="{4FEC9215-3080-4DC2-A930-68306B01089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39842" y="1722766"/>
            <a:ext cx="2448472" cy="1703572"/>
          </a:xfrm>
          <a:prstGeom prst="rect">
            <a:avLst/>
          </a:prstGeom>
        </p:spPr>
      </p:pic>
      <p:pic>
        <p:nvPicPr>
          <p:cNvPr id="24" name="図 23">
            <a:extLst>
              <a:ext uri="{FF2B5EF4-FFF2-40B4-BE49-F238E27FC236}">
                <a16:creationId xmlns:a16="http://schemas.microsoft.com/office/drawing/2014/main" id="{7573764A-0A68-4853-AB2D-1B397C3DF41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39842" y="3426338"/>
            <a:ext cx="2446152" cy="1722117"/>
          </a:xfrm>
          <a:prstGeom prst="rect">
            <a:avLst/>
          </a:prstGeom>
        </p:spPr>
      </p:pic>
      <p:sp>
        <p:nvSpPr>
          <p:cNvPr id="27" name="タイトル 2">
            <a:extLst>
              <a:ext uri="{FF2B5EF4-FFF2-40B4-BE49-F238E27FC236}">
                <a16:creationId xmlns:a16="http://schemas.microsoft.com/office/drawing/2014/main" id="{127ACD90-CDA2-43B8-8F98-F4C70416D8FE}"/>
              </a:ext>
            </a:extLst>
          </p:cNvPr>
          <p:cNvSpPr txBox="1">
            <a:spLocks/>
          </p:cNvSpPr>
          <p:nvPr/>
        </p:nvSpPr>
        <p:spPr>
          <a:xfrm>
            <a:off x="166575" y="145420"/>
            <a:ext cx="8810849" cy="1546063"/>
          </a:xfrm>
          <a:prstGeom prst="rect">
            <a:avLst/>
          </a:prstGeom>
          <a:solidFill>
            <a:srgbClr val="002060"/>
          </a:solidFill>
        </p:spPr>
        <p:txBody>
          <a:bodyPr vert="horz" lIns="91440" tIns="45720" rIns="91440" bIns="45720" rtlCol="0" anchor="ctr">
            <a:normAutofit fontScale="55000" lnSpcReduction="20000"/>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8000" b="1" dirty="0">
                <a:solidFill>
                  <a:schemeClr val="bg1"/>
                </a:solidFill>
                <a:latin typeface="富士ポップＰ" panose="040F0700000000000000" pitchFamily="50" charset="-128"/>
                <a:ea typeface="富士ポップＰ" panose="040F0700000000000000" pitchFamily="50" charset="-128"/>
              </a:rPr>
              <a:t>『</a:t>
            </a:r>
            <a:r>
              <a:rPr lang="ja-JP" altLang="en-US" sz="8000" b="1" dirty="0">
                <a:solidFill>
                  <a:schemeClr val="bg1"/>
                </a:solidFill>
                <a:latin typeface="富士ポップＰ" panose="040F0700000000000000" pitchFamily="50" charset="-128"/>
                <a:ea typeface="富士ポップＰ" panose="040F0700000000000000" pitchFamily="50" charset="-128"/>
              </a:rPr>
              <a:t>避難・安否確認訓練</a:t>
            </a:r>
            <a:r>
              <a:rPr lang="en-US" altLang="ja-JP" sz="8000" b="1" dirty="0">
                <a:solidFill>
                  <a:schemeClr val="bg1"/>
                </a:solidFill>
                <a:latin typeface="富士ポップＰ" panose="040F0700000000000000" pitchFamily="50" charset="-128"/>
                <a:ea typeface="富士ポップＰ" panose="040F0700000000000000" pitchFamily="50" charset="-128"/>
              </a:rPr>
              <a:t>』</a:t>
            </a:r>
            <a:br>
              <a:rPr lang="en-US" altLang="ja-JP" sz="8000" b="1" dirty="0">
                <a:solidFill>
                  <a:srgbClr val="002060"/>
                </a:solidFill>
                <a:latin typeface="富士ポップＰ" panose="040F0700000000000000" pitchFamily="50" charset="-128"/>
                <a:ea typeface="富士ポップＰ" panose="040F0700000000000000" pitchFamily="50" charset="-128"/>
              </a:rPr>
            </a:br>
            <a:r>
              <a:rPr lang="ja-JP" altLang="en-US" sz="5900" dirty="0">
                <a:solidFill>
                  <a:srgbClr val="FFFF00"/>
                </a:solidFill>
              </a:rPr>
              <a:t>各指定避難場所公園で</a:t>
            </a:r>
            <a:r>
              <a:rPr lang="ja-JP" altLang="en-US" sz="5900" b="1" dirty="0">
                <a:solidFill>
                  <a:srgbClr val="FFFF00"/>
                </a:solidFill>
                <a:highlight>
                  <a:srgbClr val="0000FF"/>
                </a:highlight>
              </a:rPr>
              <a:t>「安否確認」 </a:t>
            </a:r>
            <a:r>
              <a:rPr lang="ja-JP" altLang="en-US" sz="5900" b="1" dirty="0">
                <a:solidFill>
                  <a:srgbClr val="0000FF"/>
                </a:solidFill>
                <a:highlight>
                  <a:srgbClr val="C5EF93"/>
                </a:highlight>
              </a:rPr>
              <a:t>「避難者確認」</a:t>
            </a:r>
            <a:endParaRPr lang="ja-JP" altLang="en-US" sz="5900" b="1" dirty="0">
              <a:solidFill>
                <a:srgbClr val="0000FF"/>
              </a:solidFill>
              <a:highlight>
                <a:srgbClr val="C5EF93"/>
              </a:highlight>
              <a:latin typeface="富士ポップＰ" panose="040F0700000000000000" pitchFamily="50" charset="-128"/>
              <a:ea typeface="富士ポップＰ" panose="040F0700000000000000" pitchFamily="50" charset="-128"/>
            </a:endParaRPr>
          </a:p>
        </p:txBody>
      </p:sp>
      <p:sp>
        <p:nvSpPr>
          <p:cNvPr id="2" name="正方形/長方形 1">
            <a:extLst>
              <a:ext uri="{FF2B5EF4-FFF2-40B4-BE49-F238E27FC236}">
                <a16:creationId xmlns:a16="http://schemas.microsoft.com/office/drawing/2014/main" id="{E1E82EBA-D0DD-4617-B9B2-E5EBD46DF2C8}"/>
              </a:ext>
            </a:extLst>
          </p:cNvPr>
          <p:cNvSpPr/>
          <p:nvPr/>
        </p:nvSpPr>
        <p:spPr>
          <a:xfrm>
            <a:off x="2862150" y="1722765"/>
            <a:ext cx="1764510" cy="247108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CEE68CF-F843-46CF-8655-41649BF6BD84}"/>
              </a:ext>
            </a:extLst>
          </p:cNvPr>
          <p:cNvSpPr/>
          <p:nvPr/>
        </p:nvSpPr>
        <p:spPr>
          <a:xfrm>
            <a:off x="2825870" y="4193852"/>
            <a:ext cx="1781339" cy="244576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矢印コネクタ 5">
            <a:extLst>
              <a:ext uri="{FF2B5EF4-FFF2-40B4-BE49-F238E27FC236}">
                <a16:creationId xmlns:a16="http://schemas.microsoft.com/office/drawing/2014/main" id="{50781666-0A7F-4BB4-9A58-8E4BFD99E08F}"/>
              </a:ext>
            </a:extLst>
          </p:cNvPr>
          <p:cNvCxnSpPr>
            <a:cxnSpLocks/>
          </p:cNvCxnSpPr>
          <p:nvPr/>
        </p:nvCxnSpPr>
        <p:spPr>
          <a:xfrm flipV="1">
            <a:off x="4653023" y="1426173"/>
            <a:ext cx="655279" cy="1251219"/>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621EE576-1C0F-4C7C-A464-C2033CDF2937}"/>
              </a:ext>
            </a:extLst>
          </p:cNvPr>
          <p:cNvCxnSpPr>
            <a:cxnSpLocks/>
          </p:cNvCxnSpPr>
          <p:nvPr/>
        </p:nvCxnSpPr>
        <p:spPr>
          <a:xfrm flipV="1">
            <a:off x="4607209" y="1528128"/>
            <a:ext cx="2104406" cy="4113242"/>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4B9CB324-710F-E62C-D9D7-0156C2657F35}"/>
              </a:ext>
            </a:extLst>
          </p:cNvPr>
          <p:cNvSpPr txBox="1"/>
          <p:nvPr/>
        </p:nvSpPr>
        <p:spPr>
          <a:xfrm>
            <a:off x="166575" y="1396467"/>
            <a:ext cx="8810849" cy="523220"/>
          </a:xfrm>
          <a:prstGeom prst="rect">
            <a:avLst/>
          </a:prstGeom>
          <a:solidFill>
            <a:schemeClr val="bg1">
              <a:lumMod val="95000"/>
            </a:schemeClr>
          </a:solidFill>
          <a:ln w="38100">
            <a:solidFill>
              <a:srgbClr val="0000FF"/>
            </a:solidFill>
          </a:ln>
        </p:spPr>
        <p:txBody>
          <a:bodyPr wrap="square" rtlCol="0">
            <a:spAutoFit/>
          </a:bodyPr>
          <a:lstStyle/>
          <a:p>
            <a:pPr algn="ctr"/>
            <a:r>
              <a:rPr kumimoji="1" lang="ja-JP" altLang="en-US" sz="2800" dirty="0">
                <a:solidFill>
                  <a:srgbClr val="0000FF"/>
                </a:solidFill>
              </a:rPr>
              <a:t>アンケートにもご協力お願いします</a:t>
            </a:r>
            <a:r>
              <a:rPr kumimoji="1" lang="ja-JP" altLang="en-US" sz="2800" dirty="0">
                <a:solidFill>
                  <a:srgbClr val="FF0000"/>
                </a:solidFill>
              </a:rPr>
              <a:t>！！</a:t>
            </a:r>
          </a:p>
        </p:txBody>
      </p:sp>
    </p:spTree>
    <p:extLst>
      <p:ext uri="{BB962C8B-B14F-4D97-AF65-F5344CB8AC3E}">
        <p14:creationId xmlns:p14="http://schemas.microsoft.com/office/powerpoint/2010/main" val="66816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heel(1)">
                                      <p:cBhvr>
                                        <p:cTn id="15" dur="2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heel(1)">
                                      <p:cBhvr>
                                        <p:cTn id="20" dur="2000"/>
                                        <p:tgtEl>
                                          <p:spTgt spid="2"/>
                                        </p:tgtEl>
                                      </p:cBhvr>
                                    </p:animEffect>
                                  </p:childTnLst>
                                </p:cTn>
                              </p:par>
                            </p:childTnLst>
                          </p:cTn>
                        </p:par>
                        <p:par>
                          <p:cTn id="21" fill="hold">
                            <p:stCondLst>
                              <p:cond delay="2000"/>
                            </p:stCondLst>
                            <p:childTnLst>
                              <p:par>
                                <p:cTn id="22" presetID="21" presetClass="entr" presetSubtype="1"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2000" fill="hold"/>
                                        <p:tgtEl>
                                          <p:spTgt spid="4"/>
                                        </p:tgtEl>
                                        <p:attrNameLst>
                                          <p:attrName>ppt_x</p:attrName>
                                        </p:attrNameLst>
                                      </p:cBhvr>
                                      <p:tavLst>
                                        <p:tav tm="0">
                                          <p:val>
                                            <p:strVal val="#ppt_x"/>
                                          </p:val>
                                        </p:tav>
                                        <p:tav tm="100000">
                                          <p:val>
                                            <p:strVal val="#ppt_x"/>
                                          </p:val>
                                        </p:tav>
                                      </p:tavLst>
                                    </p:anim>
                                    <p:anim calcmode="lin" valueType="num">
                                      <p:cBhvr additive="base">
                                        <p:cTn id="30"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animBg="1"/>
      <p:bldP spid="18"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47ECAD67-5495-2CD6-4B85-16EB0F9EE814}"/>
              </a:ext>
            </a:extLst>
          </p:cNvPr>
          <p:cNvSpPr/>
          <p:nvPr/>
        </p:nvSpPr>
        <p:spPr>
          <a:xfrm>
            <a:off x="0" y="0"/>
            <a:ext cx="9144000" cy="70294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a:extLst>
              <a:ext uri="{FF2B5EF4-FFF2-40B4-BE49-F238E27FC236}">
                <a16:creationId xmlns:a16="http://schemas.microsoft.com/office/drawing/2014/main" id="{855F79DF-EACA-4945-AABB-60165FCF2D5E}"/>
              </a:ext>
            </a:extLst>
          </p:cNvPr>
          <p:cNvSpPr>
            <a:spLocks noGrp="1"/>
          </p:cNvSpPr>
          <p:nvPr>
            <p:ph type="title"/>
          </p:nvPr>
        </p:nvSpPr>
        <p:spPr>
          <a:xfrm>
            <a:off x="457200" y="292240"/>
            <a:ext cx="8229600" cy="1336560"/>
          </a:xfrm>
          <a:solidFill>
            <a:srgbClr val="002060"/>
          </a:solidFill>
        </p:spPr>
        <p:txBody>
          <a:bodyPr>
            <a:normAutofit/>
          </a:bodyPr>
          <a:lstStyle/>
          <a:p>
            <a:r>
              <a:rPr kumimoji="1" lang="ja-JP" altLang="en-US" sz="3200" b="1" dirty="0">
                <a:solidFill>
                  <a:srgbClr val="FFFF00"/>
                </a:solidFill>
              </a:rPr>
              <a:t>朝倉台の子どもたちが</a:t>
            </a:r>
            <a:r>
              <a:rPr lang="ja-JP" altLang="en-US" sz="3200" b="1" dirty="0">
                <a:solidFill>
                  <a:srgbClr val="FFFF00"/>
                </a:solidFill>
              </a:rPr>
              <a:t>大勢</a:t>
            </a:r>
            <a:r>
              <a:rPr kumimoji="1" lang="ja-JP" altLang="en-US" sz="3200" b="1" dirty="0">
                <a:solidFill>
                  <a:srgbClr val="FFFF00"/>
                </a:solidFill>
              </a:rPr>
              <a:t>参加されました！</a:t>
            </a:r>
            <a:br>
              <a:rPr kumimoji="1" lang="en-US" altLang="ja-JP" sz="3200" b="1" dirty="0">
                <a:solidFill>
                  <a:srgbClr val="FFFF00"/>
                </a:solidFill>
              </a:rPr>
            </a:br>
            <a:r>
              <a:rPr kumimoji="1" lang="en-US" altLang="ja-JP" sz="3200" b="1" dirty="0">
                <a:solidFill>
                  <a:srgbClr val="C00000"/>
                </a:solidFill>
                <a:effectLst>
                  <a:outerShdw blurRad="38100" dist="38100" dir="2700000" algn="tl">
                    <a:srgbClr val="000000">
                      <a:alpha val="43137"/>
                    </a:srgbClr>
                  </a:outerShdw>
                </a:effectLst>
                <a:highlight>
                  <a:srgbClr val="C0C0C0"/>
                </a:highlight>
              </a:rPr>
              <a:t>『</a:t>
            </a:r>
            <a:r>
              <a:rPr lang="ja-JP" altLang="en-US" sz="3200" b="1" dirty="0">
                <a:solidFill>
                  <a:srgbClr val="C00000"/>
                </a:solidFill>
                <a:effectLst>
                  <a:outerShdw blurRad="38100" dist="38100" dir="2700000" algn="tl">
                    <a:srgbClr val="000000">
                      <a:alpha val="43137"/>
                    </a:srgbClr>
                  </a:outerShdw>
                </a:effectLst>
                <a:highlight>
                  <a:srgbClr val="C0C0C0"/>
                </a:highlight>
              </a:rPr>
              <a:t>参加賞引換券</a:t>
            </a:r>
            <a:r>
              <a:rPr lang="en-US" altLang="ja-JP" sz="3200" b="1" dirty="0">
                <a:solidFill>
                  <a:srgbClr val="C00000"/>
                </a:solidFill>
                <a:effectLst>
                  <a:outerShdw blurRad="38100" dist="38100" dir="2700000" algn="tl">
                    <a:srgbClr val="000000">
                      <a:alpha val="43137"/>
                    </a:srgbClr>
                  </a:outerShdw>
                </a:effectLst>
                <a:highlight>
                  <a:srgbClr val="C0C0C0"/>
                </a:highlight>
              </a:rPr>
              <a:t>』</a:t>
            </a:r>
            <a:r>
              <a:rPr lang="ja-JP" altLang="en-US" sz="3200" b="1" dirty="0">
                <a:solidFill>
                  <a:srgbClr val="FFFF00"/>
                </a:solidFill>
              </a:rPr>
              <a:t>と</a:t>
            </a:r>
            <a:r>
              <a:rPr lang="en-US" altLang="ja-JP" sz="3600" b="1" dirty="0">
                <a:solidFill>
                  <a:srgbClr val="FFFF00"/>
                </a:solidFill>
                <a:effectLst>
                  <a:outerShdw blurRad="38100" dist="38100" dir="2700000" algn="tl">
                    <a:srgbClr val="000000">
                      <a:alpha val="43137"/>
                    </a:srgbClr>
                  </a:outerShdw>
                </a:effectLst>
                <a:highlight>
                  <a:srgbClr val="0000FF"/>
                </a:highlight>
              </a:rPr>
              <a:t>『</a:t>
            </a:r>
            <a:r>
              <a:rPr lang="ja-JP" altLang="en-US" sz="3600" b="1" dirty="0">
                <a:solidFill>
                  <a:srgbClr val="FFFF00"/>
                </a:solidFill>
                <a:effectLst>
                  <a:outerShdw blurRad="38100" dist="38100" dir="2700000" algn="tl">
                    <a:srgbClr val="000000">
                      <a:alpha val="43137"/>
                    </a:srgbClr>
                  </a:outerShdw>
                </a:effectLst>
                <a:highlight>
                  <a:srgbClr val="0000FF"/>
                </a:highlight>
              </a:rPr>
              <a:t>参加賞</a:t>
            </a:r>
            <a:r>
              <a:rPr lang="en-US" altLang="ja-JP" sz="3600" b="1" dirty="0">
                <a:solidFill>
                  <a:srgbClr val="FFFF00"/>
                </a:solidFill>
                <a:effectLst>
                  <a:outerShdw blurRad="38100" dist="38100" dir="2700000" algn="tl">
                    <a:srgbClr val="000000">
                      <a:alpha val="43137"/>
                    </a:srgbClr>
                  </a:outerShdw>
                </a:effectLst>
                <a:highlight>
                  <a:srgbClr val="0000FF"/>
                </a:highlight>
              </a:rPr>
              <a:t>』</a:t>
            </a:r>
            <a:r>
              <a:rPr lang="ja-JP" altLang="en-US" sz="3200" b="1" dirty="0">
                <a:solidFill>
                  <a:srgbClr val="FFFF00"/>
                </a:solidFill>
              </a:rPr>
              <a:t>を交換します！</a:t>
            </a:r>
            <a:endParaRPr kumimoji="1" lang="ja-JP" altLang="en-US" sz="3200" b="1" dirty="0">
              <a:solidFill>
                <a:srgbClr val="FFFF00"/>
              </a:solidFill>
            </a:endParaRPr>
          </a:p>
        </p:txBody>
      </p:sp>
      <p:pic>
        <p:nvPicPr>
          <p:cNvPr id="11" name="図 10">
            <a:extLst>
              <a:ext uri="{FF2B5EF4-FFF2-40B4-BE49-F238E27FC236}">
                <a16:creationId xmlns:a16="http://schemas.microsoft.com/office/drawing/2014/main" id="{64C060C8-5A14-076C-47A6-4ACBDF0ECE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2034" y="1822651"/>
            <a:ext cx="6084168" cy="4563126"/>
          </a:xfrm>
          <a:prstGeom prst="rect">
            <a:avLst/>
          </a:prstGeom>
        </p:spPr>
      </p:pic>
      <p:pic>
        <p:nvPicPr>
          <p:cNvPr id="13" name="図 12">
            <a:extLst>
              <a:ext uri="{FF2B5EF4-FFF2-40B4-BE49-F238E27FC236}">
                <a16:creationId xmlns:a16="http://schemas.microsoft.com/office/drawing/2014/main" id="{1DA9F116-38BC-645C-25D3-2601E8116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7870" y="1822651"/>
            <a:ext cx="6256498" cy="4692373"/>
          </a:xfrm>
          <a:prstGeom prst="rect">
            <a:avLst/>
          </a:prstGeom>
        </p:spPr>
      </p:pic>
      <p:sp>
        <p:nvSpPr>
          <p:cNvPr id="14" name="テキスト ボックス 13">
            <a:extLst>
              <a:ext uri="{FF2B5EF4-FFF2-40B4-BE49-F238E27FC236}">
                <a16:creationId xmlns:a16="http://schemas.microsoft.com/office/drawing/2014/main" id="{9B456205-10B1-0783-B3B3-BE212531294F}"/>
              </a:ext>
            </a:extLst>
          </p:cNvPr>
          <p:cNvSpPr txBox="1"/>
          <p:nvPr/>
        </p:nvSpPr>
        <p:spPr>
          <a:xfrm>
            <a:off x="3451744" y="5381728"/>
            <a:ext cx="4432624" cy="830997"/>
          </a:xfrm>
          <a:prstGeom prst="rect">
            <a:avLst/>
          </a:prstGeom>
          <a:noFill/>
        </p:spPr>
        <p:txBody>
          <a:bodyPr wrap="none" rtlCol="0">
            <a:spAutoFit/>
          </a:bodyPr>
          <a:lstStyle/>
          <a:p>
            <a:pPr algn="ctr"/>
            <a:r>
              <a:rPr lang="ja-JP" altLang="en-US" sz="2400" b="1" dirty="0">
                <a:solidFill>
                  <a:srgbClr val="FFFF00"/>
                </a:solidFill>
              </a:rPr>
              <a:t>おまわりさんに</a:t>
            </a:r>
            <a:endParaRPr lang="en-US" altLang="ja-JP" sz="2400" b="1" dirty="0">
              <a:solidFill>
                <a:srgbClr val="FFFF00"/>
              </a:solidFill>
            </a:endParaRPr>
          </a:p>
          <a:p>
            <a:r>
              <a:rPr kumimoji="1" lang="ja-JP" altLang="en-US" sz="2400" b="1" dirty="0">
                <a:solidFill>
                  <a:srgbClr val="FFFF00"/>
                </a:solidFill>
              </a:rPr>
              <a:t>パトカーにも乗せてもらいました！</a:t>
            </a:r>
          </a:p>
        </p:txBody>
      </p:sp>
      <p:sp>
        <p:nvSpPr>
          <p:cNvPr id="4" name="テキスト ボックス 3">
            <a:extLst>
              <a:ext uri="{FF2B5EF4-FFF2-40B4-BE49-F238E27FC236}">
                <a16:creationId xmlns:a16="http://schemas.microsoft.com/office/drawing/2014/main" id="{0478C5BD-5FCC-4485-99D2-EE0B67810AA7}"/>
              </a:ext>
            </a:extLst>
          </p:cNvPr>
          <p:cNvSpPr txBox="1"/>
          <p:nvPr/>
        </p:nvSpPr>
        <p:spPr>
          <a:xfrm>
            <a:off x="457200" y="342976"/>
            <a:ext cx="8074423" cy="1200329"/>
          </a:xfrm>
          <a:prstGeom prst="rect">
            <a:avLst/>
          </a:prstGeom>
          <a:solidFill>
            <a:srgbClr val="002060"/>
          </a:solidFill>
        </p:spPr>
        <p:txBody>
          <a:bodyPr wrap="square" rtlCol="0">
            <a:spAutoFit/>
          </a:bodyPr>
          <a:lstStyle/>
          <a:p>
            <a:pPr algn="ctr"/>
            <a:r>
              <a:rPr lang="ja-JP" altLang="en-US" sz="3600" b="1" dirty="0">
                <a:solidFill>
                  <a:srgbClr val="C00000"/>
                </a:solidFill>
                <a:effectLst>
                  <a:outerShdw blurRad="38100" dist="38100" dir="2700000" algn="tl">
                    <a:srgbClr val="000000">
                      <a:alpha val="43137"/>
                    </a:srgbClr>
                  </a:outerShdw>
                </a:effectLst>
                <a:highlight>
                  <a:srgbClr val="C0C0C0"/>
                </a:highlight>
              </a:rPr>
              <a:t>集会所２</a:t>
            </a:r>
            <a:r>
              <a:rPr lang="en-US" altLang="ja-JP" sz="3600" b="1" dirty="0">
                <a:solidFill>
                  <a:srgbClr val="C00000"/>
                </a:solidFill>
                <a:effectLst>
                  <a:outerShdw blurRad="38100" dist="38100" dir="2700000" algn="tl">
                    <a:srgbClr val="000000">
                      <a:alpha val="43137"/>
                    </a:srgbClr>
                  </a:outerShdw>
                </a:effectLst>
                <a:highlight>
                  <a:srgbClr val="C0C0C0"/>
                </a:highlight>
              </a:rPr>
              <a:t>F</a:t>
            </a:r>
            <a:r>
              <a:rPr lang="ja-JP" altLang="en-US" sz="3600" b="1" dirty="0">
                <a:solidFill>
                  <a:srgbClr val="C00000"/>
                </a:solidFill>
                <a:effectLst>
                  <a:outerShdw blurRad="38100" dist="38100" dir="2700000" algn="tl">
                    <a:srgbClr val="000000">
                      <a:alpha val="43137"/>
                    </a:srgbClr>
                  </a:outerShdw>
                </a:effectLst>
                <a:highlight>
                  <a:srgbClr val="C0C0C0"/>
                </a:highlight>
              </a:rPr>
              <a:t>　</a:t>
            </a:r>
            <a:r>
              <a:rPr lang="en-US" altLang="ja-JP" sz="3600" b="1" dirty="0">
                <a:solidFill>
                  <a:srgbClr val="C00000"/>
                </a:solidFill>
                <a:effectLst>
                  <a:outerShdw blurRad="38100" dist="38100" dir="2700000" algn="tl">
                    <a:srgbClr val="000000">
                      <a:alpha val="43137"/>
                    </a:srgbClr>
                  </a:outerShdw>
                </a:effectLst>
                <a:highlight>
                  <a:srgbClr val="C0C0C0"/>
                </a:highlight>
              </a:rPr>
              <a:t>『</a:t>
            </a:r>
            <a:r>
              <a:rPr kumimoji="1" lang="ja-JP" altLang="en-US" sz="3600" b="1" dirty="0">
                <a:solidFill>
                  <a:srgbClr val="C00000"/>
                </a:solidFill>
                <a:effectLst>
                  <a:outerShdw blurRad="38100" dist="38100" dir="2700000" algn="tl">
                    <a:srgbClr val="000000">
                      <a:alpha val="43137"/>
                    </a:srgbClr>
                  </a:outerShdw>
                </a:effectLst>
                <a:highlight>
                  <a:srgbClr val="C0C0C0"/>
                </a:highlight>
              </a:rPr>
              <a:t>災害対策本部</a:t>
            </a:r>
            <a:r>
              <a:rPr kumimoji="1" lang="en-US" altLang="ja-JP" sz="3600" b="1" dirty="0">
                <a:solidFill>
                  <a:srgbClr val="C00000"/>
                </a:solidFill>
                <a:effectLst>
                  <a:outerShdw blurRad="38100" dist="38100" dir="2700000" algn="tl">
                    <a:srgbClr val="000000">
                      <a:alpha val="43137"/>
                    </a:srgbClr>
                  </a:outerShdw>
                </a:effectLst>
                <a:highlight>
                  <a:srgbClr val="C0C0C0"/>
                </a:highlight>
              </a:rPr>
              <a:t>』</a:t>
            </a:r>
            <a:r>
              <a:rPr kumimoji="1" lang="ja-JP" altLang="en-US" sz="3600" b="1" dirty="0">
                <a:solidFill>
                  <a:srgbClr val="C00000"/>
                </a:solidFill>
                <a:effectLst>
                  <a:outerShdw blurRad="38100" dist="38100" dir="2700000" algn="tl">
                    <a:srgbClr val="000000">
                      <a:alpha val="43137"/>
                    </a:srgbClr>
                  </a:outerShdw>
                </a:effectLst>
                <a:highlight>
                  <a:srgbClr val="C0C0C0"/>
                </a:highlight>
              </a:rPr>
              <a:t> </a:t>
            </a:r>
            <a:r>
              <a:rPr lang="ja-JP" altLang="en-US" sz="3600" b="1" dirty="0">
                <a:solidFill>
                  <a:srgbClr val="C00000"/>
                </a:solidFill>
                <a:effectLst>
                  <a:outerShdw blurRad="38100" dist="38100" dir="2700000" algn="tl">
                    <a:srgbClr val="000000">
                      <a:alpha val="43137"/>
                    </a:srgbClr>
                  </a:outerShdw>
                </a:effectLst>
                <a:highlight>
                  <a:srgbClr val="C0C0C0"/>
                </a:highlight>
              </a:rPr>
              <a:t>において</a:t>
            </a:r>
            <a:endParaRPr lang="en-US" altLang="ja-JP" sz="3600" b="1" dirty="0">
              <a:solidFill>
                <a:srgbClr val="C00000"/>
              </a:solidFill>
              <a:effectLst>
                <a:outerShdw blurRad="38100" dist="38100" dir="2700000" algn="tl">
                  <a:srgbClr val="000000">
                    <a:alpha val="43137"/>
                  </a:srgbClr>
                </a:outerShdw>
              </a:effectLst>
              <a:highlight>
                <a:srgbClr val="C0C0C0"/>
              </a:highlight>
            </a:endParaRPr>
          </a:p>
          <a:p>
            <a:pPr algn="ctr"/>
            <a:r>
              <a:rPr kumimoji="1" lang="en-US" altLang="ja-JP" sz="3600" b="1" dirty="0">
                <a:solidFill>
                  <a:srgbClr val="C00000"/>
                </a:solidFill>
                <a:effectLst>
                  <a:outerShdw blurRad="38100" dist="38100" dir="2700000" algn="tl">
                    <a:srgbClr val="000000">
                      <a:alpha val="43137"/>
                    </a:srgbClr>
                  </a:outerShdw>
                </a:effectLst>
                <a:highlight>
                  <a:srgbClr val="C0C0C0"/>
                </a:highlight>
              </a:rPr>
              <a:t>[</a:t>
            </a:r>
            <a:r>
              <a:rPr kumimoji="1" lang="ja-JP" altLang="en-US" sz="3600" b="1" dirty="0">
                <a:solidFill>
                  <a:srgbClr val="C00000"/>
                </a:solidFill>
                <a:effectLst>
                  <a:outerShdw blurRad="38100" dist="38100" dir="2700000" algn="tl">
                    <a:srgbClr val="000000">
                      <a:alpha val="43137"/>
                    </a:srgbClr>
                  </a:outerShdw>
                </a:effectLst>
                <a:highlight>
                  <a:srgbClr val="C0C0C0"/>
                </a:highlight>
              </a:rPr>
              <a:t>避難者数集計</a:t>
            </a:r>
            <a:r>
              <a:rPr kumimoji="1" lang="en-US" altLang="ja-JP" sz="3600" b="1" dirty="0">
                <a:solidFill>
                  <a:srgbClr val="C00000"/>
                </a:solidFill>
                <a:effectLst>
                  <a:outerShdw blurRad="38100" dist="38100" dir="2700000" algn="tl">
                    <a:srgbClr val="000000">
                      <a:alpha val="43137"/>
                    </a:srgbClr>
                  </a:outerShdw>
                </a:effectLst>
                <a:highlight>
                  <a:srgbClr val="C0C0C0"/>
                </a:highlight>
              </a:rPr>
              <a:t>]</a:t>
            </a:r>
            <a:endParaRPr kumimoji="1" lang="ja-JP" altLang="en-US" sz="3600" b="1" dirty="0">
              <a:solidFill>
                <a:srgbClr val="C00000"/>
              </a:solidFill>
              <a:effectLst>
                <a:outerShdw blurRad="38100" dist="38100" dir="2700000" algn="tl">
                  <a:srgbClr val="000000">
                    <a:alpha val="43137"/>
                  </a:srgbClr>
                </a:outerShdw>
              </a:effectLst>
              <a:highlight>
                <a:srgbClr val="C0C0C0"/>
              </a:highlight>
            </a:endParaRPr>
          </a:p>
        </p:txBody>
      </p:sp>
      <p:pic>
        <p:nvPicPr>
          <p:cNvPr id="5" name="図 4">
            <a:extLst>
              <a:ext uri="{FF2B5EF4-FFF2-40B4-BE49-F238E27FC236}">
                <a16:creationId xmlns:a16="http://schemas.microsoft.com/office/drawing/2014/main" id="{9F70E622-9E25-48F1-E1D8-F92105BBA2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7870" y="1810720"/>
            <a:ext cx="6328505" cy="4746378"/>
          </a:xfrm>
          <a:prstGeom prst="rect">
            <a:avLst/>
          </a:prstGeom>
        </p:spPr>
      </p:pic>
      <p:pic>
        <p:nvPicPr>
          <p:cNvPr id="9" name="図 8">
            <a:extLst>
              <a:ext uri="{FF2B5EF4-FFF2-40B4-BE49-F238E27FC236}">
                <a16:creationId xmlns:a16="http://schemas.microsoft.com/office/drawing/2014/main" id="{9774360D-930B-2E3A-D2EB-7F6C24F451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1913" y="1762908"/>
            <a:ext cx="6374462" cy="4780847"/>
          </a:xfrm>
          <a:prstGeom prst="rect">
            <a:avLst/>
          </a:prstGeom>
        </p:spPr>
      </p:pic>
      <p:sp>
        <p:nvSpPr>
          <p:cNvPr id="8" name="テキスト ボックス 7">
            <a:extLst>
              <a:ext uri="{FF2B5EF4-FFF2-40B4-BE49-F238E27FC236}">
                <a16:creationId xmlns:a16="http://schemas.microsoft.com/office/drawing/2014/main" id="{0E1B411B-05BA-429D-8D24-AA5FF39D84CF}"/>
              </a:ext>
            </a:extLst>
          </p:cNvPr>
          <p:cNvSpPr txBox="1"/>
          <p:nvPr/>
        </p:nvSpPr>
        <p:spPr>
          <a:xfrm>
            <a:off x="612377" y="356473"/>
            <a:ext cx="7942305" cy="1138773"/>
          </a:xfrm>
          <a:prstGeom prst="rect">
            <a:avLst/>
          </a:prstGeom>
          <a:solidFill>
            <a:schemeClr val="bg1">
              <a:lumMod val="95000"/>
            </a:schemeClr>
          </a:solidFill>
          <a:ln>
            <a:solidFill>
              <a:srgbClr val="0000FF"/>
            </a:solidFill>
          </a:ln>
        </p:spPr>
        <p:txBody>
          <a:bodyPr wrap="square" rtlCol="0">
            <a:spAutoFit/>
          </a:bodyPr>
          <a:lstStyle/>
          <a:p>
            <a:pPr algn="ctr"/>
            <a:r>
              <a:rPr lang="ja-JP" altLang="en-US" sz="3200" b="1" dirty="0">
                <a:solidFill>
                  <a:srgbClr val="0000FF"/>
                </a:solidFill>
              </a:rPr>
              <a:t>１０時３０分には</a:t>
            </a:r>
            <a:endParaRPr lang="en-US" altLang="ja-JP" sz="3200" b="1" dirty="0">
              <a:solidFill>
                <a:srgbClr val="0000FF"/>
              </a:solidFill>
            </a:endParaRPr>
          </a:p>
          <a:p>
            <a:pPr algn="ctr"/>
            <a:r>
              <a:rPr lang="en-US" altLang="ja-JP" sz="3600" b="1" dirty="0">
                <a:solidFill>
                  <a:srgbClr val="0000FF"/>
                </a:solidFill>
              </a:rPr>
              <a:t>『</a:t>
            </a:r>
            <a:r>
              <a:rPr lang="ja-JP" altLang="en-US" sz="3600" b="1" dirty="0">
                <a:solidFill>
                  <a:srgbClr val="0000FF"/>
                </a:solidFill>
              </a:rPr>
              <a:t>避難者数</a:t>
            </a:r>
            <a:r>
              <a:rPr lang="en-US" altLang="ja-JP" sz="3600" b="1" dirty="0">
                <a:solidFill>
                  <a:srgbClr val="0000FF"/>
                </a:solidFill>
              </a:rPr>
              <a:t>』</a:t>
            </a:r>
            <a:r>
              <a:rPr lang="ja-JP" altLang="en-US" sz="3600" b="1" dirty="0">
                <a:solidFill>
                  <a:srgbClr val="0000FF"/>
                </a:solidFill>
              </a:rPr>
              <a:t>等の速報数字が判明</a:t>
            </a:r>
            <a:endParaRPr kumimoji="1" lang="ja-JP" altLang="en-US" sz="3600" b="1" dirty="0">
              <a:solidFill>
                <a:srgbClr val="0000FF"/>
              </a:solidFill>
            </a:endParaRPr>
          </a:p>
        </p:txBody>
      </p:sp>
      <p:sp>
        <p:nvSpPr>
          <p:cNvPr id="18" name="正方形/長方形 17">
            <a:extLst>
              <a:ext uri="{FF2B5EF4-FFF2-40B4-BE49-F238E27FC236}">
                <a16:creationId xmlns:a16="http://schemas.microsoft.com/office/drawing/2014/main" id="{FFC2499B-8C93-84D1-4444-9733F488A5F1}"/>
              </a:ext>
            </a:extLst>
          </p:cNvPr>
          <p:cNvSpPr/>
          <p:nvPr/>
        </p:nvSpPr>
        <p:spPr>
          <a:xfrm>
            <a:off x="442259" y="1654542"/>
            <a:ext cx="8210377" cy="4911218"/>
          </a:xfrm>
          <a:prstGeom prst="rect">
            <a:avLst/>
          </a:prstGeom>
          <a:solidFill>
            <a:schemeClr val="bg1">
              <a:lumMod val="95000"/>
            </a:schemeClr>
          </a:solid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3B26C200-CFF1-4A64-B196-411405A6754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0672" y="2015842"/>
            <a:ext cx="5255768" cy="3941825"/>
          </a:xfrm>
          <a:prstGeom prst="rect">
            <a:avLst/>
          </a:prstGeom>
        </p:spPr>
      </p:pic>
      <p:pic>
        <p:nvPicPr>
          <p:cNvPr id="17" name="図 16">
            <a:extLst>
              <a:ext uri="{FF2B5EF4-FFF2-40B4-BE49-F238E27FC236}">
                <a16:creationId xmlns:a16="http://schemas.microsoft.com/office/drawing/2014/main" id="{4B8FB73D-E422-EC85-E55C-8689FC1EB0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148611" y="2521206"/>
            <a:ext cx="4242990" cy="3182243"/>
          </a:xfrm>
          <a:prstGeom prst="rect">
            <a:avLst/>
          </a:prstGeom>
        </p:spPr>
      </p:pic>
      <p:sp>
        <p:nvSpPr>
          <p:cNvPr id="21" name="テキスト ボックス 20">
            <a:extLst>
              <a:ext uri="{FF2B5EF4-FFF2-40B4-BE49-F238E27FC236}">
                <a16:creationId xmlns:a16="http://schemas.microsoft.com/office/drawing/2014/main" id="{ACBD42CD-AA61-F809-6BBF-23444390DF3C}"/>
              </a:ext>
            </a:extLst>
          </p:cNvPr>
          <p:cNvSpPr txBox="1"/>
          <p:nvPr/>
        </p:nvSpPr>
        <p:spPr>
          <a:xfrm>
            <a:off x="4540886" y="5978123"/>
            <a:ext cx="3575018" cy="461665"/>
          </a:xfrm>
          <a:prstGeom prst="rect">
            <a:avLst/>
          </a:prstGeom>
          <a:solidFill>
            <a:schemeClr val="bg1">
              <a:lumMod val="95000"/>
            </a:schemeClr>
          </a:solidFill>
        </p:spPr>
        <p:txBody>
          <a:bodyPr wrap="none" rtlCol="0">
            <a:spAutoFit/>
          </a:bodyPr>
          <a:lstStyle/>
          <a:p>
            <a:r>
              <a:rPr lang="ja-JP" altLang="en-US" sz="2400" b="1" dirty="0">
                <a:solidFill>
                  <a:srgbClr val="0000FF"/>
                </a:solidFill>
              </a:rPr>
              <a:t>みなさまお疲れ様でした！</a:t>
            </a:r>
            <a:endParaRPr kumimoji="1" lang="ja-JP" altLang="en-US" sz="2400" b="1" dirty="0">
              <a:solidFill>
                <a:srgbClr val="0000FF"/>
              </a:solidFill>
            </a:endParaRPr>
          </a:p>
        </p:txBody>
      </p:sp>
    </p:spTree>
    <p:extLst>
      <p:ext uri="{BB962C8B-B14F-4D97-AF65-F5344CB8AC3E}">
        <p14:creationId xmlns:p14="http://schemas.microsoft.com/office/powerpoint/2010/main" val="67538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anim calcmode="lin" valueType="num">
                                      <p:cBhvr>
                                        <p:cTn id="14" dur="2000" fill="hold"/>
                                        <p:tgtEl>
                                          <p:spTgt spid="11"/>
                                        </p:tgtEl>
                                        <p:attrNameLst>
                                          <p:attrName>ppt_x</p:attrName>
                                        </p:attrNameLst>
                                      </p:cBhvr>
                                      <p:tavLst>
                                        <p:tav tm="0">
                                          <p:val>
                                            <p:strVal val="#ppt_x"/>
                                          </p:val>
                                        </p:tav>
                                        <p:tav tm="100000">
                                          <p:val>
                                            <p:strVal val="#ppt_x"/>
                                          </p:val>
                                        </p:tav>
                                      </p:tavLst>
                                    </p:anim>
                                    <p:anim calcmode="lin" valueType="num">
                                      <p:cBhvr>
                                        <p:cTn id="15"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heel(1)">
                                      <p:cBhvr>
                                        <p:cTn id="20" dur="2000"/>
                                        <p:tgtEl>
                                          <p:spTgt spid="13"/>
                                        </p:tgtEl>
                                      </p:cBhvr>
                                    </p:animEffect>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500"/>
                                        <p:tgtEl>
                                          <p:spTgt spid="4"/>
                                        </p:tgtEl>
                                      </p:cBhvr>
                                    </p:animEffect>
                                    <p:anim calcmode="lin" valueType="num">
                                      <p:cBhvr>
                                        <p:cTn id="43" dur="1500" fill="hold"/>
                                        <p:tgtEl>
                                          <p:spTgt spid="4"/>
                                        </p:tgtEl>
                                        <p:attrNameLst>
                                          <p:attrName>ppt_x</p:attrName>
                                        </p:attrNameLst>
                                      </p:cBhvr>
                                      <p:tavLst>
                                        <p:tav tm="0">
                                          <p:val>
                                            <p:strVal val="#ppt_x"/>
                                          </p:val>
                                        </p:tav>
                                        <p:tav tm="100000">
                                          <p:val>
                                            <p:strVal val="#ppt_x"/>
                                          </p:val>
                                        </p:tav>
                                      </p:tavLst>
                                    </p:anim>
                                    <p:anim calcmode="lin" valueType="num">
                                      <p:cBhvr>
                                        <p:cTn id="44" dur="1500" fill="hold"/>
                                        <p:tgtEl>
                                          <p:spTgt spid="4"/>
                                        </p:tgtEl>
                                        <p:attrNameLst>
                                          <p:attrName>ppt_y</p:attrName>
                                        </p:attrNameLst>
                                      </p:cBhvr>
                                      <p:tavLst>
                                        <p:tav tm="0">
                                          <p:val>
                                            <p:strVal val="#ppt_y+.1"/>
                                          </p:val>
                                        </p:tav>
                                        <p:tav tm="100000">
                                          <p:val>
                                            <p:strVal val="#ppt_y"/>
                                          </p:val>
                                        </p:tav>
                                      </p:tavLst>
                                    </p:anim>
                                  </p:childTnLst>
                                </p:cTn>
                              </p:par>
                            </p:childTnLst>
                          </p:cTn>
                        </p:par>
                        <p:par>
                          <p:cTn id="45" fill="hold">
                            <p:stCondLst>
                              <p:cond delay="1500"/>
                            </p:stCondLst>
                            <p:childTnLst>
                              <p:par>
                                <p:cTn id="46" presetID="42" presetClass="entr" presetSubtype="0" fill="hold"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2000"/>
                                        <p:tgtEl>
                                          <p:spTgt spid="5"/>
                                        </p:tgtEl>
                                      </p:cBhvr>
                                    </p:animEffect>
                                    <p:anim calcmode="lin" valueType="num">
                                      <p:cBhvr>
                                        <p:cTn id="49" dur="2000" fill="hold"/>
                                        <p:tgtEl>
                                          <p:spTgt spid="5"/>
                                        </p:tgtEl>
                                        <p:attrNameLst>
                                          <p:attrName>ppt_x</p:attrName>
                                        </p:attrNameLst>
                                      </p:cBhvr>
                                      <p:tavLst>
                                        <p:tav tm="0">
                                          <p:val>
                                            <p:strVal val="#ppt_x"/>
                                          </p:val>
                                        </p:tav>
                                        <p:tav tm="100000">
                                          <p:val>
                                            <p:strVal val="#ppt_x"/>
                                          </p:val>
                                        </p:tav>
                                      </p:tavLst>
                                    </p:anim>
                                    <p:anim calcmode="lin" valueType="num">
                                      <p:cBhvr>
                                        <p:cTn id="50"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heel(1)">
                                      <p:cBhvr>
                                        <p:cTn id="55" dur="2000"/>
                                        <p:tgtEl>
                                          <p:spTgt spid="9"/>
                                        </p:tgtEl>
                                      </p:cBhvr>
                                    </p:animEffect>
                                  </p:childTnLst>
                                </p:cTn>
                              </p:par>
                            </p:childTnLst>
                          </p:cTn>
                        </p:par>
                        <p:par>
                          <p:cTn id="56" fill="hold">
                            <p:stCondLst>
                              <p:cond delay="2000"/>
                            </p:stCondLst>
                            <p:childTnLst>
                              <p:par>
                                <p:cTn id="57" presetID="16" presetClass="entr" presetSubtype="21" fill="hold" grpId="0"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barn(inVertical)">
                                      <p:cBhvr>
                                        <p:cTn id="59" dur="20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circle(in)">
                                      <p:cBhvr>
                                        <p:cTn id="64" dur="2000"/>
                                        <p:tgtEl>
                                          <p:spTgt spid="18"/>
                                        </p:tgtEl>
                                      </p:cBhvr>
                                    </p:animEffect>
                                  </p:childTnLst>
                                </p:cTn>
                              </p:par>
                            </p:childTnLst>
                          </p:cTn>
                        </p:par>
                        <p:par>
                          <p:cTn id="65" fill="hold">
                            <p:stCondLst>
                              <p:cond delay="2000"/>
                            </p:stCondLst>
                            <p:childTnLst>
                              <p:par>
                                <p:cTn id="66" presetID="42" presetClass="entr" presetSubtype="0" fill="hold" nodeType="after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2000"/>
                                        <p:tgtEl>
                                          <p:spTgt spid="17"/>
                                        </p:tgtEl>
                                      </p:cBhvr>
                                    </p:animEffect>
                                    <p:anim calcmode="lin" valueType="num">
                                      <p:cBhvr>
                                        <p:cTn id="69" dur="2000" fill="hold"/>
                                        <p:tgtEl>
                                          <p:spTgt spid="17"/>
                                        </p:tgtEl>
                                        <p:attrNameLst>
                                          <p:attrName>ppt_x</p:attrName>
                                        </p:attrNameLst>
                                      </p:cBhvr>
                                      <p:tavLst>
                                        <p:tav tm="0">
                                          <p:val>
                                            <p:strVal val="#ppt_x"/>
                                          </p:val>
                                        </p:tav>
                                        <p:tav tm="100000">
                                          <p:val>
                                            <p:strVal val="#ppt_x"/>
                                          </p:val>
                                        </p:tav>
                                      </p:tavLst>
                                    </p:anim>
                                    <p:anim calcmode="lin" valueType="num">
                                      <p:cBhvr>
                                        <p:cTn id="70" dur="2000" fill="hold"/>
                                        <p:tgtEl>
                                          <p:spTgt spid="17"/>
                                        </p:tgtEl>
                                        <p:attrNameLst>
                                          <p:attrName>ppt_y</p:attrName>
                                        </p:attrNameLst>
                                      </p:cBhvr>
                                      <p:tavLst>
                                        <p:tav tm="0">
                                          <p:val>
                                            <p:strVal val="#ppt_y+.1"/>
                                          </p:val>
                                        </p:tav>
                                        <p:tav tm="100000">
                                          <p:val>
                                            <p:strVal val="#ppt_y"/>
                                          </p:val>
                                        </p:tav>
                                      </p:tavLst>
                                    </p:anim>
                                  </p:childTnLst>
                                </p:cTn>
                              </p:par>
                            </p:childTnLst>
                          </p:cTn>
                        </p:par>
                        <p:par>
                          <p:cTn id="71" fill="hold">
                            <p:stCondLst>
                              <p:cond delay="4000"/>
                            </p:stCondLst>
                            <p:childTnLst>
                              <p:par>
                                <p:cTn id="72" presetID="42" presetClass="entr" presetSubtype="0" fill="hold" nodeType="after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2000"/>
                                        <p:tgtEl>
                                          <p:spTgt spid="20"/>
                                        </p:tgtEl>
                                      </p:cBhvr>
                                    </p:animEffect>
                                    <p:anim calcmode="lin" valueType="num">
                                      <p:cBhvr>
                                        <p:cTn id="75" dur="2000" fill="hold"/>
                                        <p:tgtEl>
                                          <p:spTgt spid="20"/>
                                        </p:tgtEl>
                                        <p:attrNameLst>
                                          <p:attrName>ppt_x</p:attrName>
                                        </p:attrNameLst>
                                      </p:cBhvr>
                                      <p:tavLst>
                                        <p:tav tm="0">
                                          <p:val>
                                            <p:strVal val="#ppt_x"/>
                                          </p:val>
                                        </p:tav>
                                        <p:tav tm="100000">
                                          <p:val>
                                            <p:strVal val="#ppt_x"/>
                                          </p:val>
                                        </p:tav>
                                      </p:tavLst>
                                    </p:anim>
                                    <p:anim calcmode="lin" valueType="num">
                                      <p:cBhvr>
                                        <p:cTn id="76" dur="2000" fill="hold"/>
                                        <p:tgtEl>
                                          <p:spTgt spid="20"/>
                                        </p:tgtEl>
                                        <p:attrNameLst>
                                          <p:attrName>ppt_y</p:attrName>
                                        </p:attrNameLst>
                                      </p:cBhvr>
                                      <p:tavLst>
                                        <p:tav tm="0">
                                          <p:val>
                                            <p:strVal val="#ppt_y+.1"/>
                                          </p:val>
                                        </p:tav>
                                        <p:tav tm="100000">
                                          <p:val>
                                            <p:strVal val="#ppt_y"/>
                                          </p:val>
                                        </p:tav>
                                      </p:tavLst>
                                    </p:anim>
                                  </p:childTnLst>
                                </p:cTn>
                              </p:par>
                            </p:childTnLst>
                          </p:cTn>
                        </p:par>
                        <p:par>
                          <p:cTn id="77" fill="hold">
                            <p:stCondLst>
                              <p:cond delay="6000"/>
                            </p:stCondLst>
                            <p:childTnLst>
                              <p:par>
                                <p:cTn id="78" presetID="16" presetClass="entr" presetSubtype="21"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barn(inVertical)">
                                      <p:cBhvr>
                                        <p:cTn id="8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4" grpId="0" animBg="1"/>
      <p:bldP spid="8" grpId="0" animBg="1"/>
      <p:bldP spid="18"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正方形/長方形 59">
            <a:extLst>
              <a:ext uri="{FF2B5EF4-FFF2-40B4-BE49-F238E27FC236}">
                <a16:creationId xmlns:a16="http://schemas.microsoft.com/office/drawing/2014/main" id="{AF8F7E7F-DB9C-46E5-9F12-976E0BC2313B}"/>
              </a:ext>
            </a:extLst>
          </p:cNvPr>
          <p:cNvSpPr/>
          <p:nvPr/>
        </p:nvSpPr>
        <p:spPr>
          <a:xfrm>
            <a:off x="-23538" y="0"/>
            <a:ext cx="9276057" cy="70294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Picture 2" descr="C:\Users\user\Pictures\朝倉台防災訓練　年度別避難状況.jpg">
            <a:extLst>
              <a:ext uri="{FF2B5EF4-FFF2-40B4-BE49-F238E27FC236}">
                <a16:creationId xmlns:a16="http://schemas.microsoft.com/office/drawing/2014/main" id="{071ECF07-1B4F-41D2-B22B-F4DF7C07A9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4656" y="1922494"/>
            <a:ext cx="6984776" cy="4705542"/>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4"/>
          <p:cNvSpPr>
            <a:spLocks noGrp="1"/>
          </p:cNvSpPr>
          <p:nvPr>
            <p:ph type="ctrTitle"/>
          </p:nvPr>
        </p:nvSpPr>
        <p:spPr>
          <a:xfrm>
            <a:off x="0" y="0"/>
            <a:ext cx="9144000" cy="1830259"/>
          </a:xfrm>
          <a:solidFill>
            <a:srgbClr val="002060"/>
          </a:solidFill>
        </p:spPr>
        <p:txBody>
          <a:bodyPr>
            <a:normAutofit fontScale="90000"/>
          </a:bodyPr>
          <a:lstStyle/>
          <a:p>
            <a:pPr algn="l"/>
            <a:r>
              <a:rPr lang="ja-JP" altLang="en-US" sz="3100" b="1" dirty="0">
                <a:solidFill>
                  <a:schemeClr val="bg1"/>
                </a:solidFill>
              </a:rPr>
              <a:t>　　　　</a:t>
            </a:r>
            <a:r>
              <a:rPr lang="en-US" altLang="ja-JP" sz="4900" b="1" dirty="0">
                <a:solidFill>
                  <a:srgbClr val="FFC000"/>
                </a:solidFill>
              </a:rPr>
              <a:t>2022</a:t>
            </a:r>
            <a:r>
              <a:rPr lang="ja-JP" altLang="en-US" sz="4900" b="1" dirty="0">
                <a:solidFill>
                  <a:srgbClr val="FFC000"/>
                </a:solidFill>
              </a:rPr>
              <a:t>  </a:t>
            </a:r>
            <a:r>
              <a:rPr lang="ja-JP" altLang="en-US" sz="3600" b="1" dirty="0">
                <a:solidFill>
                  <a:schemeClr val="bg1"/>
                </a:solidFill>
              </a:rPr>
              <a:t>第</a:t>
            </a:r>
            <a:r>
              <a:rPr lang="ja-JP" altLang="en-US" sz="3600" b="1" dirty="0">
                <a:solidFill>
                  <a:srgbClr val="FF0000"/>
                </a:solidFill>
              </a:rPr>
              <a:t>２２</a:t>
            </a:r>
            <a:r>
              <a:rPr lang="ja-JP" altLang="en-US" sz="3600" b="1" dirty="0">
                <a:solidFill>
                  <a:schemeClr val="bg1"/>
                </a:solidFill>
              </a:rPr>
              <a:t>回  </a:t>
            </a:r>
            <a:r>
              <a:rPr lang="en-US" altLang="ja-JP" sz="36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r>
              <a:rPr lang="ja-JP" altLang="en-US" sz="36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避難防災訓練</a:t>
            </a:r>
            <a:r>
              <a:rPr lang="en-US" altLang="ja-JP" sz="36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br>
              <a:rPr lang="en-US" altLang="ja-JP" sz="4000" b="1" dirty="0">
                <a:solidFill>
                  <a:schemeClr val="bg1"/>
                </a:solidFill>
              </a:rPr>
            </a:br>
            <a:r>
              <a:rPr lang="ja-JP" altLang="en-US" sz="4000" b="1" dirty="0">
                <a:solidFill>
                  <a:schemeClr val="bg1"/>
                </a:solidFill>
              </a:rPr>
              <a:t>　　</a:t>
            </a:r>
            <a:r>
              <a:rPr lang="ja-JP" altLang="en-US" sz="3100" b="1" dirty="0">
                <a:solidFill>
                  <a:srgbClr val="FFFF00"/>
                </a:solidFill>
              </a:rPr>
              <a:t>所帯数</a:t>
            </a:r>
            <a:r>
              <a:rPr lang="ja-JP" altLang="en-US" sz="3100" b="1" dirty="0">
                <a:solidFill>
                  <a:schemeClr val="bg1"/>
                </a:solidFill>
              </a:rPr>
              <a:t>９９０戸</a:t>
            </a:r>
            <a:r>
              <a:rPr lang="ja-JP" altLang="en-US" sz="3100" b="1" dirty="0">
                <a:solidFill>
                  <a:srgbClr val="FFFF00"/>
                </a:solidFill>
              </a:rPr>
              <a:t>、参加所帯数</a:t>
            </a:r>
            <a:r>
              <a:rPr lang="ja-JP" altLang="en-US" sz="3100" b="1" dirty="0">
                <a:solidFill>
                  <a:schemeClr val="bg1"/>
                </a:solidFill>
              </a:rPr>
              <a:t>７４６戸、</a:t>
            </a:r>
            <a:r>
              <a:rPr lang="ja-JP" altLang="en-US" sz="3100" b="1" dirty="0">
                <a:solidFill>
                  <a:srgbClr val="FFFF00"/>
                </a:solidFill>
              </a:rPr>
              <a:t>参加所帯率</a:t>
            </a:r>
            <a:r>
              <a:rPr lang="ja-JP" altLang="en-US" sz="3100" b="1" dirty="0">
                <a:solidFill>
                  <a:schemeClr val="bg1"/>
                </a:solidFill>
              </a:rPr>
              <a:t>７５％</a:t>
            </a:r>
            <a:br>
              <a:rPr lang="en-US" altLang="ja-JP" sz="3100" b="1" dirty="0">
                <a:solidFill>
                  <a:schemeClr val="bg1"/>
                </a:solidFill>
              </a:rPr>
            </a:br>
            <a:r>
              <a:rPr lang="ja-JP" altLang="en-US" sz="3100" b="1" dirty="0">
                <a:solidFill>
                  <a:schemeClr val="bg1"/>
                </a:solidFill>
              </a:rPr>
              <a:t>　　　</a:t>
            </a:r>
            <a:r>
              <a:rPr lang="ja-JP" altLang="en-US" sz="3600" b="1" dirty="0">
                <a:solidFill>
                  <a:srgbClr val="FFFF00"/>
                </a:solidFill>
              </a:rPr>
              <a:t>住民参加者は</a:t>
            </a:r>
            <a:r>
              <a:rPr lang="ja-JP" altLang="en-US" sz="3600" b="1" dirty="0">
                <a:solidFill>
                  <a:schemeClr val="bg1"/>
                </a:solidFill>
              </a:rPr>
              <a:t>、１、１１５名   （内、子ども８６名）</a:t>
            </a:r>
            <a:endParaRPr kumimoji="1" lang="ja-JP" altLang="en-US" sz="3600" dirty="0">
              <a:solidFill>
                <a:schemeClr val="bg1"/>
              </a:solidFill>
            </a:endParaRPr>
          </a:p>
        </p:txBody>
      </p:sp>
      <p:pic>
        <p:nvPicPr>
          <p:cNvPr id="9218" name="Picture 2" descr="C:\Users\user\Pictures\朝倉台防災訓練　年度別避難状況.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642" y="1916832"/>
            <a:ext cx="7204309" cy="471120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直線矢印コネクタ 2"/>
          <p:cNvCxnSpPr>
            <a:cxnSpLocks/>
          </p:cNvCxnSpPr>
          <p:nvPr/>
        </p:nvCxnSpPr>
        <p:spPr>
          <a:xfrm flipV="1">
            <a:off x="2034751" y="3000104"/>
            <a:ext cx="4367489" cy="2235101"/>
          </a:xfrm>
          <a:prstGeom prst="straightConnector1">
            <a:avLst/>
          </a:prstGeom>
          <a:ln w="38100">
            <a:solidFill>
              <a:srgbClr val="7030A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1" name="円/楕円 10"/>
          <p:cNvSpPr/>
          <p:nvPr/>
        </p:nvSpPr>
        <p:spPr>
          <a:xfrm>
            <a:off x="7416514" y="4562398"/>
            <a:ext cx="150170" cy="10348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a:cxnSpLocks/>
            <a:endCxn id="7" idx="7"/>
          </p:cNvCxnSpPr>
          <p:nvPr/>
        </p:nvCxnSpPr>
        <p:spPr>
          <a:xfrm flipV="1">
            <a:off x="5803714" y="3265344"/>
            <a:ext cx="351449" cy="63214"/>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cxnSpLocks/>
            <a:stCxn id="7" idx="7"/>
          </p:cNvCxnSpPr>
          <p:nvPr/>
        </p:nvCxnSpPr>
        <p:spPr>
          <a:xfrm flipV="1">
            <a:off x="6155163" y="2918496"/>
            <a:ext cx="234547" cy="346848"/>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5343964C-35C4-4D3A-975E-C486B3765792}"/>
              </a:ext>
            </a:extLst>
          </p:cNvPr>
          <p:cNvCxnSpPr>
            <a:cxnSpLocks/>
          </p:cNvCxnSpPr>
          <p:nvPr/>
        </p:nvCxnSpPr>
        <p:spPr>
          <a:xfrm flipV="1">
            <a:off x="6384631" y="2823695"/>
            <a:ext cx="336474" cy="80147"/>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7" name="円: 塗りつぶしなし 6">
            <a:extLst>
              <a:ext uri="{FF2B5EF4-FFF2-40B4-BE49-F238E27FC236}">
                <a16:creationId xmlns:a16="http://schemas.microsoft.com/office/drawing/2014/main" id="{DAA36775-45EF-4F6D-B858-6F5712FDE68A}"/>
              </a:ext>
            </a:extLst>
          </p:cNvPr>
          <p:cNvSpPr/>
          <p:nvPr/>
        </p:nvSpPr>
        <p:spPr>
          <a:xfrm>
            <a:off x="6022806" y="3245905"/>
            <a:ext cx="155066" cy="132735"/>
          </a:xfrm>
          <a:prstGeom prst="don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endParaRPr>
          </a:p>
        </p:txBody>
      </p:sp>
      <p:sp>
        <p:nvSpPr>
          <p:cNvPr id="17" name="円: 塗りつぶしなし 16">
            <a:extLst>
              <a:ext uri="{FF2B5EF4-FFF2-40B4-BE49-F238E27FC236}">
                <a16:creationId xmlns:a16="http://schemas.microsoft.com/office/drawing/2014/main" id="{A2EE24DF-0D79-46ED-B315-638509231467}"/>
              </a:ext>
            </a:extLst>
          </p:cNvPr>
          <p:cNvSpPr/>
          <p:nvPr/>
        </p:nvSpPr>
        <p:spPr>
          <a:xfrm>
            <a:off x="6307098" y="2819222"/>
            <a:ext cx="155066" cy="132735"/>
          </a:xfrm>
          <a:prstGeom prst="don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endParaRPr>
          </a:p>
        </p:txBody>
      </p:sp>
      <p:cxnSp>
        <p:nvCxnSpPr>
          <p:cNvPr id="9" name="直線コネクタ 8">
            <a:extLst>
              <a:ext uri="{FF2B5EF4-FFF2-40B4-BE49-F238E27FC236}">
                <a16:creationId xmlns:a16="http://schemas.microsoft.com/office/drawing/2014/main" id="{812244B2-9D7A-42EB-A173-D9CF60AAC2B1}"/>
              </a:ext>
            </a:extLst>
          </p:cNvPr>
          <p:cNvCxnSpPr>
            <a:cxnSpLocks/>
          </p:cNvCxnSpPr>
          <p:nvPr/>
        </p:nvCxnSpPr>
        <p:spPr>
          <a:xfrm>
            <a:off x="5855388" y="2945918"/>
            <a:ext cx="204609" cy="54186"/>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0EAE2FBF-7411-4533-8A2B-D960D8C4E84D}"/>
              </a:ext>
            </a:extLst>
          </p:cNvPr>
          <p:cNvSpPr txBox="1"/>
          <p:nvPr/>
        </p:nvSpPr>
        <p:spPr>
          <a:xfrm>
            <a:off x="7085871" y="2335152"/>
            <a:ext cx="1611339" cy="230832"/>
          </a:xfrm>
          <a:prstGeom prst="rect">
            <a:avLst/>
          </a:prstGeom>
          <a:solidFill>
            <a:schemeClr val="bg1"/>
          </a:solidFill>
        </p:spPr>
        <p:txBody>
          <a:bodyPr wrap="none" rtlCol="0">
            <a:spAutoFit/>
          </a:bodyPr>
          <a:lstStyle/>
          <a:p>
            <a:r>
              <a:rPr kumimoji="1" lang="ja-JP" altLang="en-US" sz="900" dirty="0">
                <a:latin typeface="+mj-ea"/>
                <a:ea typeface="+mj-ea"/>
              </a:rPr>
              <a:t>２１回 ２２回 ２３回 ２４回 ２５回 </a:t>
            </a:r>
          </a:p>
        </p:txBody>
      </p:sp>
      <p:sp>
        <p:nvSpPr>
          <p:cNvPr id="24" name="テキスト ボックス 23">
            <a:extLst>
              <a:ext uri="{FF2B5EF4-FFF2-40B4-BE49-F238E27FC236}">
                <a16:creationId xmlns:a16="http://schemas.microsoft.com/office/drawing/2014/main" id="{E36ED3D8-3EAF-4694-BC08-73A59DCB62FA}"/>
              </a:ext>
            </a:extLst>
          </p:cNvPr>
          <p:cNvSpPr txBox="1"/>
          <p:nvPr/>
        </p:nvSpPr>
        <p:spPr>
          <a:xfrm>
            <a:off x="6384631" y="2060832"/>
            <a:ext cx="1718740" cy="215444"/>
          </a:xfrm>
          <a:prstGeom prst="rect">
            <a:avLst/>
          </a:prstGeom>
          <a:solidFill>
            <a:schemeClr val="bg1"/>
          </a:solidFill>
        </p:spPr>
        <p:txBody>
          <a:bodyPr wrap="none" rtlCol="0">
            <a:spAutoFit/>
          </a:bodyPr>
          <a:lstStyle/>
          <a:p>
            <a:r>
              <a:rPr lang="ja-JP" altLang="en-US" sz="800" dirty="0">
                <a:latin typeface="+mj-ea"/>
                <a:ea typeface="+mj-ea"/>
              </a:rPr>
              <a:t>令和元 令和２ 令和３ 令和４ 令和５ </a:t>
            </a:r>
            <a:endParaRPr kumimoji="1" lang="ja-JP" altLang="en-US" sz="800" dirty="0">
              <a:latin typeface="+mj-ea"/>
              <a:ea typeface="+mj-ea"/>
            </a:endParaRPr>
          </a:p>
        </p:txBody>
      </p:sp>
      <p:sp>
        <p:nvSpPr>
          <p:cNvPr id="26" name="円: 塗りつぶしなし 25">
            <a:extLst>
              <a:ext uri="{FF2B5EF4-FFF2-40B4-BE49-F238E27FC236}">
                <a16:creationId xmlns:a16="http://schemas.microsoft.com/office/drawing/2014/main" id="{6E7BE25A-0C3C-4B56-A58F-6BA3018578AD}"/>
              </a:ext>
            </a:extLst>
          </p:cNvPr>
          <p:cNvSpPr/>
          <p:nvPr/>
        </p:nvSpPr>
        <p:spPr>
          <a:xfrm>
            <a:off x="6628083" y="2757368"/>
            <a:ext cx="155066" cy="132735"/>
          </a:xfrm>
          <a:prstGeom prst="don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endParaRPr>
          </a:p>
        </p:txBody>
      </p:sp>
      <p:sp>
        <p:nvSpPr>
          <p:cNvPr id="29" name="円: 塗りつぶしなし 28">
            <a:extLst>
              <a:ext uri="{FF2B5EF4-FFF2-40B4-BE49-F238E27FC236}">
                <a16:creationId xmlns:a16="http://schemas.microsoft.com/office/drawing/2014/main" id="{FCA5407A-F329-4E06-99CA-FEFAC2617853}"/>
              </a:ext>
            </a:extLst>
          </p:cNvPr>
          <p:cNvSpPr/>
          <p:nvPr/>
        </p:nvSpPr>
        <p:spPr>
          <a:xfrm>
            <a:off x="6985305" y="2534678"/>
            <a:ext cx="155066" cy="132735"/>
          </a:xfrm>
          <a:prstGeom prst="don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endParaRPr>
          </a:p>
        </p:txBody>
      </p:sp>
      <p:sp>
        <p:nvSpPr>
          <p:cNvPr id="30" name="円: 塗りつぶしなし 29">
            <a:extLst>
              <a:ext uri="{FF2B5EF4-FFF2-40B4-BE49-F238E27FC236}">
                <a16:creationId xmlns:a16="http://schemas.microsoft.com/office/drawing/2014/main" id="{AF61D218-00FD-43B8-BB7F-B430A5FADB6A}"/>
              </a:ext>
            </a:extLst>
          </p:cNvPr>
          <p:cNvSpPr/>
          <p:nvPr/>
        </p:nvSpPr>
        <p:spPr>
          <a:xfrm>
            <a:off x="7231289" y="2442653"/>
            <a:ext cx="155066" cy="132735"/>
          </a:xfrm>
          <a:prstGeom prst="don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endParaRPr>
          </a:p>
        </p:txBody>
      </p:sp>
      <p:cxnSp>
        <p:nvCxnSpPr>
          <p:cNvPr id="32" name="直線コネクタ 31">
            <a:extLst>
              <a:ext uri="{FF2B5EF4-FFF2-40B4-BE49-F238E27FC236}">
                <a16:creationId xmlns:a16="http://schemas.microsoft.com/office/drawing/2014/main" id="{2382A166-26AA-4D70-BC5D-C71F2157E1A7}"/>
              </a:ext>
            </a:extLst>
          </p:cNvPr>
          <p:cNvCxnSpPr>
            <a:cxnSpLocks/>
          </p:cNvCxnSpPr>
          <p:nvPr/>
        </p:nvCxnSpPr>
        <p:spPr>
          <a:xfrm flipV="1">
            <a:off x="6984228" y="2532299"/>
            <a:ext cx="336474" cy="80147"/>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EAC9F98D-1398-4098-8535-410004E70CC0}"/>
              </a:ext>
            </a:extLst>
          </p:cNvPr>
          <p:cNvCxnSpPr>
            <a:cxnSpLocks/>
            <a:endCxn id="29" idx="3"/>
          </p:cNvCxnSpPr>
          <p:nvPr/>
        </p:nvCxnSpPr>
        <p:spPr>
          <a:xfrm flipV="1">
            <a:off x="6771260" y="2647974"/>
            <a:ext cx="236754" cy="99588"/>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AB2D1AD9-79E6-408B-8FCE-92FE40662A46}"/>
              </a:ext>
            </a:extLst>
          </p:cNvPr>
          <p:cNvSpPr/>
          <p:nvPr/>
        </p:nvSpPr>
        <p:spPr>
          <a:xfrm>
            <a:off x="639707" y="4774791"/>
            <a:ext cx="8169725" cy="8307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702BA7A-0C3F-45F3-B80C-690A13E3BFDD}"/>
              </a:ext>
            </a:extLst>
          </p:cNvPr>
          <p:cNvSpPr txBox="1"/>
          <p:nvPr/>
        </p:nvSpPr>
        <p:spPr>
          <a:xfrm>
            <a:off x="329262" y="4700930"/>
            <a:ext cx="381836" cy="230832"/>
          </a:xfrm>
          <a:prstGeom prst="rect">
            <a:avLst/>
          </a:prstGeom>
          <a:solidFill>
            <a:schemeClr val="bg1"/>
          </a:solidFill>
        </p:spPr>
        <p:txBody>
          <a:bodyPr wrap="none" rtlCol="0">
            <a:spAutoFit/>
          </a:bodyPr>
          <a:lstStyle/>
          <a:p>
            <a:r>
              <a:rPr lang="ja-JP" altLang="en-US" sz="900" b="1" dirty="0"/>
              <a:t>７００</a:t>
            </a:r>
            <a:endParaRPr kumimoji="1" lang="ja-JP" altLang="en-US" sz="900" b="1" dirty="0"/>
          </a:p>
        </p:txBody>
      </p:sp>
      <p:sp>
        <p:nvSpPr>
          <p:cNvPr id="35" name="テキスト ボックス 34">
            <a:extLst>
              <a:ext uri="{FF2B5EF4-FFF2-40B4-BE49-F238E27FC236}">
                <a16:creationId xmlns:a16="http://schemas.microsoft.com/office/drawing/2014/main" id="{A87F14DF-6D7D-4A48-8070-413662C435AC}"/>
              </a:ext>
            </a:extLst>
          </p:cNvPr>
          <p:cNvSpPr txBox="1"/>
          <p:nvPr/>
        </p:nvSpPr>
        <p:spPr>
          <a:xfrm>
            <a:off x="255441" y="3181535"/>
            <a:ext cx="447558" cy="230832"/>
          </a:xfrm>
          <a:prstGeom prst="rect">
            <a:avLst/>
          </a:prstGeom>
          <a:solidFill>
            <a:schemeClr val="bg1"/>
          </a:solidFill>
          <a:ln>
            <a:solidFill>
              <a:srgbClr val="CC3399"/>
            </a:solidFill>
          </a:ln>
        </p:spPr>
        <p:txBody>
          <a:bodyPr wrap="none" rtlCol="0">
            <a:spAutoFit/>
          </a:bodyPr>
          <a:lstStyle/>
          <a:p>
            <a:r>
              <a:rPr lang="ja-JP" altLang="en-US" sz="900" b="1" dirty="0"/>
              <a:t>１０００</a:t>
            </a:r>
            <a:endParaRPr kumimoji="1" lang="ja-JP" altLang="en-US" sz="900" b="1" dirty="0"/>
          </a:p>
        </p:txBody>
      </p:sp>
      <p:cxnSp>
        <p:nvCxnSpPr>
          <p:cNvPr id="28" name="直線コネクタ 27"/>
          <p:cNvCxnSpPr>
            <a:cxnSpLocks/>
          </p:cNvCxnSpPr>
          <p:nvPr/>
        </p:nvCxnSpPr>
        <p:spPr>
          <a:xfrm flipV="1">
            <a:off x="6931403" y="4607064"/>
            <a:ext cx="237484" cy="10236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cxnSpLocks/>
          </p:cNvCxnSpPr>
          <p:nvPr/>
        </p:nvCxnSpPr>
        <p:spPr>
          <a:xfrm flipV="1">
            <a:off x="5803714" y="4807412"/>
            <a:ext cx="460890" cy="11480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3BF265A4-5EAC-411E-BF5F-AC8C1182E2F9}"/>
              </a:ext>
            </a:extLst>
          </p:cNvPr>
          <p:cNvCxnSpPr>
            <a:cxnSpLocks/>
          </p:cNvCxnSpPr>
          <p:nvPr/>
        </p:nvCxnSpPr>
        <p:spPr>
          <a:xfrm flipV="1">
            <a:off x="6619299" y="4718976"/>
            <a:ext cx="237484" cy="10236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086A7863-38B6-4587-BBB6-AF89C118DDED}"/>
              </a:ext>
            </a:extLst>
          </p:cNvPr>
          <p:cNvCxnSpPr>
            <a:cxnSpLocks/>
          </p:cNvCxnSpPr>
          <p:nvPr/>
        </p:nvCxnSpPr>
        <p:spPr>
          <a:xfrm flipV="1">
            <a:off x="6306121" y="4828955"/>
            <a:ext cx="253995" cy="18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222" name="テキスト ボックス 9221">
            <a:extLst>
              <a:ext uri="{FF2B5EF4-FFF2-40B4-BE49-F238E27FC236}">
                <a16:creationId xmlns:a16="http://schemas.microsoft.com/office/drawing/2014/main" id="{7EFA308B-740B-4650-8F65-D84B037C88DD}"/>
              </a:ext>
            </a:extLst>
          </p:cNvPr>
          <p:cNvSpPr txBox="1"/>
          <p:nvPr/>
        </p:nvSpPr>
        <p:spPr>
          <a:xfrm>
            <a:off x="7281621" y="4827948"/>
            <a:ext cx="473206" cy="253916"/>
          </a:xfrm>
          <a:prstGeom prst="rect">
            <a:avLst/>
          </a:prstGeom>
          <a:noFill/>
        </p:spPr>
        <p:txBody>
          <a:bodyPr wrap="none" rtlCol="0">
            <a:spAutoFit/>
          </a:bodyPr>
          <a:lstStyle/>
          <a:p>
            <a:r>
              <a:rPr kumimoji="1" lang="ja-JP" altLang="en-US" sz="1050" dirty="0">
                <a:solidFill>
                  <a:srgbClr val="FF0000"/>
                </a:solidFill>
              </a:rPr>
              <a:t>７５％</a:t>
            </a:r>
          </a:p>
        </p:txBody>
      </p:sp>
      <p:cxnSp>
        <p:nvCxnSpPr>
          <p:cNvPr id="46" name="直線コネクタ 45">
            <a:extLst>
              <a:ext uri="{FF2B5EF4-FFF2-40B4-BE49-F238E27FC236}">
                <a16:creationId xmlns:a16="http://schemas.microsoft.com/office/drawing/2014/main" id="{F6D55730-3D12-471F-879B-64C99C5C1338}"/>
              </a:ext>
            </a:extLst>
          </p:cNvPr>
          <p:cNvCxnSpPr>
            <a:cxnSpLocks/>
          </p:cNvCxnSpPr>
          <p:nvPr/>
        </p:nvCxnSpPr>
        <p:spPr>
          <a:xfrm flipV="1">
            <a:off x="6501889" y="5070262"/>
            <a:ext cx="219216" cy="754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F8AB322A-9E82-43BA-8599-584A002024E9}"/>
              </a:ext>
            </a:extLst>
          </p:cNvPr>
          <p:cNvCxnSpPr>
            <a:cxnSpLocks/>
          </p:cNvCxnSpPr>
          <p:nvPr/>
        </p:nvCxnSpPr>
        <p:spPr>
          <a:xfrm flipV="1">
            <a:off x="6801687" y="4947819"/>
            <a:ext cx="560516" cy="1077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9FD4BA77-4780-47D0-B1C9-B7CAE37B721A}"/>
              </a:ext>
            </a:extLst>
          </p:cNvPr>
          <p:cNvCxnSpPr>
            <a:cxnSpLocks/>
          </p:cNvCxnSpPr>
          <p:nvPr/>
        </p:nvCxnSpPr>
        <p:spPr>
          <a:xfrm flipV="1">
            <a:off x="5966736" y="5145494"/>
            <a:ext cx="486359" cy="8971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AA68C02C-AFA5-4A5E-AFC5-2B05FB79667C}"/>
              </a:ext>
            </a:extLst>
          </p:cNvPr>
          <p:cNvSpPr txBox="1"/>
          <p:nvPr/>
        </p:nvSpPr>
        <p:spPr>
          <a:xfrm>
            <a:off x="6347154" y="6357373"/>
            <a:ext cx="1718740" cy="215444"/>
          </a:xfrm>
          <a:prstGeom prst="rect">
            <a:avLst/>
          </a:prstGeom>
          <a:solidFill>
            <a:schemeClr val="bg1"/>
          </a:solidFill>
        </p:spPr>
        <p:txBody>
          <a:bodyPr wrap="none" rtlCol="0">
            <a:spAutoFit/>
          </a:bodyPr>
          <a:lstStyle/>
          <a:p>
            <a:r>
              <a:rPr lang="ja-JP" altLang="en-US" sz="800" dirty="0">
                <a:latin typeface="+mj-ea"/>
                <a:ea typeface="+mj-ea"/>
              </a:rPr>
              <a:t>令和元 令和２ 令和３ 令和４ 令和５ </a:t>
            </a:r>
            <a:endParaRPr kumimoji="1" lang="ja-JP" altLang="en-US" sz="800" dirty="0">
              <a:latin typeface="+mj-ea"/>
              <a:ea typeface="+mj-ea"/>
            </a:endParaRPr>
          </a:p>
        </p:txBody>
      </p:sp>
      <p:sp>
        <p:nvSpPr>
          <p:cNvPr id="8" name="円/楕円 7"/>
          <p:cNvSpPr/>
          <p:nvPr/>
        </p:nvSpPr>
        <p:spPr>
          <a:xfrm>
            <a:off x="7396911" y="2431877"/>
            <a:ext cx="180020" cy="1691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30" name="正方形/長方形 9229">
            <a:extLst>
              <a:ext uri="{FF2B5EF4-FFF2-40B4-BE49-F238E27FC236}">
                <a16:creationId xmlns:a16="http://schemas.microsoft.com/office/drawing/2014/main" id="{801C8FD8-160A-46F8-972A-6DCA5BA5D7AE}"/>
              </a:ext>
            </a:extLst>
          </p:cNvPr>
          <p:cNvSpPr/>
          <p:nvPr/>
        </p:nvSpPr>
        <p:spPr>
          <a:xfrm>
            <a:off x="7168887" y="3266750"/>
            <a:ext cx="1613364" cy="1456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33" name="テキスト ボックス 9232">
            <a:extLst>
              <a:ext uri="{FF2B5EF4-FFF2-40B4-BE49-F238E27FC236}">
                <a16:creationId xmlns:a16="http://schemas.microsoft.com/office/drawing/2014/main" id="{2D0285AB-D1AE-4ADD-8D2E-94F62103277A}"/>
              </a:ext>
            </a:extLst>
          </p:cNvPr>
          <p:cNvSpPr txBox="1"/>
          <p:nvPr/>
        </p:nvSpPr>
        <p:spPr>
          <a:xfrm>
            <a:off x="7344412" y="257020"/>
            <a:ext cx="1269899" cy="461665"/>
          </a:xfrm>
          <a:prstGeom prst="rect">
            <a:avLst/>
          </a:prstGeom>
          <a:solidFill>
            <a:schemeClr val="bg1"/>
          </a:solidFill>
        </p:spPr>
        <p:txBody>
          <a:bodyPr wrap="none" rtlCol="0">
            <a:spAutoFit/>
          </a:bodyPr>
          <a:lstStyle/>
          <a:p>
            <a:r>
              <a:rPr kumimoji="1" lang="ja-JP" altLang="en-US" sz="2400" b="1" dirty="0">
                <a:solidFill>
                  <a:srgbClr val="C00000"/>
                </a:solidFill>
              </a:rPr>
              <a:t>コロナ禍</a:t>
            </a:r>
          </a:p>
        </p:txBody>
      </p:sp>
      <p:cxnSp>
        <p:nvCxnSpPr>
          <p:cNvPr id="38" name="直線コネクタ 37">
            <a:extLst>
              <a:ext uri="{FF2B5EF4-FFF2-40B4-BE49-F238E27FC236}">
                <a16:creationId xmlns:a16="http://schemas.microsoft.com/office/drawing/2014/main" id="{8AEFB08E-1171-4282-ADBF-A9A1FC23BF27}"/>
              </a:ext>
            </a:extLst>
          </p:cNvPr>
          <p:cNvCxnSpPr>
            <a:cxnSpLocks/>
          </p:cNvCxnSpPr>
          <p:nvPr/>
        </p:nvCxnSpPr>
        <p:spPr>
          <a:xfrm>
            <a:off x="6012506" y="3006685"/>
            <a:ext cx="353299" cy="47583"/>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3B4A6EEF-6932-4DB7-B6B8-198BB92D98F8}"/>
              </a:ext>
            </a:extLst>
          </p:cNvPr>
          <p:cNvCxnSpPr>
            <a:cxnSpLocks/>
          </p:cNvCxnSpPr>
          <p:nvPr/>
        </p:nvCxnSpPr>
        <p:spPr>
          <a:xfrm>
            <a:off x="6904151" y="3170114"/>
            <a:ext cx="397796" cy="208526"/>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5C0D23B1-B3B8-4CAE-8961-E19C882880D5}"/>
              </a:ext>
            </a:extLst>
          </p:cNvPr>
          <p:cNvCxnSpPr>
            <a:cxnSpLocks/>
          </p:cNvCxnSpPr>
          <p:nvPr/>
        </p:nvCxnSpPr>
        <p:spPr>
          <a:xfrm>
            <a:off x="6430822" y="3069424"/>
            <a:ext cx="458815" cy="88986"/>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4E5729CE-E1E7-2A05-C488-991EEB2B189A}"/>
              </a:ext>
            </a:extLst>
          </p:cNvPr>
          <p:cNvCxnSpPr>
            <a:cxnSpLocks/>
          </p:cNvCxnSpPr>
          <p:nvPr/>
        </p:nvCxnSpPr>
        <p:spPr>
          <a:xfrm>
            <a:off x="7299642" y="3378358"/>
            <a:ext cx="267041" cy="39671"/>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89F66D71-5007-659F-267B-21A1DC9119F4}"/>
              </a:ext>
            </a:extLst>
          </p:cNvPr>
          <p:cNvCxnSpPr>
            <a:cxnSpLocks/>
          </p:cNvCxnSpPr>
          <p:nvPr/>
        </p:nvCxnSpPr>
        <p:spPr>
          <a:xfrm flipV="1">
            <a:off x="7171743" y="4590754"/>
            <a:ext cx="295201" cy="219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円/楕円 10">
            <a:extLst>
              <a:ext uri="{FF2B5EF4-FFF2-40B4-BE49-F238E27FC236}">
                <a16:creationId xmlns:a16="http://schemas.microsoft.com/office/drawing/2014/main" id="{C76C2306-0CBA-B6E0-8199-9F39BAD97458}"/>
              </a:ext>
            </a:extLst>
          </p:cNvPr>
          <p:cNvSpPr/>
          <p:nvPr/>
        </p:nvSpPr>
        <p:spPr>
          <a:xfrm>
            <a:off x="7416513" y="4863531"/>
            <a:ext cx="150170" cy="10348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BDD3C32-5E17-6A9C-6859-EFDCD092429F}"/>
              </a:ext>
            </a:extLst>
          </p:cNvPr>
          <p:cNvSpPr txBox="1"/>
          <p:nvPr/>
        </p:nvSpPr>
        <p:spPr>
          <a:xfrm>
            <a:off x="7294673" y="2674388"/>
            <a:ext cx="430887" cy="1257717"/>
          </a:xfrm>
          <a:prstGeom prst="rect">
            <a:avLst/>
          </a:prstGeom>
          <a:noFill/>
          <a:ln>
            <a:noFill/>
          </a:ln>
        </p:spPr>
        <p:txBody>
          <a:bodyPr vert="eaVert" wrap="none" rtlCol="0">
            <a:spAutoFit/>
          </a:bodyPr>
          <a:lstStyle/>
          <a:p>
            <a:r>
              <a:rPr lang="ja-JP" altLang="en-US" sz="1600" dirty="0">
                <a:solidFill>
                  <a:srgbClr val="FF00FF"/>
                </a:solidFill>
              </a:rPr>
              <a:t>２０２２</a:t>
            </a:r>
            <a:r>
              <a:rPr lang="ja-JP" altLang="en-US" sz="1600" dirty="0">
                <a:solidFill>
                  <a:srgbClr val="0000FF"/>
                </a:solidFill>
              </a:rPr>
              <a:t>コロナ</a:t>
            </a:r>
            <a:endParaRPr kumimoji="1" lang="ja-JP" altLang="en-US" sz="1600" dirty="0">
              <a:solidFill>
                <a:srgbClr val="0000FF"/>
              </a:solidFill>
            </a:endParaRPr>
          </a:p>
        </p:txBody>
      </p:sp>
      <p:sp>
        <p:nvSpPr>
          <p:cNvPr id="6" name="テキスト ボックス 5">
            <a:extLst>
              <a:ext uri="{FF2B5EF4-FFF2-40B4-BE49-F238E27FC236}">
                <a16:creationId xmlns:a16="http://schemas.microsoft.com/office/drawing/2014/main" id="{A6EDFC25-F012-C1CB-D430-B7044402474E}"/>
              </a:ext>
            </a:extLst>
          </p:cNvPr>
          <p:cNvSpPr txBox="1"/>
          <p:nvPr/>
        </p:nvSpPr>
        <p:spPr>
          <a:xfrm>
            <a:off x="6808873" y="2752046"/>
            <a:ext cx="430887" cy="1668085"/>
          </a:xfrm>
          <a:prstGeom prst="rect">
            <a:avLst/>
          </a:prstGeom>
          <a:noFill/>
          <a:ln>
            <a:noFill/>
          </a:ln>
        </p:spPr>
        <p:txBody>
          <a:bodyPr vert="eaVert" wrap="none" rtlCol="0">
            <a:spAutoFit/>
          </a:bodyPr>
          <a:lstStyle/>
          <a:p>
            <a:r>
              <a:rPr lang="ja-JP" altLang="en-US" sz="1600" dirty="0">
                <a:solidFill>
                  <a:srgbClr val="FF0000"/>
                </a:solidFill>
              </a:rPr>
              <a:t>２０２０</a:t>
            </a:r>
            <a:r>
              <a:rPr kumimoji="1" lang="ja-JP" altLang="en-US" sz="1600" dirty="0">
                <a:solidFill>
                  <a:srgbClr val="0000FF"/>
                </a:solidFill>
              </a:rPr>
              <a:t>新型コロナ</a:t>
            </a:r>
          </a:p>
        </p:txBody>
      </p:sp>
      <p:sp>
        <p:nvSpPr>
          <p:cNvPr id="10" name="テキスト ボックス 9">
            <a:extLst>
              <a:ext uri="{FF2B5EF4-FFF2-40B4-BE49-F238E27FC236}">
                <a16:creationId xmlns:a16="http://schemas.microsoft.com/office/drawing/2014/main" id="{F44B5386-9793-9F26-C503-49D7BD32C586}"/>
              </a:ext>
            </a:extLst>
          </p:cNvPr>
          <p:cNvSpPr txBox="1"/>
          <p:nvPr/>
        </p:nvSpPr>
        <p:spPr>
          <a:xfrm>
            <a:off x="7067714" y="2620107"/>
            <a:ext cx="430887" cy="1862048"/>
          </a:xfrm>
          <a:prstGeom prst="rect">
            <a:avLst/>
          </a:prstGeom>
          <a:noFill/>
          <a:ln>
            <a:noFill/>
          </a:ln>
        </p:spPr>
        <p:txBody>
          <a:bodyPr vert="eaVert" wrap="none" rtlCol="0">
            <a:spAutoFit/>
          </a:bodyPr>
          <a:lstStyle/>
          <a:p>
            <a:r>
              <a:rPr lang="ja-JP" altLang="en-US" sz="1600" dirty="0">
                <a:solidFill>
                  <a:schemeClr val="accent6">
                    <a:lumMod val="50000"/>
                  </a:schemeClr>
                </a:solidFill>
              </a:rPr>
              <a:t>２０２１</a:t>
            </a:r>
            <a:r>
              <a:rPr lang="ja-JP" altLang="en-US" sz="1600" dirty="0">
                <a:solidFill>
                  <a:srgbClr val="0000FF"/>
                </a:solidFill>
              </a:rPr>
              <a:t>オミクロン株</a:t>
            </a:r>
            <a:endParaRPr kumimoji="1" lang="ja-JP" altLang="en-US" sz="1600" dirty="0">
              <a:solidFill>
                <a:srgbClr val="0000FF"/>
              </a:solidFill>
            </a:endParaRPr>
          </a:p>
        </p:txBody>
      </p:sp>
    </p:spTree>
    <p:extLst>
      <p:ext uri="{BB962C8B-B14F-4D97-AF65-F5344CB8AC3E}">
        <p14:creationId xmlns:p14="http://schemas.microsoft.com/office/powerpoint/2010/main" val="789376860"/>
      </p:ext>
    </p:extLst>
  </p:cSld>
  <p:clrMapOvr>
    <a:masterClrMapping/>
  </p:clrMapOvr>
  <mc:AlternateContent xmlns:mc="http://schemas.openxmlformats.org/markup-compatibility/2006" xmlns:p14="http://schemas.microsoft.com/office/powerpoint/2010/main">
    <mc:Choice Requires="p14">
      <p:transition spd="slow" p14:dur="1200" advTm="22778">
        <p:dissolve/>
      </p:transition>
    </mc:Choice>
    <mc:Fallback xmlns="">
      <p:transition spd="slow" advTm="22778">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ppt_x</p:attrName>
                                        </p:attrNameLst>
                                      </p:cBhvr>
                                      <p:tavLst>
                                        <p:tav tm="0">
                                          <p:val>
                                            <p:strVal val="#ppt_x"/>
                                          </p:val>
                                        </p:tav>
                                        <p:tav tm="100000">
                                          <p:val>
                                            <p:strVal val="#ppt_x"/>
                                          </p:val>
                                        </p:tav>
                                      </p:tavLst>
                                    </p:anim>
                                    <p:anim calcmode="lin" valueType="num">
                                      <p:cBhvr>
                                        <p:cTn id="14" dur="2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3"/>
                                        </p:tgtEl>
                                      </p:cBhvr>
                                      <p:by x="150000" y="150000"/>
                                    </p:animScale>
                                  </p:childTnLst>
                                </p:cTn>
                              </p:par>
                            </p:childTnLst>
                          </p:cTn>
                        </p:par>
                        <p:par>
                          <p:cTn id="19" fill="hold">
                            <p:stCondLst>
                              <p:cond delay="2000"/>
                            </p:stCondLst>
                            <p:childTnLst>
                              <p:par>
                                <p:cTn id="20" presetID="42"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par>
                          <p:cTn id="31" fill="hold">
                            <p:stCondLst>
                              <p:cond delay="4000"/>
                            </p:stCondLst>
                            <p:childTnLst>
                              <p:par>
                                <p:cTn id="32" presetID="42" presetClass="entr" presetSubtype="0" fill="hold" grpId="0" nodeType="afterEffect">
                                  <p:stCondLst>
                                    <p:cond delay="0"/>
                                  </p:stCondLst>
                                  <p:childTnLst>
                                    <p:set>
                                      <p:cBhvr>
                                        <p:cTn id="33" dur="1" fill="hold">
                                          <p:stCondLst>
                                            <p:cond delay="0"/>
                                          </p:stCondLst>
                                        </p:cTn>
                                        <p:tgtEl>
                                          <p:spTgt spid="9222"/>
                                        </p:tgtEl>
                                        <p:attrNameLst>
                                          <p:attrName>style.visibility</p:attrName>
                                        </p:attrNameLst>
                                      </p:cBhvr>
                                      <p:to>
                                        <p:strVal val="visible"/>
                                      </p:to>
                                    </p:set>
                                    <p:animEffect transition="in" filter="fade">
                                      <p:cBhvr>
                                        <p:cTn id="34" dur="1000"/>
                                        <p:tgtEl>
                                          <p:spTgt spid="9222"/>
                                        </p:tgtEl>
                                      </p:cBhvr>
                                    </p:animEffect>
                                    <p:anim calcmode="lin" valueType="num">
                                      <p:cBhvr>
                                        <p:cTn id="35" dur="1000" fill="hold"/>
                                        <p:tgtEl>
                                          <p:spTgt spid="9222"/>
                                        </p:tgtEl>
                                        <p:attrNameLst>
                                          <p:attrName>ppt_x</p:attrName>
                                        </p:attrNameLst>
                                      </p:cBhvr>
                                      <p:tavLst>
                                        <p:tav tm="0">
                                          <p:val>
                                            <p:strVal val="#ppt_x"/>
                                          </p:val>
                                        </p:tav>
                                        <p:tav tm="100000">
                                          <p:val>
                                            <p:strVal val="#ppt_x"/>
                                          </p:val>
                                        </p:tav>
                                      </p:tavLst>
                                    </p:anim>
                                    <p:anim calcmode="lin" valueType="num">
                                      <p:cBhvr>
                                        <p:cTn id="36" dur="1000" fill="hold"/>
                                        <p:tgtEl>
                                          <p:spTgt spid="9222"/>
                                        </p:tgtEl>
                                        <p:attrNameLst>
                                          <p:attrName>ppt_y</p:attrName>
                                        </p:attrNameLst>
                                      </p:cBhvr>
                                      <p:tavLst>
                                        <p:tav tm="0">
                                          <p:val>
                                            <p:strVal val="#ppt_y+.1"/>
                                          </p:val>
                                        </p:tav>
                                        <p:tav tm="100000">
                                          <p:val>
                                            <p:strVal val="#ppt_y"/>
                                          </p:val>
                                        </p:tav>
                                      </p:tavLst>
                                    </p:anim>
                                  </p:childTnLst>
                                </p:cTn>
                              </p:par>
                            </p:childTnLst>
                          </p:cTn>
                        </p:par>
                        <p:par>
                          <p:cTn id="37" fill="hold">
                            <p:stCondLst>
                              <p:cond delay="5000"/>
                            </p:stCondLst>
                            <p:childTnLst>
                              <p:par>
                                <p:cTn id="38" presetID="42"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1750" fill="hold"/>
                                        <p:tgtEl>
                                          <p:spTgt spid="6"/>
                                        </p:tgtEl>
                                        <p:attrNameLst>
                                          <p:attrName>ppt_x</p:attrName>
                                        </p:attrNameLst>
                                      </p:cBhvr>
                                      <p:tavLst>
                                        <p:tav tm="0">
                                          <p:val>
                                            <p:strVal val="#ppt_x"/>
                                          </p:val>
                                        </p:tav>
                                        <p:tav tm="100000">
                                          <p:val>
                                            <p:strVal val="#ppt_x"/>
                                          </p:val>
                                        </p:tav>
                                      </p:tavLst>
                                    </p:anim>
                                    <p:anim calcmode="lin" valueType="num">
                                      <p:cBhvr additive="base">
                                        <p:cTn id="48" dur="1750" fill="hold"/>
                                        <p:tgtEl>
                                          <p:spTgt spid="6"/>
                                        </p:tgtEl>
                                        <p:attrNameLst>
                                          <p:attrName>ppt_y</p:attrName>
                                        </p:attrNameLst>
                                      </p:cBhvr>
                                      <p:tavLst>
                                        <p:tav tm="0">
                                          <p:val>
                                            <p:strVal val="1+#ppt_h/2"/>
                                          </p:val>
                                        </p:tav>
                                        <p:tav tm="100000">
                                          <p:val>
                                            <p:strVal val="#ppt_y"/>
                                          </p:val>
                                        </p:tav>
                                      </p:tavLst>
                                    </p:anim>
                                  </p:childTnLst>
                                </p:cTn>
                              </p:par>
                            </p:childTnLst>
                          </p:cTn>
                        </p:par>
                        <p:par>
                          <p:cTn id="49" fill="hold">
                            <p:stCondLst>
                              <p:cond delay="1750"/>
                            </p:stCondLst>
                            <p:childTnLst>
                              <p:par>
                                <p:cTn id="50" presetID="2" presetClass="entr" presetSubtype="4"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1750" fill="hold"/>
                                        <p:tgtEl>
                                          <p:spTgt spid="10"/>
                                        </p:tgtEl>
                                        <p:attrNameLst>
                                          <p:attrName>ppt_x</p:attrName>
                                        </p:attrNameLst>
                                      </p:cBhvr>
                                      <p:tavLst>
                                        <p:tav tm="0">
                                          <p:val>
                                            <p:strVal val="#ppt_x"/>
                                          </p:val>
                                        </p:tav>
                                        <p:tav tm="100000">
                                          <p:val>
                                            <p:strVal val="#ppt_x"/>
                                          </p:val>
                                        </p:tav>
                                      </p:tavLst>
                                    </p:anim>
                                    <p:anim calcmode="lin" valueType="num">
                                      <p:cBhvr additive="base">
                                        <p:cTn id="53" dur="1750" fill="hold"/>
                                        <p:tgtEl>
                                          <p:spTgt spid="10"/>
                                        </p:tgtEl>
                                        <p:attrNameLst>
                                          <p:attrName>ppt_y</p:attrName>
                                        </p:attrNameLst>
                                      </p:cBhvr>
                                      <p:tavLst>
                                        <p:tav tm="0">
                                          <p:val>
                                            <p:strVal val="1+#ppt_h/2"/>
                                          </p:val>
                                        </p:tav>
                                        <p:tav tm="100000">
                                          <p:val>
                                            <p:strVal val="#ppt_y"/>
                                          </p:val>
                                        </p:tav>
                                      </p:tavLst>
                                    </p:anim>
                                  </p:childTnLst>
                                </p:cTn>
                              </p:par>
                            </p:childTnLst>
                          </p:cTn>
                        </p:par>
                        <p:par>
                          <p:cTn id="54" fill="hold">
                            <p:stCondLst>
                              <p:cond delay="3500"/>
                            </p:stCondLst>
                            <p:childTnLst>
                              <p:par>
                                <p:cTn id="55" presetID="2" presetClass="entr" presetSubtype="4"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1750" fill="hold"/>
                                        <p:tgtEl>
                                          <p:spTgt spid="14"/>
                                        </p:tgtEl>
                                        <p:attrNameLst>
                                          <p:attrName>ppt_x</p:attrName>
                                        </p:attrNameLst>
                                      </p:cBhvr>
                                      <p:tavLst>
                                        <p:tav tm="0">
                                          <p:val>
                                            <p:strVal val="#ppt_x"/>
                                          </p:val>
                                        </p:tav>
                                        <p:tav tm="100000">
                                          <p:val>
                                            <p:strVal val="#ppt_x"/>
                                          </p:val>
                                        </p:tav>
                                      </p:tavLst>
                                    </p:anim>
                                    <p:anim calcmode="lin" valueType="num">
                                      <p:cBhvr additive="base">
                                        <p:cTn id="58" dur="175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9222" grpId="0"/>
      <p:bldP spid="8" grpId="0" animBg="1"/>
      <p:bldP spid="18" grpId="0" animBg="1"/>
      <p:bldP spid="14"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83218A9F-6072-4E51-AA4D-577E345DB71D}"/>
              </a:ext>
            </a:extLst>
          </p:cNvPr>
          <p:cNvSpPr/>
          <p:nvPr/>
        </p:nvSpPr>
        <p:spPr>
          <a:xfrm>
            <a:off x="0" y="0"/>
            <a:ext cx="9144000" cy="695739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323528" y="2032060"/>
            <a:ext cx="8424936" cy="4608512"/>
          </a:xfrm>
          <a:solidFill>
            <a:schemeClr val="accent3">
              <a:lumMod val="20000"/>
              <a:lumOff val="80000"/>
            </a:schemeClr>
          </a:solidFill>
          <a:ln>
            <a:noFill/>
          </a:ln>
        </p:spPr>
        <p:txBody>
          <a:bodyPr>
            <a:normAutofit fontScale="92500" lnSpcReduction="10000"/>
          </a:bodyPr>
          <a:lstStyle/>
          <a:p>
            <a:pPr marL="0" indent="0">
              <a:buNone/>
            </a:pPr>
            <a:r>
              <a:rPr lang="ja-JP" altLang="en-US" dirty="0"/>
              <a:t>　　朝倉台は、</a:t>
            </a:r>
            <a:endParaRPr lang="en-US" altLang="ja-JP" dirty="0"/>
          </a:p>
          <a:p>
            <a:pPr marL="0" indent="0">
              <a:buNone/>
            </a:pPr>
            <a:r>
              <a:rPr lang="ja-JP" altLang="en-US" dirty="0"/>
              <a:t>　　　↓</a:t>
            </a:r>
            <a:endParaRPr lang="en-US" altLang="ja-JP" dirty="0"/>
          </a:p>
          <a:p>
            <a:r>
              <a:rPr lang="ja-JP" altLang="en-US" sz="3000" b="1" dirty="0"/>
              <a:t>高齢化</a:t>
            </a:r>
            <a:r>
              <a:rPr lang="ja-JP" altLang="en-US" dirty="0"/>
              <a:t>が進む中、安心・安全な町づくりとしての諸課題が多々あり。</a:t>
            </a:r>
            <a:endParaRPr lang="en-US" altLang="ja-JP" dirty="0"/>
          </a:p>
          <a:p>
            <a:pPr marL="0" indent="0">
              <a:buNone/>
            </a:pPr>
            <a:r>
              <a:rPr lang="ja-JP" altLang="en-US" dirty="0"/>
              <a:t>　　　↓</a:t>
            </a:r>
            <a:endParaRPr lang="en-US" altLang="ja-JP" dirty="0"/>
          </a:p>
          <a:p>
            <a:r>
              <a:rPr kumimoji="1" lang="ja-JP" altLang="en-US" sz="2600" b="1" dirty="0">
                <a:solidFill>
                  <a:srgbClr val="7030A0"/>
                </a:solidFill>
              </a:rPr>
              <a:t>「地域福祉」</a:t>
            </a:r>
            <a:r>
              <a:rPr kumimoji="1" lang="ja-JP" altLang="en-US" sz="2600" b="1" dirty="0">
                <a:solidFill>
                  <a:srgbClr val="0070C0"/>
                </a:solidFill>
              </a:rPr>
              <a:t>「</a:t>
            </a:r>
            <a:r>
              <a:rPr lang="ja-JP" altLang="en-US" sz="2600" b="1" dirty="0">
                <a:solidFill>
                  <a:srgbClr val="0070C0"/>
                </a:solidFill>
              </a:rPr>
              <a:t>子育て</a:t>
            </a:r>
            <a:r>
              <a:rPr kumimoji="1" lang="ja-JP" altLang="en-US" sz="2600" b="1" dirty="0">
                <a:solidFill>
                  <a:srgbClr val="0070C0"/>
                </a:solidFill>
              </a:rPr>
              <a:t>」</a:t>
            </a:r>
            <a:r>
              <a:rPr kumimoji="1" lang="ja-JP" altLang="en-US" sz="2600" b="1" dirty="0">
                <a:solidFill>
                  <a:schemeClr val="tx1"/>
                </a:solidFill>
              </a:rPr>
              <a:t>「防災・防犯」</a:t>
            </a:r>
            <a:r>
              <a:rPr kumimoji="1" lang="ja-JP" altLang="en-US" sz="2600" b="1" dirty="0">
                <a:solidFill>
                  <a:srgbClr val="00B0F0"/>
                </a:solidFill>
              </a:rPr>
              <a:t>「健康づくり」</a:t>
            </a:r>
            <a:r>
              <a:rPr kumimoji="1" lang="ja-JP" altLang="en-US" sz="2600" b="1" dirty="0">
                <a:solidFill>
                  <a:srgbClr val="00B050"/>
                </a:solidFill>
              </a:rPr>
              <a:t>「環境整備」</a:t>
            </a:r>
            <a:endParaRPr kumimoji="1" lang="en-US" altLang="ja-JP" sz="2600" b="1" dirty="0">
              <a:solidFill>
                <a:srgbClr val="00B050"/>
              </a:solidFill>
            </a:endParaRPr>
          </a:p>
          <a:p>
            <a:pPr marL="0" indent="0">
              <a:buNone/>
            </a:pPr>
            <a:r>
              <a:rPr lang="ja-JP" altLang="en-US" sz="2600" b="1" dirty="0">
                <a:solidFill>
                  <a:srgbClr val="00B050"/>
                </a:solidFill>
              </a:rPr>
              <a:t>　 </a:t>
            </a:r>
            <a:r>
              <a:rPr kumimoji="1" lang="ja-JP" altLang="en-US" sz="2600" b="1" dirty="0">
                <a:solidFill>
                  <a:srgbClr val="002060"/>
                </a:solidFill>
              </a:rPr>
              <a:t>「地域活性化」</a:t>
            </a:r>
            <a:r>
              <a:rPr kumimoji="1" lang="ja-JP" altLang="en-US" sz="2600" b="1" dirty="0"/>
              <a:t>等々</a:t>
            </a:r>
            <a:r>
              <a:rPr kumimoji="1" lang="ja-JP" altLang="en-US" dirty="0"/>
              <a:t>・・・</a:t>
            </a:r>
            <a:endParaRPr kumimoji="1" lang="en-US" altLang="ja-JP" dirty="0"/>
          </a:p>
          <a:p>
            <a:pPr marL="0" indent="0">
              <a:buNone/>
            </a:pPr>
            <a:r>
              <a:rPr kumimoji="1" lang="ja-JP" altLang="en-US" dirty="0"/>
              <a:t>　　　↓</a:t>
            </a:r>
            <a:endParaRPr kumimoji="1" lang="en-US" altLang="ja-JP" dirty="0"/>
          </a:p>
          <a:p>
            <a:r>
              <a:rPr lang="ja-JP" altLang="en-US" sz="2600" b="1" dirty="0">
                <a:solidFill>
                  <a:srgbClr val="FF0000"/>
                </a:solidFill>
              </a:rPr>
              <a:t>朝倉台自治会役員</a:t>
            </a:r>
            <a:r>
              <a:rPr lang="ja-JP" altLang="en-US" sz="2600" dirty="0"/>
              <a:t>の</a:t>
            </a:r>
            <a:r>
              <a:rPr lang="ja-JP" altLang="en-US" sz="2600" b="1" dirty="0">
                <a:solidFill>
                  <a:srgbClr val="FF0000"/>
                </a:solidFill>
              </a:rPr>
              <a:t>任期は一年</a:t>
            </a:r>
            <a:r>
              <a:rPr lang="ja-JP" altLang="en-US" dirty="0"/>
              <a:t>であり、一つの団体での対応は次第に困難に。</a:t>
            </a:r>
            <a:endParaRPr lang="en-US" altLang="ja-JP" dirty="0"/>
          </a:p>
          <a:p>
            <a:pPr marL="0" indent="0">
              <a:buNone/>
            </a:pPr>
            <a:r>
              <a:rPr lang="ja-JP" altLang="en-US" dirty="0"/>
              <a:t>　　　↓</a:t>
            </a:r>
            <a:endParaRPr lang="en-US" altLang="ja-JP" dirty="0"/>
          </a:p>
          <a:p>
            <a:r>
              <a:rPr lang="ja-JP" altLang="en-US" dirty="0"/>
              <a:t>各団体との組織</a:t>
            </a:r>
            <a:r>
              <a:rPr lang="ja-JP" altLang="en-US" sz="3000" b="1" dirty="0">
                <a:solidFill>
                  <a:srgbClr val="FF0000"/>
                </a:solidFill>
              </a:rPr>
              <a:t>横断的な連携</a:t>
            </a:r>
            <a:r>
              <a:rPr lang="ja-JP" altLang="en-US" dirty="0"/>
              <a:t>を深めていく必要がある。</a:t>
            </a:r>
            <a:endParaRPr lang="en-US" altLang="ja-JP" dirty="0"/>
          </a:p>
          <a:p>
            <a:endParaRPr kumimoji="1" lang="ja-JP" altLang="en-US" dirty="0"/>
          </a:p>
        </p:txBody>
      </p:sp>
      <p:sp>
        <p:nvSpPr>
          <p:cNvPr id="3" name="タイトル 2"/>
          <p:cNvSpPr>
            <a:spLocks noGrp="1"/>
          </p:cNvSpPr>
          <p:nvPr>
            <p:ph type="title"/>
          </p:nvPr>
        </p:nvSpPr>
        <p:spPr>
          <a:xfrm>
            <a:off x="323528" y="240449"/>
            <a:ext cx="8424936" cy="1728192"/>
          </a:xfrm>
          <a:solidFill>
            <a:schemeClr val="accent4">
              <a:lumMod val="40000"/>
              <a:lumOff val="60000"/>
            </a:schemeClr>
          </a:solidFill>
        </p:spPr>
        <p:txBody>
          <a:bodyPr>
            <a:normAutofit fontScale="90000"/>
          </a:bodyPr>
          <a:lstStyle/>
          <a:p>
            <a:r>
              <a:rPr kumimoji="1" lang="ja-JP" altLang="en-US" sz="5300" b="1" dirty="0">
                <a:solidFill>
                  <a:schemeClr val="tx1"/>
                </a:solidFill>
                <a:latin typeface="UD デジタル 教科書体 NP-B" panose="02020700000000000000" pitchFamily="18" charset="-128"/>
                <a:ea typeface="UD デジタル 教科書体 NP-B" panose="02020700000000000000" pitchFamily="18" charset="-128"/>
              </a:rPr>
              <a:t>ネットワーク</a:t>
            </a:r>
            <a:r>
              <a:rPr lang="ja-JP" altLang="en-US" sz="5300" b="1" dirty="0">
                <a:solidFill>
                  <a:schemeClr val="tx1"/>
                </a:solidFill>
                <a:latin typeface="UD デジタル 教科書体 NP-B" panose="02020700000000000000" pitchFamily="18" charset="-128"/>
                <a:ea typeface="UD デジタル 教科書体 NP-B" panose="02020700000000000000" pitchFamily="18" charset="-128"/>
              </a:rPr>
              <a:t>立ち上げの</a:t>
            </a:r>
            <a:br>
              <a:rPr lang="en-US" altLang="ja-JP" dirty="0">
                <a:solidFill>
                  <a:schemeClr val="tx1"/>
                </a:solidFill>
                <a:latin typeface="UD デジタル 教科書体 NP-B" panose="02020700000000000000" pitchFamily="18" charset="-128"/>
                <a:ea typeface="UD デジタル 教科書体 NP-B" panose="02020700000000000000" pitchFamily="18" charset="-128"/>
              </a:rPr>
            </a:br>
            <a:r>
              <a:rPr lang="ja-JP" altLang="en-US" sz="67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「背景」</a:t>
            </a:r>
            <a:r>
              <a:rPr lang="ja-JP" altLang="en-US" dirty="0">
                <a:solidFill>
                  <a:srgbClr val="002060"/>
                </a:solidFill>
                <a:latin typeface="UD デジタル 教科書体 NP-B" panose="02020700000000000000" pitchFamily="18" charset="-128"/>
                <a:ea typeface="UD デジタル 教科書体 NP-B" panose="02020700000000000000" pitchFamily="18" charset="-128"/>
              </a:rPr>
              <a:t>と</a:t>
            </a:r>
            <a:r>
              <a:rPr lang="ja-JP" altLang="en-US" sz="67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「経緯</a:t>
            </a:r>
            <a:r>
              <a:rPr lang="ja-JP" altLang="en-US" sz="6700" b="1" dirty="0">
                <a:solidFill>
                  <a:srgbClr val="002060"/>
                </a:solidFill>
                <a:effectLst>
                  <a:outerShdw blurRad="38100" dist="38100" dir="2700000" algn="tl">
                    <a:srgbClr val="000000">
                      <a:alpha val="43137"/>
                    </a:srgbClr>
                  </a:outerShdw>
                </a:effectLst>
                <a:latin typeface="HG創英角ﾎﾟｯﾌﾟ体" panose="040B0A09000000000000" pitchFamily="49" charset="-128"/>
                <a:ea typeface="HG創英角ﾎﾟｯﾌﾟ体" panose="040B0A09000000000000" pitchFamily="49" charset="-128"/>
              </a:rPr>
              <a:t>」</a:t>
            </a:r>
            <a:endParaRPr kumimoji="1" lang="ja-JP" altLang="en-US" sz="6700" b="1" dirty="0">
              <a:solidFill>
                <a:srgbClr val="002060"/>
              </a:solidFill>
              <a:effectLst>
                <a:outerShdw blurRad="38100" dist="38100" dir="2700000" algn="tl">
                  <a:srgbClr val="000000">
                    <a:alpha val="43137"/>
                  </a:srgbClr>
                </a:outerShdw>
              </a:effectLst>
              <a:latin typeface="HG創英角ﾎﾟｯﾌﾟ体" panose="040B0A09000000000000" pitchFamily="49" charset="-128"/>
              <a:ea typeface="HG創英角ﾎﾟｯﾌﾟ体" panose="040B0A09000000000000" pitchFamily="49" charset="-128"/>
            </a:endParaRPr>
          </a:p>
        </p:txBody>
      </p:sp>
    </p:spTree>
    <p:extLst>
      <p:ext uri="{BB962C8B-B14F-4D97-AF65-F5344CB8AC3E}">
        <p14:creationId xmlns:p14="http://schemas.microsoft.com/office/powerpoint/2010/main" val="1982750434"/>
      </p:ext>
    </p:extLst>
  </p:cSld>
  <p:clrMapOvr>
    <a:masterClrMapping/>
  </p:clrMapOvr>
  <mc:AlternateContent xmlns:mc="http://schemas.openxmlformats.org/markup-compatibility/2006" xmlns:p14="http://schemas.microsoft.com/office/powerpoint/2010/main">
    <mc:Choice Requires="p14">
      <p:transition spd="slow" p14:dur="2000" advTm="14327"/>
    </mc:Choice>
    <mc:Fallback xmlns="">
      <p:transition spd="slow" advTm="14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4"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wipe(down)">
                                      <p:cBhvr>
                                        <p:cTn id="13" dur="750"/>
                                        <p:tgtEl>
                                          <p:spTgt spid="2">
                                            <p:bg/>
                                          </p:spTgt>
                                        </p:tgtEl>
                                      </p:cBhvr>
                                    </p:animEffect>
                                  </p:childTnLst>
                                </p:cTn>
                              </p:par>
                            </p:childTnLst>
                          </p:cTn>
                        </p:par>
                        <p:par>
                          <p:cTn id="14" fill="hold">
                            <p:stCondLst>
                              <p:cond delay="2250"/>
                            </p:stCondLst>
                            <p:childTnLst>
                              <p:par>
                                <p:cTn id="15" presetID="22" presetClass="entr" presetSubtype="4"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750"/>
                                        <p:tgtEl>
                                          <p:spTgt spid="2">
                                            <p:txEl>
                                              <p:pRg st="0" end="0"/>
                                            </p:txEl>
                                          </p:spTgt>
                                        </p:tgtEl>
                                      </p:cBhvr>
                                    </p:animEffect>
                                  </p:childTnLst>
                                </p:cTn>
                              </p:par>
                            </p:childTnLst>
                          </p:cTn>
                        </p:par>
                        <p:par>
                          <p:cTn id="18" fill="hold">
                            <p:stCondLst>
                              <p:cond delay="3000"/>
                            </p:stCondLst>
                            <p:childTnLst>
                              <p:par>
                                <p:cTn id="19" presetID="22" presetClass="entr" presetSubtype="4"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down)">
                                      <p:cBhvr>
                                        <p:cTn id="21" dur="750"/>
                                        <p:tgtEl>
                                          <p:spTgt spid="2">
                                            <p:txEl>
                                              <p:pRg st="1" end="1"/>
                                            </p:txEl>
                                          </p:spTgt>
                                        </p:tgtEl>
                                      </p:cBhvr>
                                    </p:animEffect>
                                  </p:childTnLst>
                                </p:cTn>
                              </p:par>
                            </p:childTnLst>
                          </p:cTn>
                        </p:par>
                        <p:par>
                          <p:cTn id="22" fill="hold">
                            <p:stCondLst>
                              <p:cond delay="3750"/>
                            </p:stCondLst>
                            <p:childTnLst>
                              <p:par>
                                <p:cTn id="23" presetID="22" presetClass="entr" presetSubtype="4"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750"/>
                                        <p:tgtEl>
                                          <p:spTgt spid="2">
                                            <p:txEl>
                                              <p:pRg st="2" end="2"/>
                                            </p:txEl>
                                          </p:spTgt>
                                        </p:tgtEl>
                                      </p:cBhvr>
                                    </p:animEffect>
                                  </p:childTnLst>
                                </p:cTn>
                              </p:par>
                            </p:childTnLst>
                          </p:cTn>
                        </p:par>
                        <p:par>
                          <p:cTn id="26" fill="hold">
                            <p:stCondLst>
                              <p:cond delay="4500"/>
                            </p:stCondLst>
                            <p:childTnLst>
                              <p:par>
                                <p:cTn id="27" presetID="22" presetClass="entr" presetSubtype="4"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wipe(down)">
                                      <p:cBhvr>
                                        <p:cTn id="29" dur="750"/>
                                        <p:tgtEl>
                                          <p:spTgt spid="2">
                                            <p:txEl>
                                              <p:pRg st="3" end="3"/>
                                            </p:txEl>
                                          </p:spTgt>
                                        </p:tgtEl>
                                      </p:cBhvr>
                                    </p:animEffect>
                                  </p:childTnLst>
                                </p:cTn>
                              </p:par>
                            </p:childTnLst>
                          </p:cTn>
                        </p:par>
                        <p:par>
                          <p:cTn id="30" fill="hold">
                            <p:stCondLst>
                              <p:cond delay="5250"/>
                            </p:stCondLst>
                            <p:childTnLst>
                              <p:par>
                                <p:cTn id="31" presetID="22" presetClass="entr" presetSubtype="4"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down)">
                                      <p:cBhvr>
                                        <p:cTn id="33" dur="750"/>
                                        <p:tgtEl>
                                          <p:spTgt spid="2">
                                            <p:txEl>
                                              <p:pRg st="4" end="4"/>
                                            </p:txEl>
                                          </p:spTgt>
                                        </p:tgtEl>
                                      </p:cBhvr>
                                    </p:animEffect>
                                  </p:childTnLst>
                                </p:cTn>
                              </p:par>
                            </p:childTnLst>
                          </p:cTn>
                        </p:par>
                        <p:par>
                          <p:cTn id="34" fill="hold">
                            <p:stCondLst>
                              <p:cond delay="6000"/>
                            </p:stCondLst>
                            <p:childTnLst>
                              <p:par>
                                <p:cTn id="35" presetID="22" presetClass="entr" presetSubtype="4"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down)">
                                      <p:cBhvr>
                                        <p:cTn id="37" dur="750"/>
                                        <p:tgtEl>
                                          <p:spTgt spid="2">
                                            <p:txEl>
                                              <p:pRg st="5" end="5"/>
                                            </p:txEl>
                                          </p:spTgt>
                                        </p:tgtEl>
                                      </p:cBhvr>
                                    </p:animEffect>
                                  </p:childTnLst>
                                </p:cTn>
                              </p:par>
                            </p:childTnLst>
                          </p:cTn>
                        </p:par>
                        <p:par>
                          <p:cTn id="38" fill="hold">
                            <p:stCondLst>
                              <p:cond delay="6750"/>
                            </p:stCondLst>
                            <p:childTnLst>
                              <p:par>
                                <p:cTn id="39" presetID="22" presetClass="entr" presetSubtype="4"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wipe(down)">
                                      <p:cBhvr>
                                        <p:cTn id="41" dur="750"/>
                                        <p:tgtEl>
                                          <p:spTgt spid="2">
                                            <p:txEl>
                                              <p:pRg st="6" end="6"/>
                                            </p:txEl>
                                          </p:spTgt>
                                        </p:tgtEl>
                                      </p:cBhvr>
                                    </p:animEffect>
                                  </p:childTnLst>
                                </p:cTn>
                              </p:par>
                            </p:childTnLst>
                          </p:cTn>
                        </p:par>
                        <p:par>
                          <p:cTn id="42" fill="hold">
                            <p:stCondLst>
                              <p:cond delay="7500"/>
                            </p:stCondLst>
                            <p:childTnLst>
                              <p:par>
                                <p:cTn id="43" presetID="22" presetClass="entr" presetSubtype="4" fill="hold" grpId="0" nodeType="after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wipe(down)">
                                      <p:cBhvr>
                                        <p:cTn id="45" dur="750"/>
                                        <p:tgtEl>
                                          <p:spTgt spid="2">
                                            <p:txEl>
                                              <p:pRg st="7" end="7"/>
                                            </p:txEl>
                                          </p:spTgt>
                                        </p:tgtEl>
                                      </p:cBhvr>
                                    </p:animEffect>
                                  </p:childTnLst>
                                </p:cTn>
                              </p:par>
                            </p:childTnLst>
                          </p:cTn>
                        </p:par>
                        <p:par>
                          <p:cTn id="46" fill="hold">
                            <p:stCondLst>
                              <p:cond delay="8250"/>
                            </p:stCondLst>
                            <p:childTnLst>
                              <p:par>
                                <p:cTn id="47" presetID="22" presetClass="entr" presetSubtype="4" fill="hold" grpId="0" nodeType="after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wipe(down)">
                                      <p:cBhvr>
                                        <p:cTn id="49" dur="750"/>
                                        <p:tgtEl>
                                          <p:spTgt spid="2">
                                            <p:txEl>
                                              <p:pRg st="8" end="8"/>
                                            </p:txEl>
                                          </p:spTgt>
                                        </p:tgtEl>
                                      </p:cBhvr>
                                    </p:animEffect>
                                  </p:childTnLst>
                                </p:cTn>
                              </p:par>
                            </p:childTnLst>
                          </p:cTn>
                        </p:par>
                        <p:par>
                          <p:cTn id="50" fill="hold">
                            <p:stCondLst>
                              <p:cond delay="9000"/>
                            </p:stCondLst>
                            <p:childTnLst>
                              <p:par>
                                <p:cTn id="51" presetID="22" presetClass="entr" presetSubtype="4" fill="hold" grpId="0" nodeType="afterEffect">
                                  <p:stCondLst>
                                    <p:cond delay="0"/>
                                  </p:stCondLst>
                                  <p:childTnLst>
                                    <p:set>
                                      <p:cBhvr>
                                        <p:cTn id="52" dur="1" fill="hold">
                                          <p:stCondLst>
                                            <p:cond delay="0"/>
                                          </p:stCondLst>
                                        </p:cTn>
                                        <p:tgtEl>
                                          <p:spTgt spid="2">
                                            <p:txEl>
                                              <p:pRg st="9" end="9"/>
                                            </p:txEl>
                                          </p:spTgt>
                                        </p:tgtEl>
                                        <p:attrNameLst>
                                          <p:attrName>style.visibility</p:attrName>
                                        </p:attrNameLst>
                                      </p:cBhvr>
                                      <p:to>
                                        <p:strVal val="visible"/>
                                      </p:to>
                                    </p:set>
                                    <p:animEffect transition="in" filter="wipe(down)">
                                      <p:cBhvr>
                                        <p:cTn id="53" dur="75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9FDE5344-F60E-445E-93D6-1FBCF45CB19C}"/>
              </a:ext>
            </a:extLst>
          </p:cNvPr>
          <p:cNvSpPr/>
          <p:nvPr/>
        </p:nvSpPr>
        <p:spPr>
          <a:xfrm>
            <a:off x="0" y="-17548"/>
            <a:ext cx="9252519" cy="690293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コンテンツ プレースホルダー 1">
            <a:extLst>
              <a:ext uri="{FF2B5EF4-FFF2-40B4-BE49-F238E27FC236}">
                <a16:creationId xmlns:a16="http://schemas.microsoft.com/office/drawing/2014/main" id="{5F2D03AD-2BDE-42CF-926A-67C811F9EF98}"/>
              </a:ext>
            </a:extLst>
          </p:cNvPr>
          <p:cNvSpPr>
            <a:spLocks noGrp="1"/>
          </p:cNvSpPr>
          <p:nvPr>
            <p:ph idx="1"/>
          </p:nvPr>
        </p:nvSpPr>
        <p:spPr>
          <a:xfrm>
            <a:off x="170451" y="1772816"/>
            <a:ext cx="8911616" cy="4968552"/>
          </a:xfrm>
          <a:solidFill>
            <a:schemeClr val="accent2">
              <a:lumMod val="20000"/>
              <a:lumOff val="80000"/>
            </a:schemeClr>
          </a:solidFill>
          <a:ln w="38100">
            <a:solidFill>
              <a:srgbClr val="0000FF"/>
            </a:solidFill>
          </a:ln>
        </p:spPr>
        <p:txBody>
          <a:bodyPr>
            <a:normAutofit fontScale="92500"/>
          </a:bodyPr>
          <a:lstStyle/>
          <a:p>
            <a:pPr>
              <a:lnSpc>
                <a:spcPct val="170000"/>
              </a:lnSpc>
            </a:pPr>
            <a:endParaRPr lang="en-US" altLang="ja-JP" b="1" dirty="0">
              <a:solidFill>
                <a:schemeClr val="tx1"/>
              </a:solidFill>
              <a:effectLst/>
              <a:latin typeface="游ゴシック" panose="020B0400000000000000" pitchFamily="50" charset="-128"/>
              <a:ea typeface="游ゴシック" panose="020B0400000000000000" pitchFamily="50" charset="-128"/>
              <a:cs typeface="ＭＳ Ｐゴシック" panose="020B0600070205080204" pitchFamily="50" charset="-128"/>
            </a:endParaRPr>
          </a:p>
          <a:p>
            <a:pPr>
              <a:lnSpc>
                <a:spcPct val="170000"/>
              </a:lnSpc>
            </a:pPr>
            <a:r>
              <a:rPr lang="ja-JP" altLang="en-US" b="1" dirty="0">
                <a:solidFill>
                  <a:schemeClr val="tx1"/>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①</a:t>
            </a:r>
            <a:r>
              <a:rPr lang="en-US"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非常用リュック携行</a:t>
            </a:r>
            <a:r>
              <a:rPr lang="en-US"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の</a:t>
            </a:r>
            <a:r>
              <a:rPr lang="ja-JP" altLang="ja-JP"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人数</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は</a:t>
            </a:r>
            <a:r>
              <a:rPr lang="ja-JP" altLang="en-US" b="1"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７０４名 </a:t>
            </a:r>
            <a:r>
              <a:rPr lang="ja-JP" altLang="en-US" b="1" u="sng" dirty="0">
                <a:solidFill>
                  <a:srgbClr val="FF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⇒７９２名</a:t>
            </a:r>
            <a:endParaRPr lang="en-US" altLang="ja-JP" b="1" u="sng" dirty="0">
              <a:solidFill>
                <a:srgbClr val="FF0000"/>
              </a:solidFill>
              <a:effectLst/>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endParaRPr>
          </a:p>
          <a:p>
            <a:pPr>
              <a:lnSpc>
                <a:spcPct val="170000"/>
              </a:lnSpc>
            </a:pPr>
            <a:r>
              <a:rPr lang="ja-JP" altLang="en-US" b="1" dirty="0">
                <a:solidFill>
                  <a:schemeClr val="tx1"/>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②</a:t>
            </a:r>
            <a:r>
              <a:rPr lang="en-US"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防災ヘルメット着用</a:t>
            </a:r>
            <a:r>
              <a:rPr lang="en-US" altLang="ja-JP" b="1" dirty="0">
                <a:solidFill>
                  <a:schemeClr val="bg1"/>
                </a:solidFill>
                <a:effectLst/>
                <a:highlight>
                  <a:srgbClr val="0000FF"/>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の</a:t>
            </a:r>
            <a:r>
              <a:rPr lang="ja-JP" altLang="ja-JP"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人数</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は</a:t>
            </a:r>
            <a:r>
              <a:rPr lang="ja-JP" altLang="en-US" b="1"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１６３名 </a:t>
            </a:r>
            <a:r>
              <a:rPr lang="ja-JP" altLang="en-US" b="1" u="sng" dirty="0">
                <a:solidFill>
                  <a:srgbClr val="FF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⇒１９４名</a:t>
            </a:r>
            <a:endParaRPr lang="ja-JP" altLang="ja-JP" b="1" u="sng" dirty="0">
              <a:solidFill>
                <a:srgbClr val="FF0000"/>
              </a:solidFill>
              <a:effectLst/>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endParaRPr>
          </a:p>
          <a:p>
            <a:pPr>
              <a:lnSpc>
                <a:spcPct val="170000"/>
              </a:lnSpc>
            </a:pPr>
            <a:r>
              <a:rPr lang="ja-JP" altLang="en-US" b="1" dirty="0">
                <a:solidFill>
                  <a:schemeClr val="tx1"/>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③</a:t>
            </a:r>
            <a:r>
              <a:rPr lang="en-US"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備蓄日数</a:t>
            </a:r>
            <a:r>
              <a:rPr lang="en-US"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は</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a:t>
            </a:r>
            <a:r>
              <a:rPr lang="en-US" altLang="ja-JP"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2</a:t>
            </a:r>
            <a:r>
              <a:rPr lang="ja-JP" altLang="en-US"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a:t>
            </a:r>
            <a:r>
              <a:rPr lang="en-US" altLang="ja-JP"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680</a:t>
            </a:r>
            <a:r>
              <a:rPr lang="ja-JP"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日</a:t>
            </a:r>
            <a:r>
              <a:rPr lang="en-US"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所帯平均備蓄日数</a:t>
            </a:r>
            <a:r>
              <a:rPr lang="en-US" altLang="ja-JP" b="1" dirty="0">
                <a:solidFill>
                  <a:srgbClr val="FFFF00"/>
                </a:solidFill>
                <a:effectLst/>
                <a:highlight>
                  <a:srgbClr val="000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は</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４</a:t>
            </a:r>
            <a:r>
              <a:rPr lang="ja-JP"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日</a:t>
            </a:r>
            <a:endParaRPr lang="en-US"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endParaRPr>
          </a:p>
          <a:p>
            <a:pPr>
              <a:lnSpc>
                <a:spcPct val="170000"/>
              </a:lnSpc>
            </a:pPr>
            <a:r>
              <a:rPr lang="ja-JP" altLang="en-US" b="1" dirty="0">
                <a:solidFill>
                  <a:srgbClr val="C00000"/>
                </a:solidFill>
                <a:latin typeface="游ゴシック" panose="020B0400000000000000" pitchFamily="50" charset="-128"/>
                <a:ea typeface="游ゴシック" panose="020B0400000000000000" pitchFamily="50" charset="-128"/>
                <a:cs typeface="ＭＳ Ｐゴシック" panose="020B0600070205080204" pitchFamily="50" charset="-128"/>
              </a:rPr>
              <a:t>　　　　　　　    ⇒</a:t>
            </a:r>
            <a:r>
              <a:rPr lang="en-US" altLang="ja-JP" b="1" u="sng" dirty="0">
                <a:solidFill>
                  <a:srgbClr val="C0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3</a:t>
            </a:r>
            <a:r>
              <a:rPr lang="ja-JP" altLang="en-US" b="1" u="sng" dirty="0">
                <a:solidFill>
                  <a:srgbClr val="C0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en-US" altLang="ja-JP" b="1" u="sng" dirty="0">
                <a:solidFill>
                  <a:srgbClr val="C0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5</a:t>
            </a:r>
            <a:r>
              <a:rPr lang="ja-JP" altLang="en-US" b="1" u="sng" dirty="0">
                <a:solidFill>
                  <a:srgbClr val="C0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５６日</a:t>
            </a:r>
            <a:r>
              <a:rPr lang="ja-JP" altLang="en-US" b="1" dirty="0">
                <a:solidFill>
                  <a:srgbClr val="C00000"/>
                </a:solidFill>
                <a:latin typeface="游ゴシック" panose="020B0400000000000000" pitchFamily="50" charset="-128"/>
                <a:ea typeface="游ゴシック" panose="020B0400000000000000" pitchFamily="50" charset="-128"/>
                <a:cs typeface="ＭＳ Ｐゴシック" panose="020B0600070205080204" pitchFamily="50" charset="-128"/>
              </a:rPr>
              <a:t>　　　　　　　 ⇒</a:t>
            </a:r>
            <a:r>
              <a:rPr lang="ja-JP" altLang="en-US" b="1" u="sng" dirty="0">
                <a:solidFill>
                  <a:srgbClr val="C00000"/>
                </a:solidFill>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rPr>
              <a:t>４，８日</a:t>
            </a:r>
            <a:endParaRPr lang="ja-JP" altLang="ja-JP" b="1" u="sng" dirty="0">
              <a:solidFill>
                <a:srgbClr val="C00000"/>
              </a:solidFill>
              <a:effectLst/>
              <a:highlight>
                <a:srgbClr val="66FF99"/>
              </a:highlight>
              <a:latin typeface="游ゴシック" panose="020B0400000000000000" pitchFamily="50" charset="-128"/>
              <a:ea typeface="游ゴシック" panose="020B0400000000000000" pitchFamily="50" charset="-128"/>
              <a:cs typeface="ＭＳ Ｐゴシック" panose="020B0600070205080204" pitchFamily="50" charset="-128"/>
            </a:endParaRPr>
          </a:p>
          <a:p>
            <a:pPr algn="just">
              <a:lnSpc>
                <a:spcPct val="170000"/>
              </a:lnSpc>
            </a:pPr>
            <a:r>
              <a:rPr lang="ja-JP" altLang="en-US" b="1" dirty="0">
                <a:solidFill>
                  <a:schemeClr val="tx1"/>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④ </a:t>
            </a:r>
            <a:r>
              <a:rPr lang="ja-JP"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大地震の後、自分の家族が無事であった場合、地域への</a:t>
            </a:r>
            <a:endParaRPr lang="en-US"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endParaRPr>
          </a:p>
          <a:p>
            <a:pPr algn="just">
              <a:lnSpc>
                <a:spcPct val="170000"/>
              </a:lnSpc>
            </a:pPr>
            <a:r>
              <a:rPr lang="ja-JP" altLang="en-US" b="1" dirty="0">
                <a:solidFill>
                  <a:schemeClr val="tx1"/>
                </a:solidFill>
                <a:latin typeface="游ゴシック" panose="020B0400000000000000" pitchFamily="50" charset="-128"/>
                <a:ea typeface="游ゴシック" panose="020B0400000000000000" pitchFamily="50" charset="-128"/>
                <a:cs typeface="ＭＳ Ｐゴシック" panose="020B0600070205080204" pitchFamily="50" charset="-128"/>
              </a:rPr>
              <a:t>　</a:t>
            </a:r>
            <a:r>
              <a:rPr lang="en-US" altLang="ja-JP" b="1" dirty="0">
                <a:solidFill>
                  <a:srgbClr val="FFFF00"/>
                </a:solidFill>
                <a:effectLst/>
                <a:highlight>
                  <a:srgbClr val="008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ja-JP" b="1" dirty="0">
                <a:solidFill>
                  <a:srgbClr val="FFFF00"/>
                </a:solidFill>
                <a:effectLst/>
                <a:highlight>
                  <a:srgbClr val="008000"/>
                </a:highlight>
                <a:latin typeface="游ゴシック" panose="020B0400000000000000" pitchFamily="50" charset="-128"/>
                <a:ea typeface="游ゴシック" panose="020B0400000000000000" pitchFamily="50" charset="-128"/>
                <a:cs typeface="ＭＳ Ｐゴシック" panose="020B0600070205080204" pitchFamily="50" charset="-128"/>
              </a:rPr>
              <a:t>ボランティア参加</a:t>
            </a:r>
            <a:r>
              <a:rPr lang="en-US" altLang="ja-JP" b="1" dirty="0">
                <a:solidFill>
                  <a:srgbClr val="FFFF00"/>
                </a:solidFill>
                <a:effectLst/>
                <a:highlight>
                  <a:srgbClr val="008000"/>
                </a:highlight>
                <a:latin typeface="游ゴシック" panose="020B0400000000000000" pitchFamily="50" charset="-128"/>
                <a:ea typeface="游ゴシック" panose="020B0400000000000000" pitchFamily="50" charset="-128"/>
                <a:cs typeface="ＭＳ Ｐゴシック" panose="020B0600070205080204" pitchFamily="50" charset="-128"/>
              </a:rPr>
              <a:t>』</a:t>
            </a:r>
            <a:r>
              <a:rPr lang="ja-JP" altLang="en-US"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協力支援</a:t>
            </a:r>
            <a:r>
              <a:rPr lang="ja-JP" altLang="ja-JP" b="1"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には、</a:t>
            </a:r>
            <a:r>
              <a:rPr lang="ja-JP" altLang="en-US" b="1" u="sng" dirty="0">
                <a:solidFill>
                  <a:srgbClr val="0000FF"/>
                </a:solidFill>
                <a:latin typeface="游ゴシック" panose="020B0400000000000000" pitchFamily="50" charset="-128"/>
                <a:ea typeface="游ゴシック" panose="020B0400000000000000" pitchFamily="50" charset="-128"/>
                <a:cs typeface="ＭＳ Ｐゴシック" panose="020B0600070205080204" pitchFamily="50" charset="-128"/>
              </a:rPr>
              <a:t>３０２</a:t>
            </a:r>
            <a:r>
              <a:rPr lang="ja-JP" altLang="ja-JP" b="1" u="sng" dirty="0">
                <a:solidFill>
                  <a:srgbClr val="0000FF"/>
                </a:solidFill>
                <a:effectLst/>
                <a:latin typeface="游ゴシック" panose="020B0400000000000000" pitchFamily="50" charset="-128"/>
                <a:ea typeface="游ゴシック" panose="020B0400000000000000" pitchFamily="50" charset="-128"/>
                <a:cs typeface="ＭＳ Ｐゴシック" panose="020B0600070205080204" pitchFamily="50" charset="-128"/>
              </a:rPr>
              <a:t>名</a:t>
            </a:r>
            <a:endParaRPr kumimoji="1" lang="en-US" altLang="ja-JP" dirty="0">
              <a:solidFill>
                <a:srgbClr val="0000FF"/>
              </a:solidFill>
            </a:endParaRPr>
          </a:p>
          <a:p>
            <a:r>
              <a:rPr lang="ja-JP" altLang="en-US" dirty="0"/>
              <a:t>　　　　　　　　　　　　　　　　　　　　　　　　　　　 </a:t>
            </a:r>
            <a:r>
              <a:rPr lang="ja-JP" altLang="en-US" sz="2600" dirty="0">
                <a:solidFill>
                  <a:srgbClr val="FF0000"/>
                </a:solidFill>
                <a:highlight>
                  <a:srgbClr val="66FF99"/>
                </a:highlight>
              </a:rPr>
              <a:t>３  ２  ６名</a:t>
            </a:r>
            <a:endParaRPr lang="en-US" altLang="ja-JP" sz="2600" dirty="0">
              <a:solidFill>
                <a:srgbClr val="FF0000"/>
              </a:solidFill>
              <a:highlight>
                <a:srgbClr val="66FF99"/>
              </a:highlight>
            </a:endParaRPr>
          </a:p>
        </p:txBody>
      </p:sp>
      <p:sp>
        <p:nvSpPr>
          <p:cNvPr id="4" name="タイトル 2">
            <a:extLst>
              <a:ext uri="{FF2B5EF4-FFF2-40B4-BE49-F238E27FC236}">
                <a16:creationId xmlns:a16="http://schemas.microsoft.com/office/drawing/2014/main" id="{8D59D353-39F7-42BA-999A-6533910E9A16}"/>
              </a:ext>
            </a:extLst>
          </p:cNvPr>
          <p:cNvSpPr txBox="1">
            <a:spLocks noGrp="1"/>
          </p:cNvSpPr>
          <p:nvPr>
            <p:ph type="title"/>
          </p:nvPr>
        </p:nvSpPr>
        <p:spPr>
          <a:xfrm>
            <a:off x="251520" y="260648"/>
            <a:ext cx="8712968" cy="1368152"/>
          </a:xfrm>
          <a:prstGeom prst="rect">
            <a:avLst/>
          </a:prstGeom>
          <a:solidFill>
            <a:schemeClr val="accent2">
              <a:lumMod val="20000"/>
              <a:lumOff val="80000"/>
            </a:schemeClr>
          </a:solidFill>
          <a:ln w="57150">
            <a:solidFill>
              <a:srgbClr val="0000FF"/>
            </a:solidFill>
          </a:ln>
        </p:spPr>
        <p:txBody>
          <a:bodyPr vert="horz" lIns="91440" tIns="45720" rIns="91440" bIns="45720" rtlCol="0" anchor="ctr">
            <a:noAutofit/>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nSpc>
                <a:spcPct val="150000"/>
              </a:lnSpc>
            </a:pPr>
            <a:r>
              <a:rPr lang="ja-JP" altLang="en-US" sz="32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避難訓練時</a:t>
            </a:r>
            <a:r>
              <a:rPr lang="en-US" altLang="ja-JP" sz="32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a:t>
            </a:r>
            <a:r>
              <a:rPr lang="ja-JP" altLang="en-US" sz="32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避難場所公園</a:t>
            </a:r>
            <a:r>
              <a:rPr lang="en-US" altLang="ja-JP" sz="32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a:t>
            </a:r>
            <a:r>
              <a:rPr lang="ja-JP" altLang="en-US" sz="3200" b="1" dirty="0">
                <a:solidFill>
                  <a:schemeClr val="accent6">
                    <a:lumMod val="50000"/>
                  </a:schemeClr>
                </a:solidFill>
                <a:latin typeface="UD デジタル 教科書体 NP-B" panose="02020700000000000000" pitchFamily="18" charset="-128"/>
                <a:ea typeface="UD デジタル 教科書体 NP-B" panose="02020700000000000000" pitchFamily="18" charset="-128"/>
              </a:rPr>
              <a:t>において</a:t>
            </a:r>
            <a:br>
              <a:rPr lang="en-US" altLang="ja-JP" sz="2800" b="1" dirty="0">
                <a:solidFill>
                  <a:srgbClr val="0000FF"/>
                </a:solidFill>
                <a:latin typeface="UD デジタル 教科書体 NP-B" panose="02020700000000000000" pitchFamily="18" charset="-128"/>
                <a:ea typeface="UD デジタル 教科書体 NP-B" panose="02020700000000000000" pitchFamily="18" charset="-128"/>
              </a:rPr>
            </a:br>
            <a:r>
              <a:rPr lang="ja-JP" altLang="en-US" sz="2800" b="1" dirty="0">
                <a:solidFill>
                  <a:srgbClr val="FF0000"/>
                </a:solidFill>
                <a:latin typeface="UD デジタル 教科書体 NP-B" panose="02020700000000000000" pitchFamily="18" charset="-128"/>
                <a:ea typeface="UD デジタル 教科書体 NP-B" panose="02020700000000000000" pitchFamily="18" charset="-128"/>
              </a:rPr>
              <a:t>避難された住民の皆さんにお聞きしました！</a:t>
            </a:r>
            <a:endParaRPr lang="ja-JP" altLang="en-US" sz="2800" b="1" dirty="0">
              <a:solidFill>
                <a:srgbClr val="FF0000"/>
              </a:solidFill>
            </a:endParaRPr>
          </a:p>
        </p:txBody>
      </p:sp>
      <p:sp>
        <p:nvSpPr>
          <p:cNvPr id="3" name="テキスト ボックス 2">
            <a:extLst>
              <a:ext uri="{FF2B5EF4-FFF2-40B4-BE49-F238E27FC236}">
                <a16:creationId xmlns:a16="http://schemas.microsoft.com/office/drawing/2014/main" id="{F6B8FB02-90C4-346D-E646-0624D1554711}"/>
              </a:ext>
            </a:extLst>
          </p:cNvPr>
          <p:cNvSpPr txBox="1"/>
          <p:nvPr/>
        </p:nvSpPr>
        <p:spPr>
          <a:xfrm>
            <a:off x="6516216" y="1906994"/>
            <a:ext cx="1396536" cy="430887"/>
          </a:xfrm>
          <a:prstGeom prst="rect">
            <a:avLst/>
          </a:prstGeom>
          <a:noFill/>
          <a:ln>
            <a:solidFill>
              <a:srgbClr val="0000FF"/>
            </a:solidFill>
          </a:ln>
        </p:spPr>
        <p:txBody>
          <a:bodyPr wrap="none" rtlCol="0">
            <a:spAutoFit/>
          </a:bodyPr>
          <a:lstStyle/>
          <a:p>
            <a:r>
              <a:rPr kumimoji="1" lang="ja-JP" altLang="en-US" sz="2200" dirty="0">
                <a:solidFill>
                  <a:srgbClr val="FF0000"/>
                </a:solidFill>
                <a:highlight>
                  <a:srgbClr val="99FF99"/>
                </a:highlight>
              </a:rPr>
              <a:t>⇒２０２２年</a:t>
            </a:r>
          </a:p>
        </p:txBody>
      </p:sp>
      <p:sp>
        <p:nvSpPr>
          <p:cNvPr id="5" name="テキスト ボックス 4">
            <a:extLst>
              <a:ext uri="{FF2B5EF4-FFF2-40B4-BE49-F238E27FC236}">
                <a16:creationId xmlns:a16="http://schemas.microsoft.com/office/drawing/2014/main" id="{E67DF345-1733-4E47-63C1-52DF6B81D9BE}"/>
              </a:ext>
            </a:extLst>
          </p:cNvPr>
          <p:cNvSpPr txBox="1"/>
          <p:nvPr/>
        </p:nvSpPr>
        <p:spPr>
          <a:xfrm>
            <a:off x="5329800" y="1906994"/>
            <a:ext cx="1114408" cy="430887"/>
          </a:xfrm>
          <a:prstGeom prst="rect">
            <a:avLst/>
          </a:prstGeom>
          <a:noFill/>
          <a:ln>
            <a:solidFill>
              <a:srgbClr val="0000FF"/>
            </a:solidFill>
          </a:ln>
        </p:spPr>
        <p:txBody>
          <a:bodyPr wrap="none" rtlCol="0">
            <a:spAutoFit/>
          </a:bodyPr>
          <a:lstStyle/>
          <a:p>
            <a:r>
              <a:rPr kumimoji="1" lang="ja-JP" altLang="en-US" sz="2200" dirty="0">
                <a:solidFill>
                  <a:srgbClr val="0000FF"/>
                </a:solidFill>
              </a:rPr>
              <a:t>２０２１年</a:t>
            </a:r>
          </a:p>
        </p:txBody>
      </p:sp>
      <p:sp>
        <p:nvSpPr>
          <p:cNvPr id="6" name="テキスト ボックス 5">
            <a:extLst>
              <a:ext uri="{FF2B5EF4-FFF2-40B4-BE49-F238E27FC236}">
                <a16:creationId xmlns:a16="http://schemas.microsoft.com/office/drawing/2014/main" id="{C1270539-BB86-9244-3D59-15D912DB2918}"/>
              </a:ext>
            </a:extLst>
          </p:cNvPr>
          <p:cNvSpPr txBox="1"/>
          <p:nvPr/>
        </p:nvSpPr>
        <p:spPr>
          <a:xfrm>
            <a:off x="8027891" y="2636912"/>
            <a:ext cx="1143262" cy="369332"/>
          </a:xfrm>
          <a:prstGeom prst="rect">
            <a:avLst/>
          </a:prstGeom>
          <a:noFill/>
        </p:spPr>
        <p:txBody>
          <a:bodyPr wrap="none" rtlCol="0">
            <a:spAutoFit/>
          </a:bodyPr>
          <a:lstStyle/>
          <a:p>
            <a:r>
              <a:rPr kumimoji="1" lang="ja-JP" altLang="en-US" b="1" dirty="0"/>
              <a:t>（</a:t>
            </a:r>
            <a:r>
              <a:rPr lang="ja-JP" altLang="en-US" b="1" dirty="0"/>
              <a:t>＋８８</a:t>
            </a:r>
            <a:r>
              <a:rPr kumimoji="1" lang="ja-JP" altLang="en-US" b="1" dirty="0"/>
              <a:t>名）</a:t>
            </a:r>
          </a:p>
        </p:txBody>
      </p:sp>
      <p:sp>
        <p:nvSpPr>
          <p:cNvPr id="8" name="テキスト ボックス 7">
            <a:extLst>
              <a:ext uri="{FF2B5EF4-FFF2-40B4-BE49-F238E27FC236}">
                <a16:creationId xmlns:a16="http://schemas.microsoft.com/office/drawing/2014/main" id="{E54CD20B-8808-8043-1FFD-A31A10B7DEBD}"/>
              </a:ext>
            </a:extLst>
          </p:cNvPr>
          <p:cNvSpPr txBox="1"/>
          <p:nvPr/>
        </p:nvSpPr>
        <p:spPr>
          <a:xfrm>
            <a:off x="8027890" y="3244334"/>
            <a:ext cx="1143262" cy="369332"/>
          </a:xfrm>
          <a:prstGeom prst="rect">
            <a:avLst/>
          </a:prstGeom>
          <a:noFill/>
        </p:spPr>
        <p:txBody>
          <a:bodyPr wrap="none" rtlCol="0">
            <a:spAutoFit/>
          </a:bodyPr>
          <a:lstStyle/>
          <a:p>
            <a:r>
              <a:rPr kumimoji="1" lang="ja-JP" altLang="en-US" b="1" dirty="0"/>
              <a:t>（</a:t>
            </a:r>
            <a:r>
              <a:rPr lang="ja-JP" altLang="en-US" b="1" dirty="0"/>
              <a:t>＋３１名</a:t>
            </a:r>
            <a:r>
              <a:rPr kumimoji="1" lang="ja-JP" altLang="en-US" b="1" dirty="0"/>
              <a:t>）</a:t>
            </a:r>
          </a:p>
        </p:txBody>
      </p:sp>
      <p:sp>
        <p:nvSpPr>
          <p:cNvPr id="9" name="テキスト ボックス 8">
            <a:extLst>
              <a:ext uri="{FF2B5EF4-FFF2-40B4-BE49-F238E27FC236}">
                <a16:creationId xmlns:a16="http://schemas.microsoft.com/office/drawing/2014/main" id="{4F640A60-2B6B-D69F-B362-F36EA7D29BDE}"/>
              </a:ext>
            </a:extLst>
          </p:cNvPr>
          <p:cNvSpPr txBox="1"/>
          <p:nvPr/>
        </p:nvSpPr>
        <p:spPr>
          <a:xfrm>
            <a:off x="4545145" y="4520120"/>
            <a:ext cx="1326004" cy="369332"/>
          </a:xfrm>
          <a:prstGeom prst="rect">
            <a:avLst/>
          </a:prstGeom>
          <a:noFill/>
        </p:spPr>
        <p:txBody>
          <a:bodyPr wrap="none" rtlCol="0">
            <a:spAutoFit/>
          </a:bodyPr>
          <a:lstStyle/>
          <a:p>
            <a:r>
              <a:rPr kumimoji="1" lang="ja-JP" altLang="en-US" b="1" dirty="0"/>
              <a:t>（</a:t>
            </a:r>
            <a:r>
              <a:rPr lang="ja-JP" altLang="en-US" b="1" dirty="0"/>
              <a:t>＋ ８７６日</a:t>
            </a:r>
            <a:r>
              <a:rPr kumimoji="1" lang="ja-JP" altLang="en-US" b="1" dirty="0"/>
              <a:t>）</a:t>
            </a:r>
          </a:p>
        </p:txBody>
      </p:sp>
      <p:sp>
        <p:nvSpPr>
          <p:cNvPr id="10" name="テキスト ボックス 9">
            <a:extLst>
              <a:ext uri="{FF2B5EF4-FFF2-40B4-BE49-F238E27FC236}">
                <a16:creationId xmlns:a16="http://schemas.microsoft.com/office/drawing/2014/main" id="{0B7D8209-3EEA-B1C9-8FE3-630B2F907F77}"/>
              </a:ext>
            </a:extLst>
          </p:cNvPr>
          <p:cNvSpPr txBox="1"/>
          <p:nvPr/>
        </p:nvSpPr>
        <p:spPr>
          <a:xfrm>
            <a:off x="7884752" y="4505503"/>
            <a:ext cx="1297150" cy="369332"/>
          </a:xfrm>
          <a:prstGeom prst="rect">
            <a:avLst/>
          </a:prstGeom>
          <a:noFill/>
        </p:spPr>
        <p:txBody>
          <a:bodyPr wrap="none" rtlCol="0">
            <a:spAutoFit/>
          </a:bodyPr>
          <a:lstStyle/>
          <a:p>
            <a:r>
              <a:rPr kumimoji="1" lang="ja-JP" altLang="en-US" b="1" dirty="0"/>
              <a:t>（</a:t>
            </a:r>
            <a:r>
              <a:rPr lang="ja-JP" altLang="en-US" b="1" dirty="0"/>
              <a:t>＋０，８日</a:t>
            </a:r>
            <a:r>
              <a:rPr kumimoji="1" lang="ja-JP" altLang="en-US" b="1" dirty="0"/>
              <a:t>）</a:t>
            </a:r>
          </a:p>
        </p:txBody>
      </p:sp>
      <p:sp>
        <p:nvSpPr>
          <p:cNvPr id="11" name="テキスト ボックス 10">
            <a:extLst>
              <a:ext uri="{FF2B5EF4-FFF2-40B4-BE49-F238E27FC236}">
                <a16:creationId xmlns:a16="http://schemas.microsoft.com/office/drawing/2014/main" id="{41D92F8A-BB54-AE7B-D3A0-C618ADFE32A2}"/>
              </a:ext>
            </a:extLst>
          </p:cNvPr>
          <p:cNvSpPr txBox="1"/>
          <p:nvPr/>
        </p:nvSpPr>
        <p:spPr>
          <a:xfrm>
            <a:off x="6741490" y="6286153"/>
            <a:ext cx="1143262" cy="369332"/>
          </a:xfrm>
          <a:prstGeom prst="rect">
            <a:avLst/>
          </a:prstGeom>
          <a:noFill/>
        </p:spPr>
        <p:txBody>
          <a:bodyPr wrap="none" rtlCol="0">
            <a:spAutoFit/>
          </a:bodyPr>
          <a:lstStyle/>
          <a:p>
            <a:r>
              <a:rPr kumimoji="1" lang="ja-JP" altLang="en-US" b="1" dirty="0"/>
              <a:t>（</a:t>
            </a:r>
            <a:r>
              <a:rPr lang="ja-JP" altLang="en-US" b="1" dirty="0"/>
              <a:t>＋２４名</a:t>
            </a:r>
            <a:r>
              <a:rPr kumimoji="1" lang="ja-JP" altLang="en-US" b="1" dirty="0"/>
              <a:t>）</a:t>
            </a:r>
          </a:p>
        </p:txBody>
      </p:sp>
      <p:sp>
        <p:nvSpPr>
          <p:cNvPr id="12" name="テキスト ボックス 11">
            <a:extLst>
              <a:ext uri="{FF2B5EF4-FFF2-40B4-BE49-F238E27FC236}">
                <a16:creationId xmlns:a16="http://schemas.microsoft.com/office/drawing/2014/main" id="{23576A6C-3E00-28AA-8094-8B6594D07797}"/>
              </a:ext>
            </a:extLst>
          </p:cNvPr>
          <p:cNvSpPr txBox="1"/>
          <p:nvPr/>
        </p:nvSpPr>
        <p:spPr>
          <a:xfrm>
            <a:off x="360680" y="331276"/>
            <a:ext cx="8531799" cy="1200329"/>
          </a:xfrm>
          <a:prstGeom prst="rect">
            <a:avLst/>
          </a:prstGeom>
          <a:solidFill>
            <a:schemeClr val="accent5">
              <a:lumMod val="20000"/>
              <a:lumOff val="80000"/>
            </a:schemeClr>
          </a:solidFill>
          <a:ln>
            <a:noFill/>
          </a:ln>
        </p:spPr>
        <p:txBody>
          <a:bodyPr wrap="square" rtlCol="0">
            <a:spAutoFit/>
          </a:bodyPr>
          <a:lstStyle/>
          <a:p>
            <a:pPr algn="ctr"/>
            <a:r>
              <a:rPr lang="ja-JP" altLang="en-US" sz="3600" dirty="0">
                <a:solidFill>
                  <a:srgbClr val="0000FF"/>
                </a:solidFill>
                <a:latin typeface="UD デジタル 教科書体 NP-B" panose="02020700000000000000" pitchFamily="18" charset="-128"/>
                <a:ea typeface="UD デジタル 教科書体 NP-B" panose="02020700000000000000" pitchFamily="18" charset="-128"/>
              </a:rPr>
              <a:t>朝倉台住民の皆さんは、防災意識</a:t>
            </a:r>
            <a:endParaRPr lang="en-US" altLang="ja-JP" sz="3600" dirty="0">
              <a:solidFill>
                <a:srgbClr val="0000FF"/>
              </a:solidFill>
              <a:latin typeface="UD デジタル 教科書体 NP-B" panose="02020700000000000000" pitchFamily="18" charset="-128"/>
              <a:ea typeface="UD デジタル 教科書体 NP-B" panose="02020700000000000000" pitchFamily="18" charset="-128"/>
            </a:endParaRPr>
          </a:p>
          <a:p>
            <a:pPr algn="ctr"/>
            <a:r>
              <a:rPr lang="ja-JP" altLang="en-US" sz="3600" dirty="0">
                <a:solidFill>
                  <a:srgbClr val="0000FF"/>
                </a:solidFill>
                <a:latin typeface="UD デジタル 教科書体 NP-B" panose="02020700000000000000" pitchFamily="18" charset="-128"/>
                <a:ea typeface="UD デジタル 教科書体 NP-B" panose="02020700000000000000" pitchFamily="18" charset="-128"/>
              </a:rPr>
              <a:t>が高いことが浮かび上がりました</a:t>
            </a:r>
            <a:endParaRPr kumimoji="1" lang="en-US" altLang="ja-JP" sz="3600" u="sng" dirty="0">
              <a:solidFill>
                <a:srgbClr val="C00000"/>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71DE9883-972E-7DAA-1515-934A3E34D856}"/>
              </a:ext>
            </a:extLst>
          </p:cNvPr>
          <p:cNvSpPr txBox="1"/>
          <p:nvPr/>
        </p:nvSpPr>
        <p:spPr>
          <a:xfrm>
            <a:off x="411659" y="366559"/>
            <a:ext cx="8281485" cy="1200329"/>
          </a:xfrm>
          <a:prstGeom prst="rect">
            <a:avLst/>
          </a:prstGeom>
          <a:solidFill>
            <a:schemeClr val="accent5">
              <a:lumMod val="20000"/>
              <a:lumOff val="80000"/>
            </a:schemeClr>
          </a:solidFill>
          <a:ln>
            <a:noFill/>
          </a:ln>
        </p:spPr>
        <p:txBody>
          <a:bodyPr wrap="square" rtlCol="0">
            <a:spAutoFit/>
          </a:bodyPr>
          <a:lstStyle/>
          <a:p>
            <a:pPr algn="ctr"/>
            <a:r>
              <a:rPr lang="ja-JP" altLang="en-US" sz="3600" dirty="0">
                <a:solidFill>
                  <a:srgbClr val="0000FF"/>
                </a:solidFill>
                <a:latin typeface="UD デジタル 教科書体 NP-B" panose="02020700000000000000" pitchFamily="18" charset="-128"/>
                <a:ea typeface="UD デジタル 教科書体 NP-B" panose="02020700000000000000" pitchFamily="18" charset="-128"/>
              </a:rPr>
              <a:t>家族の命は家族が守る！</a:t>
            </a:r>
            <a:r>
              <a:rPr kumimoji="1" lang="ja-JP" altLang="en-US" sz="3600" dirty="0">
                <a:solidFill>
                  <a:srgbClr val="FFFF00"/>
                </a:solidFill>
                <a:highlight>
                  <a:srgbClr val="000000"/>
                </a:highlight>
                <a:latin typeface="UD デジタル 教科書体 NP-B" panose="02020700000000000000" pitchFamily="18" charset="-128"/>
                <a:ea typeface="UD デジタル 教科書体 NP-B" panose="02020700000000000000" pitchFamily="18" charset="-128"/>
              </a:rPr>
              <a:t>備蓄日数</a:t>
            </a:r>
            <a:r>
              <a:rPr kumimoji="1" lang="ja-JP" altLang="en-US" sz="3200" dirty="0">
                <a:solidFill>
                  <a:srgbClr val="0000FF"/>
                </a:solidFill>
                <a:latin typeface="UD デジタル 教科書体 NP-B" panose="02020700000000000000" pitchFamily="18" charset="-128"/>
                <a:ea typeface="UD デジタル 教科書体 NP-B" panose="02020700000000000000" pitchFamily="18" charset="-128"/>
              </a:rPr>
              <a:t>が</a:t>
            </a:r>
            <a:endParaRPr kumimoji="1" lang="en-US" altLang="ja-JP" sz="3200" dirty="0">
              <a:solidFill>
                <a:srgbClr val="C00000"/>
              </a:solidFill>
              <a:latin typeface="UD デジタル 教科書体 NP-B" panose="02020700000000000000" pitchFamily="18" charset="-128"/>
              <a:ea typeface="UD デジタル 教科書体 NP-B" panose="02020700000000000000" pitchFamily="18" charset="-128"/>
            </a:endParaRPr>
          </a:p>
          <a:p>
            <a:r>
              <a:rPr lang="ja-JP" altLang="en-US" sz="3600" dirty="0">
                <a:solidFill>
                  <a:srgbClr val="0000FF"/>
                </a:solidFill>
                <a:latin typeface="UD デジタル 教科書体 NP-B" panose="02020700000000000000" pitchFamily="18" charset="-128"/>
                <a:ea typeface="UD デジタル 教科書体 NP-B" panose="02020700000000000000" pitchFamily="18" charset="-128"/>
              </a:rPr>
              <a:t>　年々増加していくことを希望します</a:t>
            </a:r>
            <a:endParaRPr kumimoji="1" lang="ja-JP" altLang="en-US" sz="3600" dirty="0">
              <a:solidFill>
                <a:srgbClr val="C0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16295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fade">
                                      <p:cBhvr>
                                        <p:cTn id="11" dur="1250"/>
                                        <p:tgtEl>
                                          <p:spTgt spid="2">
                                            <p:bg/>
                                          </p:spTgt>
                                        </p:tgtEl>
                                      </p:cBhvr>
                                    </p:animEffect>
                                    <p:anim calcmode="lin" valueType="num">
                                      <p:cBhvr>
                                        <p:cTn id="12" dur="1250" fill="hold"/>
                                        <p:tgtEl>
                                          <p:spTgt spid="2">
                                            <p:bg/>
                                          </p:spTgt>
                                        </p:tgtEl>
                                        <p:attrNameLst>
                                          <p:attrName>ppt_x</p:attrName>
                                        </p:attrNameLst>
                                      </p:cBhvr>
                                      <p:tavLst>
                                        <p:tav tm="0">
                                          <p:val>
                                            <p:strVal val="#ppt_x"/>
                                          </p:val>
                                        </p:tav>
                                        <p:tav tm="100000">
                                          <p:val>
                                            <p:strVal val="#ppt_x"/>
                                          </p:val>
                                        </p:tav>
                                      </p:tavLst>
                                    </p:anim>
                                    <p:anim calcmode="lin" valueType="num">
                                      <p:cBhvr>
                                        <p:cTn id="13" dur="1250" fill="hold"/>
                                        <p:tgtEl>
                                          <p:spTgt spid="2">
                                            <p:bg/>
                                          </p:spTgt>
                                        </p:tgtEl>
                                        <p:attrNameLst>
                                          <p:attrName>ppt_y</p:attrName>
                                        </p:attrNameLst>
                                      </p:cBhvr>
                                      <p:tavLst>
                                        <p:tav tm="0">
                                          <p:val>
                                            <p:strVal val="#ppt_y+.1"/>
                                          </p:val>
                                        </p:tav>
                                        <p:tav tm="100000">
                                          <p:val>
                                            <p:strVal val="#ppt_y"/>
                                          </p:val>
                                        </p:tav>
                                      </p:tavLst>
                                    </p:anim>
                                  </p:childTnLst>
                                </p:cTn>
                              </p:par>
                            </p:childTnLst>
                          </p:cTn>
                        </p:par>
                        <p:par>
                          <p:cTn id="14" fill="hold">
                            <p:stCondLst>
                              <p:cond delay="3250"/>
                            </p:stCondLst>
                            <p:childTnLst>
                              <p:par>
                                <p:cTn id="15" presetID="42" presetClass="entr" presetSubtype="0" fill="hold" grpId="0"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1250"/>
                                        <p:tgtEl>
                                          <p:spTgt spid="2">
                                            <p:txEl>
                                              <p:pRg st="1" end="1"/>
                                            </p:txEl>
                                          </p:spTgt>
                                        </p:tgtEl>
                                      </p:cBhvr>
                                    </p:animEffect>
                                    <p:anim calcmode="lin" valueType="num">
                                      <p:cBhvr>
                                        <p:cTn id="18" dur="125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9" dur="125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4500"/>
                            </p:stCondLst>
                            <p:childTnLst>
                              <p:par>
                                <p:cTn id="21" presetID="42" presetClass="entr" presetSubtype="0" fill="hold" grpId="0"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1250"/>
                                        <p:tgtEl>
                                          <p:spTgt spid="2">
                                            <p:txEl>
                                              <p:pRg st="2" end="2"/>
                                            </p:txEl>
                                          </p:spTgt>
                                        </p:tgtEl>
                                      </p:cBhvr>
                                    </p:animEffect>
                                    <p:anim calcmode="lin" valueType="num">
                                      <p:cBhvr>
                                        <p:cTn id="24" dur="125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5" dur="125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5750"/>
                            </p:stCondLst>
                            <p:childTnLst>
                              <p:par>
                                <p:cTn id="27" presetID="42"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1250"/>
                                        <p:tgtEl>
                                          <p:spTgt spid="2">
                                            <p:txEl>
                                              <p:pRg st="3" end="3"/>
                                            </p:txEl>
                                          </p:spTgt>
                                        </p:tgtEl>
                                      </p:cBhvr>
                                    </p:animEffect>
                                    <p:anim calcmode="lin" valueType="num">
                                      <p:cBhvr>
                                        <p:cTn id="30" dur="125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1" dur="125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32" fill="hold">
                            <p:stCondLst>
                              <p:cond delay="7000"/>
                            </p:stCondLst>
                            <p:childTnLst>
                              <p:par>
                                <p:cTn id="33" presetID="42" presetClass="entr" presetSubtype="0" fill="hold" grpId="0" nodeType="after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250"/>
                                        <p:tgtEl>
                                          <p:spTgt spid="2">
                                            <p:txEl>
                                              <p:pRg st="4" end="4"/>
                                            </p:txEl>
                                          </p:spTgt>
                                        </p:tgtEl>
                                      </p:cBhvr>
                                    </p:animEffect>
                                    <p:anim calcmode="lin" valueType="num">
                                      <p:cBhvr>
                                        <p:cTn id="36" dur="125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25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8250"/>
                            </p:stCondLst>
                            <p:childTnLst>
                              <p:par>
                                <p:cTn id="39" presetID="42" presetClass="entr" presetSubtype="0" fill="hold" grpId="0" nodeType="after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Effect transition="in" filter="fade">
                                      <p:cBhvr>
                                        <p:cTn id="41" dur="1250"/>
                                        <p:tgtEl>
                                          <p:spTgt spid="2">
                                            <p:txEl>
                                              <p:pRg st="5" end="5"/>
                                            </p:txEl>
                                          </p:spTgt>
                                        </p:tgtEl>
                                      </p:cBhvr>
                                    </p:animEffect>
                                    <p:anim calcmode="lin" valueType="num">
                                      <p:cBhvr>
                                        <p:cTn id="42" dur="125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3" dur="125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4" fill="hold">
                            <p:stCondLst>
                              <p:cond delay="9500"/>
                            </p:stCondLst>
                            <p:childTnLst>
                              <p:par>
                                <p:cTn id="45" presetID="42" presetClass="entr" presetSubtype="0" fill="hold" grpId="0" nodeType="after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1250"/>
                                        <p:tgtEl>
                                          <p:spTgt spid="2">
                                            <p:txEl>
                                              <p:pRg st="6" end="6"/>
                                            </p:txEl>
                                          </p:spTgt>
                                        </p:tgtEl>
                                      </p:cBhvr>
                                    </p:animEffect>
                                    <p:anim calcmode="lin" valueType="num">
                                      <p:cBhvr>
                                        <p:cTn id="48" dur="125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9" dur="125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50" fill="hold">
                            <p:stCondLst>
                              <p:cond delay="10750"/>
                            </p:stCondLst>
                            <p:childTnLst>
                              <p:par>
                                <p:cTn id="51" presetID="42" presetClass="entr" presetSubtype="0" fill="hold" grpId="0" nodeType="afterEffect">
                                  <p:stCondLst>
                                    <p:cond delay="0"/>
                                  </p:stCondLst>
                                  <p:childTnLst>
                                    <p:set>
                                      <p:cBhvr>
                                        <p:cTn id="52" dur="1" fill="hold">
                                          <p:stCondLst>
                                            <p:cond delay="0"/>
                                          </p:stCondLst>
                                        </p:cTn>
                                        <p:tgtEl>
                                          <p:spTgt spid="2">
                                            <p:txEl>
                                              <p:pRg st="7" end="7"/>
                                            </p:txEl>
                                          </p:spTgt>
                                        </p:tgtEl>
                                        <p:attrNameLst>
                                          <p:attrName>style.visibility</p:attrName>
                                        </p:attrNameLst>
                                      </p:cBhvr>
                                      <p:to>
                                        <p:strVal val="visible"/>
                                      </p:to>
                                    </p:set>
                                    <p:animEffect transition="in" filter="fade">
                                      <p:cBhvr>
                                        <p:cTn id="53" dur="1250"/>
                                        <p:tgtEl>
                                          <p:spTgt spid="2">
                                            <p:txEl>
                                              <p:pRg st="7" end="7"/>
                                            </p:txEl>
                                          </p:spTgt>
                                        </p:tgtEl>
                                      </p:cBhvr>
                                    </p:animEffect>
                                    <p:anim calcmode="lin" valueType="num">
                                      <p:cBhvr>
                                        <p:cTn id="54" dur="125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5" dur="125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1500"/>
                                        <p:tgtEl>
                                          <p:spTgt spid="6"/>
                                        </p:tgtEl>
                                      </p:cBhvr>
                                    </p:animEffect>
                                    <p:anim calcmode="lin" valueType="num">
                                      <p:cBhvr>
                                        <p:cTn id="61" dur="1500" fill="hold"/>
                                        <p:tgtEl>
                                          <p:spTgt spid="6"/>
                                        </p:tgtEl>
                                        <p:attrNameLst>
                                          <p:attrName>ppt_x</p:attrName>
                                        </p:attrNameLst>
                                      </p:cBhvr>
                                      <p:tavLst>
                                        <p:tav tm="0">
                                          <p:val>
                                            <p:strVal val="#ppt_x"/>
                                          </p:val>
                                        </p:tav>
                                        <p:tav tm="100000">
                                          <p:val>
                                            <p:strVal val="#ppt_x"/>
                                          </p:val>
                                        </p:tav>
                                      </p:tavLst>
                                    </p:anim>
                                    <p:anim calcmode="lin" valueType="num">
                                      <p:cBhvr>
                                        <p:cTn id="62"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1500"/>
                                        <p:tgtEl>
                                          <p:spTgt spid="8"/>
                                        </p:tgtEl>
                                      </p:cBhvr>
                                    </p:animEffect>
                                    <p:anim calcmode="lin" valueType="num">
                                      <p:cBhvr>
                                        <p:cTn id="68" dur="1500" fill="hold"/>
                                        <p:tgtEl>
                                          <p:spTgt spid="8"/>
                                        </p:tgtEl>
                                        <p:attrNameLst>
                                          <p:attrName>ppt_x</p:attrName>
                                        </p:attrNameLst>
                                      </p:cBhvr>
                                      <p:tavLst>
                                        <p:tav tm="0">
                                          <p:val>
                                            <p:strVal val="#ppt_x"/>
                                          </p:val>
                                        </p:tav>
                                        <p:tav tm="100000">
                                          <p:val>
                                            <p:strVal val="#ppt_x"/>
                                          </p:val>
                                        </p:tav>
                                      </p:tavLst>
                                    </p:anim>
                                    <p:anim calcmode="lin" valueType="num">
                                      <p:cBhvr>
                                        <p:cTn id="69" dur="1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1500"/>
                                        <p:tgtEl>
                                          <p:spTgt spid="9"/>
                                        </p:tgtEl>
                                      </p:cBhvr>
                                    </p:animEffect>
                                    <p:anim calcmode="lin" valueType="num">
                                      <p:cBhvr>
                                        <p:cTn id="75" dur="1500" fill="hold"/>
                                        <p:tgtEl>
                                          <p:spTgt spid="9"/>
                                        </p:tgtEl>
                                        <p:attrNameLst>
                                          <p:attrName>ppt_x</p:attrName>
                                        </p:attrNameLst>
                                      </p:cBhvr>
                                      <p:tavLst>
                                        <p:tav tm="0">
                                          <p:val>
                                            <p:strVal val="#ppt_x"/>
                                          </p:val>
                                        </p:tav>
                                        <p:tav tm="100000">
                                          <p:val>
                                            <p:strVal val="#ppt_x"/>
                                          </p:val>
                                        </p:tav>
                                      </p:tavLst>
                                    </p:anim>
                                    <p:anim calcmode="lin" valueType="num">
                                      <p:cBhvr>
                                        <p:cTn id="76" dur="1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1500"/>
                                        <p:tgtEl>
                                          <p:spTgt spid="10"/>
                                        </p:tgtEl>
                                      </p:cBhvr>
                                    </p:animEffect>
                                    <p:anim calcmode="lin" valueType="num">
                                      <p:cBhvr>
                                        <p:cTn id="82" dur="1500" fill="hold"/>
                                        <p:tgtEl>
                                          <p:spTgt spid="10"/>
                                        </p:tgtEl>
                                        <p:attrNameLst>
                                          <p:attrName>ppt_x</p:attrName>
                                        </p:attrNameLst>
                                      </p:cBhvr>
                                      <p:tavLst>
                                        <p:tav tm="0">
                                          <p:val>
                                            <p:strVal val="#ppt_x"/>
                                          </p:val>
                                        </p:tav>
                                        <p:tav tm="100000">
                                          <p:val>
                                            <p:strVal val="#ppt_x"/>
                                          </p:val>
                                        </p:tav>
                                      </p:tavLst>
                                    </p:anim>
                                    <p:anim calcmode="lin" valueType="num">
                                      <p:cBhvr>
                                        <p:cTn id="83" dur="1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1500"/>
                                        <p:tgtEl>
                                          <p:spTgt spid="11"/>
                                        </p:tgtEl>
                                      </p:cBhvr>
                                    </p:animEffect>
                                    <p:anim calcmode="lin" valueType="num">
                                      <p:cBhvr>
                                        <p:cTn id="89" dur="1500" fill="hold"/>
                                        <p:tgtEl>
                                          <p:spTgt spid="11"/>
                                        </p:tgtEl>
                                        <p:attrNameLst>
                                          <p:attrName>ppt_x</p:attrName>
                                        </p:attrNameLst>
                                      </p:cBhvr>
                                      <p:tavLst>
                                        <p:tav tm="0">
                                          <p:val>
                                            <p:strVal val="#ppt_x"/>
                                          </p:val>
                                        </p:tav>
                                        <p:tav tm="100000">
                                          <p:val>
                                            <p:strVal val="#ppt_x"/>
                                          </p:val>
                                        </p:tav>
                                      </p:tavLst>
                                    </p:anim>
                                    <p:anim calcmode="lin" valueType="num">
                                      <p:cBhvr>
                                        <p:cTn id="90" dur="1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5"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animEffect transition="in" filter="fade">
                                      <p:cBhvr>
                                        <p:cTn id="95" dur="2000"/>
                                        <p:tgtEl>
                                          <p:spTgt spid="12"/>
                                        </p:tgtEl>
                                      </p:cBhvr>
                                    </p:animEffect>
                                    <p:anim calcmode="lin" valueType="num">
                                      <p:cBhvr>
                                        <p:cTn id="96" dur="2000" fill="hold"/>
                                        <p:tgtEl>
                                          <p:spTgt spid="12"/>
                                        </p:tgtEl>
                                        <p:attrNameLst>
                                          <p:attrName>ppt_w</p:attrName>
                                        </p:attrNameLst>
                                      </p:cBhvr>
                                      <p:tavLst>
                                        <p:tav tm="0" fmla="#ppt_w*sin(2.5*pi*$)">
                                          <p:val>
                                            <p:fltVal val="0"/>
                                          </p:val>
                                        </p:tav>
                                        <p:tav tm="100000">
                                          <p:val>
                                            <p:fltVal val="1"/>
                                          </p:val>
                                        </p:tav>
                                      </p:tavLst>
                                    </p:anim>
                                    <p:anim calcmode="lin" valueType="num">
                                      <p:cBhvr>
                                        <p:cTn id="97"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barn(inVertical)">
                                      <p:cBhvr>
                                        <p:cTn id="10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P spid="6" grpId="0"/>
      <p:bldP spid="8" grpId="0"/>
      <p:bldP spid="9" grpId="0"/>
      <p:bldP spid="10" grpId="0"/>
      <p:bldP spid="11" grpId="0"/>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1779F831-7B0B-4EBC-8D95-16353AF3896F}"/>
              </a:ext>
            </a:extLst>
          </p:cNvPr>
          <p:cNvSpPr/>
          <p:nvPr/>
        </p:nvSpPr>
        <p:spPr>
          <a:xfrm>
            <a:off x="0" y="0"/>
            <a:ext cx="9144000"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194" name="Picture 2" descr="C:\Users\user\Pictures\2016朝倉台自主防災会年間活動写真(1～12月）\12-11.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tretch>
            <a:fillRect/>
          </a:stretch>
        </p:blipFill>
        <p:spPr bwMode="auto">
          <a:xfrm>
            <a:off x="255633" y="869296"/>
            <a:ext cx="6112545" cy="4431912"/>
          </a:xfrm>
          <a:prstGeom prst="rect">
            <a:avLst/>
          </a:prstGeom>
          <a:noFill/>
          <a:extLst>
            <a:ext uri="{909E8E84-426E-40DD-AFC4-6F175D3DCCD1}">
              <a14:hiddenFill xmlns:a14="http://schemas.microsoft.com/office/drawing/2010/main">
                <a:solidFill>
                  <a:srgbClr val="FFFFFF"/>
                </a:solidFill>
              </a14:hiddenFill>
            </a:ext>
          </a:extLst>
        </p:spPr>
      </p:pic>
      <p:sp>
        <p:nvSpPr>
          <p:cNvPr id="5" name="正方形/長方形 4"/>
          <p:cNvSpPr/>
          <p:nvPr/>
        </p:nvSpPr>
        <p:spPr>
          <a:xfrm>
            <a:off x="6813604" y="1383213"/>
            <a:ext cx="2006868" cy="5142131"/>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a:xfrm>
            <a:off x="209073" y="91797"/>
            <a:ext cx="8745827" cy="958762"/>
          </a:xfrm>
          <a:solidFill>
            <a:schemeClr val="accent3">
              <a:lumMod val="50000"/>
            </a:schemeClr>
          </a:solidFill>
        </p:spPr>
        <p:txBody>
          <a:bodyPr>
            <a:normAutofit/>
          </a:bodyPr>
          <a:lstStyle/>
          <a:p>
            <a:r>
              <a:rPr kumimoji="1" lang="ja-JP" altLang="en-US" sz="4800" b="1" dirty="0">
                <a:effectLst>
                  <a:outerShdw blurRad="38100" dist="38100" dir="2700000" algn="tl">
                    <a:srgbClr val="000000">
                      <a:alpha val="43137"/>
                    </a:srgbClr>
                  </a:outerShdw>
                </a:effectLst>
              </a:rPr>
              <a:t>年末</a:t>
            </a:r>
            <a:r>
              <a:rPr kumimoji="1" lang="ja-JP" altLang="en-US" sz="4800" b="1" dirty="0">
                <a:solidFill>
                  <a:srgbClr val="FF0000"/>
                </a:solidFill>
                <a:effectLst>
                  <a:outerShdw blurRad="38100" dist="38100" dir="2700000" algn="tl">
                    <a:srgbClr val="000000">
                      <a:alpha val="43137"/>
                    </a:srgbClr>
                  </a:outerShdw>
                </a:effectLst>
              </a:rPr>
              <a:t>防火</a:t>
            </a:r>
            <a:r>
              <a:rPr kumimoji="1" lang="ja-JP" altLang="en-US" sz="4800" b="1" dirty="0">
                <a:effectLst>
                  <a:outerShdw blurRad="38100" dist="38100" dir="2700000" algn="tl">
                    <a:srgbClr val="000000">
                      <a:alpha val="43137"/>
                    </a:srgbClr>
                  </a:outerShdw>
                </a:effectLst>
              </a:rPr>
              <a:t>キャンペーンの実施</a:t>
            </a:r>
          </a:p>
        </p:txBody>
      </p:sp>
      <p:pic>
        <p:nvPicPr>
          <p:cNvPr id="8195" name="Picture 3" descr="C:\Users\user\Pictures\2016朝倉台自主防災会年間活動写真(1～12月）\12-8.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6944054" y="1820041"/>
            <a:ext cx="1735864" cy="4440587"/>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195736" y="1087533"/>
            <a:ext cx="2728632" cy="646331"/>
          </a:xfrm>
          <a:prstGeom prst="rect">
            <a:avLst/>
          </a:prstGeom>
          <a:solidFill>
            <a:schemeClr val="bg1">
              <a:lumMod val="95000"/>
            </a:schemeClr>
          </a:solidFill>
        </p:spPr>
        <p:txBody>
          <a:bodyPr wrap="none" rtlCol="0">
            <a:spAutoFit/>
          </a:bodyPr>
          <a:lstStyle/>
          <a:p>
            <a:r>
              <a:rPr kumimoji="1" lang="ja-JP" altLang="en-US" sz="3600" b="1" dirty="0">
                <a:solidFill>
                  <a:srgbClr val="FF0000"/>
                </a:solidFill>
              </a:rPr>
              <a:t>火を出さない</a:t>
            </a:r>
          </a:p>
        </p:txBody>
      </p:sp>
      <p:sp>
        <p:nvSpPr>
          <p:cNvPr id="6" name="テキスト ボックス 5">
            <a:extLst>
              <a:ext uri="{FF2B5EF4-FFF2-40B4-BE49-F238E27FC236}">
                <a16:creationId xmlns:a16="http://schemas.microsoft.com/office/drawing/2014/main" id="{27FF11FC-F88B-404D-9B6C-1873B40B097E}"/>
              </a:ext>
            </a:extLst>
          </p:cNvPr>
          <p:cNvSpPr txBox="1"/>
          <p:nvPr/>
        </p:nvSpPr>
        <p:spPr>
          <a:xfrm>
            <a:off x="255633" y="5032572"/>
            <a:ext cx="6364893" cy="1710789"/>
          </a:xfrm>
          <a:prstGeom prst="rect">
            <a:avLst/>
          </a:prstGeom>
          <a:solidFill>
            <a:schemeClr val="accent2">
              <a:lumMod val="20000"/>
              <a:lumOff val="80000"/>
            </a:schemeClr>
          </a:solidFill>
        </p:spPr>
        <p:txBody>
          <a:bodyPr wrap="square" rtlCol="0">
            <a:spAutoFit/>
          </a:bodyPr>
          <a:lstStyle/>
          <a:p>
            <a:pPr>
              <a:lnSpc>
                <a:spcPct val="150000"/>
              </a:lnSpc>
            </a:pP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lang="ja-JP" altLang="en-US" b="0" i="0" dirty="0">
                <a:solidFill>
                  <a:srgbClr val="FF0000"/>
                </a:solidFill>
                <a:effectLst/>
                <a:latin typeface="UD デジタル 教科書体 NK-B" panose="02020700000000000000" pitchFamily="18" charset="-128"/>
                <a:ea typeface="UD デジタル 教科書体 NK-B" panose="02020700000000000000" pitchFamily="18" charset="-128"/>
              </a:rPr>
              <a:t>こちらは、朝倉台自主防災会です！</a:t>
            </a: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br>
              <a:rPr lang="ja-JP" altLang="en-US" dirty="0">
                <a:solidFill>
                  <a:srgbClr val="FF0000"/>
                </a:solidFill>
                <a:latin typeface="UD デジタル 教科書体 NK-B" panose="02020700000000000000" pitchFamily="18" charset="-128"/>
                <a:ea typeface="UD デジタル 教科書体 NK-B" panose="02020700000000000000" pitchFamily="18" charset="-128"/>
              </a:rPr>
            </a:b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lang="ja-JP" altLang="en-US" b="0" i="0" dirty="0">
                <a:solidFill>
                  <a:srgbClr val="FF0000"/>
                </a:solidFill>
                <a:effectLst/>
                <a:latin typeface="UD デジタル 教科書体 NK-B" panose="02020700000000000000" pitchFamily="18" charset="-128"/>
                <a:ea typeface="UD デジタル 教科書体 NK-B" panose="02020700000000000000" pitchFamily="18" charset="-128"/>
              </a:rPr>
              <a:t>寝たばこは、やめましょう</a:t>
            </a: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p>
          <a:p>
            <a:pPr>
              <a:lnSpc>
                <a:spcPct val="150000"/>
              </a:lnSpc>
            </a:pP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lang="ja-JP" altLang="en-US" b="0" i="0" dirty="0">
                <a:solidFill>
                  <a:srgbClr val="FF0000"/>
                </a:solidFill>
                <a:effectLst/>
                <a:latin typeface="UD デジタル 教科書体 NK-B" panose="02020700000000000000" pitchFamily="18" charset="-128"/>
                <a:ea typeface="UD デジタル 教科書体 NK-B" panose="02020700000000000000" pitchFamily="18" charset="-128"/>
              </a:rPr>
              <a:t>ガスの火を付けたら、その場所から離れないようにしましょう</a:t>
            </a: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br>
              <a:rPr lang="ja-JP" altLang="en-US" dirty="0">
                <a:solidFill>
                  <a:srgbClr val="FF0000"/>
                </a:solidFill>
                <a:latin typeface="UD デジタル 教科書体 NK-B" panose="02020700000000000000" pitchFamily="18" charset="-128"/>
                <a:ea typeface="UD デジタル 教科書体 NK-B" panose="02020700000000000000" pitchFamily="18" charset="-128"/>
              </a:rPr>
            </a:b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lang="ja-JP" altLang="en-US" b="0" i="0" dirty="0">
                <a:solidFill>
                  <a:srgbClr val="FF0000"/>
                </a:solidFill>
                <a:effectLst/>
                <a:latin typeface="UD デジタル 教科書体 NK-B" panose="02020700000000000000" pitchFamily="18" charset="-128"/>
                <a:ea typeface="UD デジタル 教科書体 NK-B" panose="02020700000000000000" pitchFamily="18" charset="-128"/>
              </a:rPr>
              <a:t>灯油の扱いには、特に注意をはらいましょう</a:t>
            </a:r>
            <a:r>
              <a:rPr lang="en-US" altLang="ja-JP"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lang="ja-JP" altLang="en-US" b="0" i="0" dirty="0">
                <a:solidFill>
                  <a:srgbClr val="FF0000"/>
                </a:solidFill>
                <a:effectLst/>
                <a:latin typeface="UD デジタル 教科書体 NK-B" panose="02020700000000000000" pitchFamily="18" charset="-128"/>
                <a:ea typeface="UD デジタル 教科書体 NK-B" panose="02020700000000000000" pitchFamily="18" charset="-128"/>
              </a:rPr>
              <a:t>・・・</a:t>
            </a:r>
            <a:r>
              <a:rPr kumimoji="1" lang="ja-JP" altLang="en-US" dirty="0">
                <a:solidFill>
                  <a:srgbClr val="FF0000"/>
                </a:solidFill>
              </a:rPr>
              <a:t>・</a:t>
            </a:r>
            <a:endParaRPr kumimoji="1" lang="en-US" altLang="ja-JP" dirty="0">
              <a:solidFill>
                <a:srgbClr val="FF0000"/>
              </a:solidFill>
            </a:endParaRPr>
          </a:p>
        </p:txBody>
      </p:sp>
    </p:spTree>
    <p:extLst>
      <p:ext uri="{BB962C8B-B14F-4D97-AF65-F5344CB8AC3E}">
        <p14:creationId xmlns:p14="http://schemas.microsoft.com/office/powerpoint/2010/main" val="348171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1" presetClass="emph" presetSubtype="2" fill="hold" nodeType="afterEffect">
                                  <p:stCondLst>
                                    <p:cond delay="0"/>
                                  </p:stCondLst>
                                  <p:childTnLst>
                                    <p:animClr clrSpc="rgb" dir="cw">
                                      <p:cBhvr>
                                        <p:cTn id="23" dur="2000" fill="hold"/>
                                        <p:tgtEl>
                                          <p:spTgt spid="3"/>
                                        </p:tgtEl>
                                        <p:attrNameLst>
                                          <p:attrName>fillcolor</p:attrName>
                                        </p:attrNameLst>
                                      </p:cBhvr>
                                      <p:to>
                                        <a:schemeClr val="accent2"/>
                                      </p:to>
                                    </p:animClr>
                                    <p:set>
                                      <p:cBhvr>
                                        <p:cTn id="24" dur="2000" fill="hold"/>
                                        <p:tgtEl>
                                          <p:spTgt spid="3"/>
                                        </p:tgtEl>
                                        <p:attrNameLst>
                                          <p:attrName>fill.type</p:attrName>
                                        </p:attrNameLst>
                                      </p:cBhvr>
                                      <p:to>
                                        <p:strVal val="solid"/>
                                      </p:to>
                                    </p:set>
                                    <p:set>
                                      <p:cBhvr>
                                        <p:cTn id="25" dur="2000" fill="hold"/>
                                        <p:tgtEl>
                                          <p:spTgt spid="3"/>
                                        </p:tgtEl>
                                        <p:attrNameLst>
                                          <p:attrName>fill.on</p:attrName>
                                        </p:attrNameLst>
                                      </p:cBhvr>
                                      <p:to>
                                        <p:strVal val="true"/>
                                      </p:to>
                                    </p:set>
                                  </p:childTnLst>
                                </p:cTn>
                              </p:par>
                            </p:childTnLst>
                          </p:cTn>
                        </p:par>
                        <p:par>
                          <p:cTn id="26" fill="hold">
                            <p:stCondLst>
                              <p:cond delay="4000"/>
                            </p:stCondLst>
                            <p:childTnLst>
                              <p:par>
                                <p:cTn id="27" presetID="14" presetClass="entr" presetSubtype="1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750"/>
                                        <p:tgtEl>
                                          <p:spTgt spid="2"/>
                                        </p:tgtEl>
                                      </p:cBhvr>
                                    </p:animEffect>
                                  </p:childTnLst>
                                </p:cTn>
                              </p:par>
                            </p:childTnLst>
                          </p:cTn>
                        </p:par>
                        <p:par>
                          <p:cTn id="30" fill="hold">
                            <p:stCondLst>
                              <p:cond delay="4750"/>
                            </p:stCondLst>
                            <p:childTnLst>
                              <p:par>
                                <p:cTn id="31" presetID="42" presetClass="entr" presetSubtype="0" fill="hold" nodeType="afterEffect">
                                  <p:stCondLst>
                                    <p:cond delay="0"/>
                                  </p:stCondLst>
                                  <p:childTnLst>
                                    <p:set>
                                      <p:cBhvr>
                                        <p:cTn id="32" dur="1" fill="hold">
                                          <p:stCondLst>
                                            <p:cond delay="0"/>
                                          </p:stCondLst>
                                        </p:cTn>
                                        <p:tgtEl>
                                          <p:spTgt spid="8195"/>
                                        </p:tgtEl>
                                        <p:attrNameLst>
                                          <p:attrName>style.visibility</p:attrName>
                                        </p:attrNameLst>
                                      </p:cBhvr>
                                      <p:to>
                                        <p:strVal val="visible"/>
                                      </p:to>
                                    </p:set>
                                    <p:animEffect transition="in" filter="fade">
                                      <p:cBhvr>
                                        <p:cTn id="33" dur="1000"/>
                                        <p:tgtEl>
                                          <p:spTgt spid="8195"/>
                                        </p:tgtEl>
                                      </p:cBhvr>
                                    </p:animEffect>
                                    <p:anim calcmode="lin" valueType="num">
                                      <p:cBhvr>
                                        <p:cTn id="34" dur="1000" fill="hold"/>
                                        <p:tgtEl>
                                          <p:spTgt spid="8195"/>
                                        </p:tgtEl>
                                        <p:attrNameLst>
                                          <p:attrName>ppt_x</p:attrName>
                                        </p:attrNameLst>
                                      </p:cBhvr>
                                      <p:tavLst>
                                        <p:tav tm="0">
                                          <p:val>
                                            <p:strVal val="#ppt_x"/>
                                          </p:val>
                                        </p:tav>
                                        <p:tav tm="100000">
                                          <p:val>
                                            <p:strVal val="#ppt_x"/>
                                          </p:val>
                                        </p:tav>
                                      </p:tavLst>
                                    </p:anim>
                                    <p:anim calcmode="lin" valueType="num">
                                      <p:cBhvr>
                                        <p:cTn id="35" dur="1000" fill="hold"/>
                                        <p:tgtEl>
                                          <p:spTgt spid="8195"/>
                                        </p:tgtEl>
                                        <p:attrNameLst>
                                          <p:attrName>ppt_y</p:attrName>
                                        </p:attrNameLst>
                                      </p:cBhvr>
                                      <p:tavLst>
                                        <p:tav tm="0">
                                          <p:val>
                                            <p:strVal val="#ppt_y+.1"/>
                                          </p:val>
                                        </p:tav>
                                        <p:tav tm="100000">
                                          <p:val>
                                            <p:strVal val="#ppt_y"/>
                                          </p:val>
                                        </p:tav>
                                      </p:tavLst>
                                    </p:anim>
                                  </p:childTnLst>
                                </p:cTn>
                              </p:par>
                            </p:childTnLst>
                          </p:cTn>
                        </p:par>
                        <p:par>
                          <p:cTn id="36" fill="hold">
                            <p:stCondLst>
                              <p:cond delay="5750"/>
                            </p:stCondLst>
                            <p:childTnLst>
                              <p:par>
                                <p:cTn id="37" presetID="42" presetClass="entr" presetSubtype="0"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正方形/長方形 41">
            <a:extLst>
              <a:ext uri="{FF2B5EF4-FFF2-40B4-BE49-F238E27FC236}">
                <a16:creationId xmlns:a16="http://schemas.microsoft.com/office/drawing/2014/main" id="{5C0ABE29-84F9-4EE5-9671-680D9B23F060}"/>
              </a:ext>
            </a:extLst>
          </p:cNvPr>
          <p:cNvSpPr/>
          <p:nvPr/>
        </p:nvSpPr>
        <p:spPr>
          <a:xfrm>
            <a:off x="0" y="0"/>
            <a:ext cx="9144000" cy="685799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235908" y="116632"/>
            <a:ext cx="8702116" cy="6618594"/>
          </a:xfrm>
          <a:prstGeom prst="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212730" y="2385327"/>
            <a:ext cx="3398421" cy="4993601"/>
          </a:xfrm>
          <a:prstGeom prst="rect">
            <a:avLst/>
          </a:prstGeom>
        </p:spPr>
      </p:pic>
      <p:sp>
        <p:nvSpPr>
          <p:cNvPr id="4" name="テキスト プレースホルダー 3"/>
          <p:cNvSpPr>
            <a:spLocks noGrp="1"/>
          </p:cNvSpPr>
          <p:nvPr>
            <p:ph type="body" idx="1"/>
          </p:nvPr>
        </p:nvSpPr>
        <p:spPr>
          <a:xfrm>
            <a:off x="271000" y="1648574"/>
            <a:ext cx="8284774" cy="1107504"/>
          </a:xfrm>
        </p:spPr>
        <p:txBody>
          <a:bodyPr>
            <a:noAutofit/>
          </a:bodyPr>
          <a:lstStyle/>
          <a:p>
            <a:r>
              <a:rPr lang="ja-JP" altLang="en-US" sz="4800" dirty="0">
                <a:solidFill>
                  <a:srgbClr val="C00000"/>
                </a:solidFill>
                <a:latin typeface="UD デジタル 教科書体 NP-B" panose="02020700000000000000" pitchFamily="18" charset="-128"/>
                <a:ea typeface="UD デジタル 教科書体 NP-B" panose="02020700000000000000" pitchFamily="18" charset="-128"/>
              </a:rPr>
              <a:t>「朝倉台自主防災会</a:t>
            </a:r>
            <a:r>
              <a:rPr lang="ja-JP" altLang="en-US" sz="4800" b="1" dirty="0">
                <a:solidFill>
                  <a:srgbClr val="C00000"/>
                </a:solidFill>
                <a:latin typeface="UD デジタル 教科書体 NP-B" panose="02020700000000000000" pitchFamily="18" charset="-128"/>
                <a:ea typeface="UD デジタル 教科書体 NP-B" panose="02020700000000000000" pitchFamily="18" charset="-128"/>
              </a:rPr>
              <a:t>」</a:t>
            </a:r>
            <a:r>
              <a:rPr lang="ja-JP" altLang="en-US" sz="4000" dirty="0">
                <a:solidFill>
                  <a:srgbClr val="002060"/>
                </a:solidFill>
                <a:latin typeface="UD デジタル 教科書体 NP-B" panose="02020700000000000000" pitchFamily="18" charset="-128"/>
                <a:ea typeface="UD デジタル 教科書体 NP-B" panose="02020700000000000000" pitchFamily="18" charset="-128"/>
              </a:rPr>
              <a:t>は</a:t>
            </a:r>
            <a:endParaRPr lang="en-US" altLang="ja-JP" sz="4000" dirty="0">
              <a:solidFill>
                <a:srgbClr val="002060"/>
              </a:solidFill>
              <a:latin typeface="UD デジタル 教科書体 NP-B" panose="02020700000000000000" pitchFamily="18" charset="-128"/>
              <a:ea typeface="UD デジタル 教科書体 NP-B" panose="02020700000000000000" pitchFamily="18" charset="-128"/>
            </a:endParaRPr>
          </a:p>
          <a:p>
            <a:r>
              <a:rPr lang="ja-JP" altLang="en-US" sz="4000" dirty="0">
                <a:solidFill>
                  <a:srgbClr val="002060"/>
                </a:solidFill>
                <a:latin typeface="UD デジタル 教科書体 NP-B" panose="02020700000000000000" pitchFamily="18" charset="-128"/>
                <a:ea typeface="UD デジタル 教科書体 NP-B" panose="02020700000000000000" pitchFamily="18" charset="-128"/>
              </a:rPr>
              <a:t>朝倉台以外の関係団体とも</a:t>
            </a:r>
            <a:endParaRPr lang="en-US" altLang="ja-JP" sz="4000" dirty="0">
              <a:solidFill>
                <a:srgbClr val="002060"/>
              </a:solidFill>
              <a:latin typeface="UD デジタル 教科書体 NP-B" panose="02020700000000000000" pitchFamily="18" charset="-128"/>
              <a:ea typeface="UD デジタル 教科書体 NP-B" panose="02020700000000000000" pitchFamily="18" charset="-128"/>
            </a:endParaRPr>
          </a:p>
          <a:p>
            <a:pPr algn="l"/>
            <a:r>
              <a:rPr lang="ja-JP" altLang="en-US" sz="4800" dirty="0">
                <a:solidFill>
                  <a:srgbClr val="FF0000"/>
                </a:solidFill>
                <a:latin typeface="UD デジタル 教科書体 NP-B" panose="02020700000000000000" pitchFamily="18" charset="-128"/>
                <a:ea typeface="UD デジタル 教科書体 NP-B" panose="02020700000000000000" pitchFamily="18" charset="-128"/>
              </a:rPr>
              <a:t>　　 連携</a:t>
            </a:r>
            <a:r>
              <a:rPr lang="ja-JP" altLang="en-US" sz="4000" dirty="0">
                <a:solidFill>
                  <a:srgbClr val="002060"/>
                </a:solidFill>
                <a:latin typeface="UD デジタル 教科書体 NP-B" panose="02020700000000000000" pitchFamily="18" charset="-128"/>
                <a:ea typeface="UD デジタル 教科書体 NP-B" panose="02020700000000000000" pitchFamily="18" charset="-128"/>
              </a:rPr>
              <a:t>を深めて</a:t>
            </a:r>
            <a:endParaRPr kumimoji="1" lang="en-US" altLang="ja-JP" sz="4000" dirty="0">
              <a:solidFill>
                <a:srgbClr val="002060"/>
              </a:solidFill>
              <a:latin typeface="UD デジタル 教科書体 NP-B" panose="02020700000000000000" pitchFamily="18" charset="-128"/>
              <a:ea typeface="UD デジタル 教科書体 NP-B" panose="02020700000000000000" pitchFamily="18" charset="-128"/>
            </a:endParaRPr>
          </a:p>
        </p:txBody>
      </p:sp>
      <p:cxnSp>
        <p:nvCxnSpPr>
          <p:cNvPr id="8" name="直線コネクタ 7"/>
          <p:cNvCxnSpPr>
            <a:cxnSpLocks/>
            <a:endCxn id="10" idx="1"/>
          </p:cNvCxnSpPr>
          <p:nvPr/>
        </p:nvCxnSpPr>
        <p:spPr>
          <a:xfrm flipV="1">
            <a:off x="5039573" y="4671014"/>
            <a:ext cx="1616116" cy="67484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a:cxnSpLocks/>
          </p:cNvCxnSpPr>
          <p:nvPr/>
        </p:nvCxnSpPr>
        <p:spPr>
          <a:xfrm flipH="1">
            <a:off x="5037133" y="2909967"/>
            <a:ext cx="1641254" cy="2155092"/>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6032243" y="2297870"/>
            <a:ext cx="2869696" cy="307777"/>
          </a:xfrm>
          <a:prstGeom prst="rect">
            <a:avLst/>
          </a:prstGeom>
          <a:noFill/>
        </p:spPr>
        <p:txBody>
          <a:bodyPr wrap="square" rtlCol="0">
            <a:spAutoFit/>
          </a:bodyPr>
          <a:lstStyle/>
          <a:p>
            <a:r>
              <a:rPr lang="ja-JP" altLang="en-US" sz="1400" b="1" dirty="0">
                <a:solidFill>
                  <a:srgbClr val="C00000"/>
                </a:solidFill>
              </a:rPr>
              <a:t>奈良県・安全・安心まちづくり推進課</a:t>
            </a:r>
          </a:p>
        </p:txBody>
      </p:sp>
      <p:sp>
        <p:nvSpPr>
          <p:cNvPr id="16" name="テキスト ボックス 15"/>
          <p:cNvSpPr txBox="1"/>
          <p:nvPr/>
        </p:nvSpPr>
        <p:spPr>
          <a:xfrm>
            <a:off x="6645374" y="5517391"/>
            <a:ext cx="1890261" cy="307777"/>
          </a:xfrm>
          <a:prstGeom prst="rect">
            <a:avLst/>
          </a:prstGeom>
          <a:noFill/>
        </p:spPr>
        <p:txBody>
          <a:bodyPr wrap="none" rtlCol="0">
            <a:spAutoFit/>
          </a:bodyPr>
          <a:lstStyle/>
          <a:p>
            <a:r>
              <a:rPr kumimoji="1" lang="ja-JP" altLang="en-US" sz="1400" b="1" dirty="0">
                <a:solidFill>
                  <a:srgbClr val="C00000"/>
                </a:solidFill>
              </a:rPr>
              <a:t>桜井市立・朝倉小学校</a:t>
            </a:r>
          </a:p>
        </p:txBody>
      </p:sp>
      <p:sp>
        <p:nvSpPr>
          <p:cNvPr id="26" name="テキスト ボックス 25"/>
          <p:cNvSpPr txBox="1"/>
          <p:nvPr/>
        </p:nvSpPr>
        <p:spPr>
          <a:xfrm>
            <a:off x="6667219" y="6253527"/>
            <a:ext cx="2069797" cy="307777"/>
          </a:xfrm>
          <a:prstGeom prst="rect">
            <a:avLst/>
          </a:prstGeom>
          <a:noFill/>
        </p:spPr>
        <p:txBody>
          <a:bodyPr wrap="none" rtlCol="0">
            <a:spAutoFit/>
          </a:bodyPr>
          <a:lstStyle/>
          <a:p>
            <a:r>
              <a:rPr kumimoji="1" lang="ja-JP" altLang="en-US" sz="1400" b="1" dirty="0">
                <a:solidFill>
                  <a:srgbClr val="C00000"/>
                </a:solidFill>
              </a:rPr>
              <a:t>桜井市立・桜井東中学校</a:t>
            </a:r>
          </a:p>
        </p:txBody>
      </p:sp>
      <p:cxnSp>
        <p:nvCxnSpPr>
          <p:cNvPr id="23" name="直線コネクタ 22"/>
          <p:cNvCxnSpPr>
            <a:cxnSpLocks/>
            <a:stCxn id="26" idx="1"/>
          </p:cNvCxnSpPr>
          <p:nvPr/>
        </p:nvCxnSpPr>
        <p:spPr>
          <a:xfrm flipH="1" flipV="1">
            <a:off x="5021294" y="5751795"/>
            <a:ext cx="1645925" cy="655621"/>
          </a:xfrm>
          <a:prstGeom prst="line">
            <a:avLst/>
          </a:prstGeom>
          <a:ln w="19050">
            <a:solidFill>
              <a:srgbClr val="C00000"/>
            </a:solidFill>
            <a:prstDash val="dashDot"/>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cxnSpLocks/>
            <a:endCxn id="16" idx="1"/>
          </p:cNvCxnSpPr>
          <p:nvPr/>
        </p:nvCxnSpPr>
        <p:spPr>
          <a:xfrm>
            <a:off x="5060359" y="5546740"/>
            <a:ext cx="1585015" cy="124540"/>
          </a:xfrm>
          <a:prstGeom prst="line">
            <a:avLst/>
          </a:prstGeom>
          <a:ln w="19050">
            <a:solidFill>
              <a:srgbClr val="C00000"/>
            </a:solidFill>
            <a:prstDash val="dashDot"/>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cxnSpLocks/>
            <a:endCxn id="32" idx="1"/>
          </p:cNvCxnSpPr>
          <p:nvPr/>
        </p:nvCxnSpPr>
        <p:spPr>
          <a:xfrm>
            <a:off x="5052088" y="5669513"/>
            <a:ext cx="1604630" cy="360090"/>
          </a:xfrm>
          <a:prstGeom prst="line">
            <a:avLst/>
          </a:prstGeom>
          <a:ln w="19050">
            <a:solidFill>
              <a:srgbClr val="C00000"/>
            </a:solidFill>
            <a:prstDash val="dashDot"/>
          </a:ln>
        </p:spPr>
        <p:style>
          <a:lnRef idx="1">
            <a:schemeClr val="accent1"/>
          </a:lnRef>
          <a:fillRef idx="0">
            <a:schemeClr val="accent1"/>
          </a:fillRef>
          <a:effectRef idx="0">
            <a:schemeClr val="accent1"/>
          </a:effectRef>
          <a:fontRef idx="minor">
            <a:schemeClr val="tx1"/>
          </a:fontRef>
        </p:style>
      </p:cxnSp>
      <p:sp>
        <p:nvSpPr>
          <p:cNvPr id="32" name="テキスト ボックス 31"/>
          <p:cNvSpPr txBox="1"/>
          <p:nvPr/>
        </p:nvSpPr>
        <p:spPr>
          <a:xfrm>
            <a:off x="6656718" y="5875714"/>
            <a:ext cx="1890261" cy="307777"/>
          </a:xfrm>
          <a:prstGeom prst="rect">
            <a:avLst/>
          </a:prstGeom>
          <a:noFill/>
        </p:spPr>
        <p:txBody>
          <a:bodyPr wrap="square" rtlCol="0">
            <a:spAutoFit/>
          </a:bodyPr>
          <a:lstStyle/>
          <a:p>
            <a:r>
              <a:rPr lang="ja-JP" altLang="en-US" sz="1400" b="1" dirty="0">
                <a:solidFill>
                  <a:srgbClr val="C00000"/>
                </a:solidFill>
              </a:rPr>
              <a:t>桜井市立・桜井中学校</a:t>
            </a:r>
            <a:endParaRPr kumimoji="1" lang="ja-JP" altLang="en-US" sz="1400" b="1" dirty="0">
              <a:solidFill>
                <a:srgbClr val="C00000"/>
              </a:solidFill>
            </a:endParaRPr>
          </a:p>
        </p:txBody>
      </p:sp>
      <p:sp>
        <p:nvSpPr>
          <p:cNvPr id="19" name="テキスト ボックス 18"/>
          <p:cNvSpPr txBox="1"/>
          <p:nvPr/>
        </p:nvSpPr>
        <p:spPr>
          <a:xfrm>
            <a:off x="6667219" y="5168044"/>
            <a:ext cx="2167800" cy="307777"/>
          </a:xfrm>
          <a:prstGeom prst="rect">
            <a:avLst/>
          </a:prstGeom>
          <a:noFill/>
        </p:spPr>
        <p:txBody>
          <a:bodyPr wrap="square" rtlCol="0">
            <a:spAutoFit/>
          </a:bodyPr>
          <a:lstStyle/>
          <a:p>
            <a:r>
              <a:rPr kumimoji="1" lang="ja-JP" altLang="en-US" sz="1400" b="1" dirty="0"/>
              <a:t>桜井市・消防団朝倉分団</a:t>
            </a:r>
          </a:p>
        </p:txBody>
      </p:sp>
      <p:cxnSp>
        <p:nvCxnSpPr>
          <p:cNvPr id="22" name="直線コネクタ 21"/>
          <p:cNvCxnSpPr>
            <a:cxnSpLocks/>
            <a:endCxn id="19" idx="1"/>
          </p:cNvCxnSpPr>
          <p:nvPr/>
        </p:nvCxnSpPr>
        <p:spPr>
          <a:xfrm flipV="1">
            <a:off x="5052088" y="5321933"/>
            <a:ext cx="1615131" cy="114943"/>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5931704" y="2005698"/>
            <a:ext cx="1351652" cy="307777"/>
          </a:xfrm>
          <a:prstGeom prst="rect">
            <a:avLst/>
          </a:prstGeom>
          <a:noFill/>
        </p:spPr>
        <p:txBody>
          <a:bodyPr wrap="none" rtlCol="0">
            <a:spAutoFit/>
          </a:bodyPr>
          <a:lstStyle/>
          <a:p>
            <a:r>
              <a:rPr kumimoji="1" lang="ja-JP" altLang="en-US" sz="1400" b="1" dirty="0">
                <a:solidFill>
                  <a:srgbClr val="C00000"/>
                </a:solidFill>
              </a:rPr>
              <a:t>奈良県・</a:t>
            </a:r>
            <a:r>
              <a:rPr lang="ja-JP" altLang="en-US" sz="1400" b="1" dirty="0">
                <a:solidFill>
                  <a:srgbClr val="C00000"/>
                </a:solidFill>
              </a:rPr>
              <a:t>広報</a:t>
            </a:r>
            <a:r>
              <a:rPr kumimoji="1" lang="ja-JP" altLang="en-US" sz="1400" b="1" dirty="0">
                <a:solidFill>
                  <a:srgbClr val="C00000"/>
                </a:solidFill>
              </a:rPr>
              <a:t>課</a:t>
            </a:r>
          </a:p>
        </p:txBody>
      </p:sp>
      <p:cxnSp>
        <p:nvCxnSpPr>
          <p:cNvPr id="47" name="直線コネクタ 46"/>
          <p:cNvCxnSpPr>
            <a:cxnSpLocks/>
          </p:cNvCxnSpPr>
          <p:nvPr/>
        </p:nvCxnSpPr>
        <p:spPr>
          <a:xfrm flipV="1">
            <a:off x="4983074" y="2297870"/>
            <a:ext cx="1049169" cy="2760995"/>
          </a:xfrm>
          <a:prstGeom prst="line">
            <a:avLst/>
          </a:prstGeom>
          <a:ln w="28575">
            <a:solidFill>
              <a:srgbClr val="C00000"/>
            </a:solidFill>
            <a:prstDash val="dashDot"/>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6645374" y="4834871"/>
            <a:ext cx="2202071" cy="307777"/>
          </a:xfrm>
          <a:prstGeom prst="rect">
            <a:avLst/>
          </a:prstGeom>
          <a:noFill/>
        </p:spPr>
        <p:txBody>
          <a:bodyPr wrap="square" rtlCol="0">
            <a:spAutoFit/>
          </a:bodyPr>
          <a:lstStyle/>
          <a:p>
            <a:r>
              <a:rPr lang="ja-JP" altLang="en-US" sz="1400" b="1" dirty="0"/>
              <a:t>県広域消防</a:t>
            </a:r>
            <a:r>
              <a:rPr lang="ja-JP" altLang="en-US" sz="1200" b="1" dirty="0"/>
              <a:t>・</a:t>
            </a:r>
            <a:r>
              <a:rPr lang="ja-JP" altLang="en-US" sz="1400" b="1" dirty="0"/>
              <a:t>桜井消防署</a:t>
            </a:r>
            <a:endParaRPr kumimoji="1" lang="ja-JP" altLang="en-US" sz="1400" b="1" dirty="0"/>
          </a:p>
        </p:txBody>
      </p:sp>
      <p:cxnSp>
        <p:nvCxnSpPr>
          <p:cNvPr id="34" name="直線コネクタ 33"/>
          <p:cNvCxnSpPr>
            <a:cxnSpLocks/>
          </p:cNvCxnSpPr>
          <p:nvPr/>
        </p:nvCxnSpPr>
        <p:spPr>
          <a:xfrm flipV="1">
            <a:off x="5085354" y="4431195"/>
            <a:ext cx="1522176" cy="777976"/>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6655689" y="4517125"/>
            <a:ext cx="1172116" cy="307777"/>
          </a:xfrm>
          <a:prstGeom prst="rect">
            <a:avLst/>
          </a:prstGeom>
          <a:noFill/>
        </p:spPr>
        <p:txBody>
          <a:bodyPr wrap="none" rtlCol="0">
            <a:spAutoFit/>
          </a:bodyPr>
          <a:lstStyle/>
          <a:p>
            <a:r>
              <a:rPr kumimoji="1" lang="ja-JP" altLang="en-US" sz="1400" b="1" dirty="0"/>
              <a:t>県警</a:t>
            </a:r>
            <a:r>
              <a:rPr kumimoji="1" lang="ja-JP" altLang="en-US" sz="1400" dirty="0"/>
              <a:t>・</a:t>
            </a:r>
            <a:r>
              <a:rPr kumimoji="1" lang="ja-JP" altLang="en-US" sz="1400" b="1" dirty="0"/>
              <a:t>桜井署</a:t>
            </a:r>
          </a:p>
        </p:txBody>
      </p:sp>
      <p:sp>
        <p:nvSpPr>
          <p:cNvPr id="6" name="テキスト ボックス 5"/>
          <p:cNvSpPr txBox="1"/>
          <p:nvPr/>
        </p:nvSpPr>
        <p:spPr>
          <a:xfrm>
            <a:off x="5365805" y="6337592"/>
            <a:ext cx="1172116" cy="307777"/>
          </a:xfrm>
          <a:prstGeom prst="rect">
            <a:avLst/>
          </a:prstGeom>
          <a:noFill/>
        </p:spPr>
        <p:txBody>
          <a:bodyPr wrap="none" rtlCol="0">
            <a:spAutoFit/>
          </a:bodyPr>
          <a:lstStyle/>
          <a:p>
            <a:r>
              <a:rPr kumimoji="1" lang="ja-JP" altLang="en-US" sz="1400" b="1" dirty="0"/>
              <a:t>地元・忍阪区</a:t>
            </a:r>
          </a:p>
        </p:txBody>
      </p:sp>
      <p:cxnSp>
        <p:nvCxnSpPr>
          <p:cNvPr id="35" name="直線コネクタ 34"/>
          <p:cNvCxnSpPr>
            <a:cxnSpLocks/>
          </p:cNvCxnSpPr>
          <p:nvPr/>
        </p:nvCxnSpPr>
        <p:spPr>
          <a:xfrm>
            <a:off x="5018057" y="5759022"/>
            <a:ext cx="437658" cy="575378"/>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cxnSpLocks/>
          </p:cNvCxnSpPr>
          <p:nvPr/>
        </p:nvCxnSpPr>
        <p:spPr>
          <a:xfrm flipV="1">
            <a:off x="5090671" y="4112284"/>
            <a:ext cx="1516859" cy="103166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cxnSpLocks/>
          </p:cNvCxnSpPr>
          <p:nvPr/>
        </p:nvCxnSpPr>
        <p:spPr>
          <a:xfrm flipH="1">
            <a:off x="5062015" y="3800412"/>
            <a:ext cx="1611055" cy="1323452"/>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6626205" y="3587823"/>
            <a:ext cx="1710725" cy="307777"/>
          </a:xfrm>
          <a:prstGeom prst="rect">
            <a:avLst/>
          </a:prstGeom>
          <a:noFill/>
        </p:spPr>
        <p:txBody>
          <a:bodyPr wrap="none" rtlCol="0">
            <a:spAutoFit/>
          </a:bodyPr>
          <a:lstStyle/>
          <a:p>
            <a:r>
              <a:rPr kumimoji="1" lang="ja-JP" altLang="en-US" sz="1400" b="1" dirty="0"/>
              <a:t>桜井市・教育委員会</a:t>
            </a:r>
          </a:p>
        </p:txBody>
      </p:sp>
      <p:sp>
        <p:nvSpPr>
          <p:cNvPr id="7" name="テキスト ボックス 6"/>
          <p:cNvSpPr txBox="1"/>
          <p:nvPr/>
        </p:nvSpPr>
        <p:spPr>
          <a:xfrm>
            <a:off x="6616020" y="2659375"/>
            <a:ext cx="2069797" cy="307777"/>
          </a:xfrm>
          <a:prstGeom prst="rect">
            <a:avLst/>
          </a:prstGeom>
          <a:noFill/>
        </p:spPr>
        <p:txBody>
          <a:bodyPr wrap="none" rtlCol="0">
            <a:spAutoFit/>
          </a:bodyPr>
          <a:lstStyle/>
          <a:p>
            <a:r>
              <a:rPr lang="ja-JP" altLang="en-US" sz="1400" b="1" dirty="0"/>
              <a:t>桜井市・市民協働推進課</a:t>
            </a:r>
          </a:p>
        </p:txBody>
      </p:sp>
      <p:sp>
        <p:nvSpPr>
          <p:cNvPr id="2" name="テキスト ボックス 1"/>
          <p:cNvSpPr txBox="1"/>
          <p:nvPr/>
        </p:nvSpPr>
        <p:spPr>
          <a:xfrm>
            <a:off x="6614738" y="4232446"/>
            <a:ext cx="2091642" cy="307777"/>
          </a:xfrm>
          <a:prstGeom prst="rect">
            <a:avLst/>
          </a:prstGeom>
          <a:noFill/>
          <a:ln>
            <a:noFill/>
          </a:ln>
        </p:spPr>
        <p:txBody>
          <a:bodyPr wrap="square" rtlCol="0">
            <a:spAutoFit/>
          </a:bodyPr>
          <a:lstStyle/>
          <a:p>
            <a:pPr algn="ctr"/>
            <a:r>
              <a:rPr kumimoji="1" lang="ja-JP" altLang="en-US" sz="1400" b="1" dirty="0"/>
              <a:t>桜井市・社会福祉協議会</a:t>
            </a:r>
          </a:p>
        </p:txBody>
      </p:sp>
      <p:cxnSp>
        <p:nvCxnSpPr>
          <p:cNvPr id="38" name="直線コネクタ 37"/>
          <p:cNvCxnSpPr>
            <a:cxnSpLocks/>
            <a:endCxn id="15" idx="1"/>
          </p:cNvCxnSpPr>
          <p:nvPr/>
        </p:nvCxnSpPr>
        <p:spPr>
          <a:xfrm flipV="1">
            <a:off x="5050228" y="4988760"/>
            <a:ext cx="1595146" cy="394937"/>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9" name="テキスト ボックス 38"/>
          <p:cNvSpPr txBox="1"/>
          <p:nvPr/>
        </p:nvSpPr>
        <p:spPr>
          <a:xfrm>
            <a:off x="6616020" y="3911751"/>
            <a:ext cx="2291012" cy="307777"/>
          </a:xfrm>
          <a:prstGeom prst="rect">
            <a:avLst/>
          </a:prstGeom>
          <a:noFill/>
        </p:spPr>
        <p:txBody>
          <a:bodyPr wrap="none" rtlCol="0">
            <a:spAutoFit/>
          </a:bodyPr>
          <a:lstStyle/>
          <a:p>
            <a:r>
              <a:rPr lang="ja-JP" altLang="en-US" sz="1400" b="1" dirty="0"/>
              <a:t>桜井市埋蔵文化財センター</a:t>
            </a:r>
          </a:p>
        </p:txBody>
      </p:sp>
      <p:cxnSp>
        <p:nvCxnSpPr>
          <p:cNvPr id="41" name="直線コネクタ 40">
            <a:extLst>
              <a:ext uri="{FF2B5EF4-FFF2-40B4-BE49-F238E27FC236}">
                <a16:creationId xmlns:a16="http://schemas.microsoft.com/office/drawing/2014/main" id="{88C73849-A182-43CC-938A-01921C95FDA1}"/>
              </a:ext>
            </a:extLst>
          </p:cNvPr>
          <p:cNvCxnSpPr>
            <a:cxnSpLocks/>
          </p:cNvCxnSpPr>
          <p:nvPr/>
        </p:nvCxnSpPr>
        <p:spPr>
          <a:xfrm flipV="1">
            <a:off x="5046839" y="2670599"/>
            <a:ext cx="1184606" cy="2380100"/>
          </a:xfrm>
          <a:prstGeom prst="line">
            <a:avLst/>
          </a:prstGeom>
          <a:ln w="28575">
            <a:solidFill>
              <a:srgbClr val="C00000"/>
            </a:solidFill>
            <a:prstDash val="dashDot"/>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AFE29E05-EBE4-474F-9767-480A67148469}"/>
              </a:ext>
            </a:extLst>
          </p:cNvPr>
          <p:cNvSpPr txBox="1"/>
          <p:nvPr/>
        </p:nvSpPr>
        <p:spPr>
          <a:xfrm>
            <a:off x="6649309" y="2997140"/>
            <a:ext cx="1702710" cy="307777"/>
          </a:xfrm>
          <a:prstGeom prst="rect">
            <a:avLst/>
          </a:prstGeom>
          <a:noFill/>
        </p:spPr>
        <p:txBody>
          <a:bodyPr wrap="none" rtlCol="0">
            <a:spAutoFit/>
          </a:bodyPr>
          <a:lstStyle/>
          <a:p>
            <a:r>
              <a:rPr lang="ja-JP" altLang="en-US" sz="1400" b="1" dirty="0"/>
              <a:t>桜井市・危機管理課</a:t>
            </a:r>
          </a:p>
        </p:txBody>
      </p:sp>
      <p:cxnSp>
        <p:nvCxnSpPr>
          <p:cNvPr id="45" name="直線コネクタ 44">
            <a:extLst>
              <a:ext uri="{FF2B5EF4-FFF2-40B4-BE49-F238E27FC236}">
                <a16:creationId xmlns:a16="http://schemas.microsoft.com/office/drawing/2014/main" id="{0819B8D0-73AD-4140-A529-59F8488D41C2}"/>
              </a:ext>
            </a:extLst>
          </p:cNvPr>
          <p:cNvCxnSpPr>
            <a:cxnSpLocks/>
          </p:cNvCxnSpPr>
          <p:nvPr/>
        </p:nvCxnSpPr>
        <p:spPr>
          <a:xfrm flipH="1">
            <a:off x="5046839" y="3211403"/>
            <a:ext cx="1678729" cy="1859429"/>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9" name="テキスト ボックス 48">
            <a:extLst>
              <a:ext uri="{FF2B5EF4-FFF2-40B4-BE49-F238E27FC236}">
                <a16:creationId xmlns:a16="http://schemas.microsoft.com/office/drawing/2014/main" id="{0FCE2FAA-F10F-4D85-81D0-A8E27DC36532}"/>
              </a:ext>
            </a:extLst>
          </p:cNvPr>
          <p:cNvSpPr txBox="1"/>
          <p:nvPr/>
        </p:nvSpPr>
        <p:spPr>
          <a:xfrm>
            <a:off x="6622490" y="3283279"/>
            <a:ext cx="1710725" cy="307777"/>
          </a:xfrm>
          <a:prstGeom prst="rect">
            <a:avLst/>
          </a:prstGeom>
          <a:noFill/>
        </p:spPr>
        <p:txBody>
          <a:bodyPr wrap="none" rtlCol="0">
            <a:spAutoFit/>
          </a:bodyPr>
          <a:lstStyle/>
          <a:p>
            <a:r>
              <a:rPr lang="ja-JP" altLang="en-US" sz="1400" b="1" dirty="0"/>
              <a:t>桜井市・都市計画課</a:t>
            </a:r>
          </a:p>
        </p:txBody>
      </p:sp>
      <p:cxnSp>
        <p:nvCxnSpPr>
          <p:cNvPr id="50" name="直線コネクタ 49">
            <a:extLst>
              <a:ext uri="{FF2B5EF4-FFF2-40B4-BE49-F238E27FC236}">
                <a16:creationId xmlns:a16="http://schemas.microsoft.com/office/drawing/2014/main" id="{DBDEDC1C-7419-4488-ACF0-48895153E4C4}"/>
              </a:ext>
            </a:extLst>
          </p:cNvPr>
          <p:cNvCxnSpPr>
            <a:cxnSpLocks/>
          </p:cNvCxnSpPr>
          <p:nvPr/>
        </p:nvCxnSpPr>
        <p:spPr>
          <a:xfrm flipH="1">
            <a:off x="5060359" y="3512304"/>
            <a:ext cx="1629815" cy="1581241"/>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12499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childTnLst>
                                </p:cTn>
                              </p:par>
                            </p:childTnLst>
                          </p:cTn>
                        </p:par>
                        <p:par>
                          <p:cTn id="24" fill="hold">
                            <p:stCondLst>
                              <p:cond delay="3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childTnLst>
                          </p:cTn>
                        </p:par>
                        <p:par>
                          <p:cTn id="32" fill="hold">
                            <p:stCondLst>
                              <p:cond delay="4500"/>
                            </p:stCondLst>
                            <p:childTnLst>
                              <p:par>
                                <p:cTn id="33" presetID="10" presetClass="entr" presetSubtype="0"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par>
                          <p:cTn id="40" fill="hold">
                            <p:stCondLst>
                              <p:cond delay="5500"/>
                            </p:stCondLst>
                            <p:childTnLst>
                              <p:par>
                                <p:cTn id="41" presetID="10" presetClass="entr" presetSubtype="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500"/>
                                        <p:tgtEl>
                                          <p:spTgt spid="39"/>
                                        </p:tgtEl>
                                      </p:cBhvr>
                                    </p:animEffect>
                                  </p:childTnLst>
                                </p:cTn>
                              </p:par>
                            </p:childTnLst>
                          </p:cTn>
                        </p:par>
                        <p:par>
                          <p:cTn id="44" fill="hold">
                            <p:stCondLst>
                              <p:cond delay="6000"/>
                            </p:stCondLst>
                            <p:childTnLst>
                              <p:par>
                                <p:cTn id="45" presetID="10"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par>
                          <p:cTn id="48" fill="hold">
                            <p:stCondLst>
                              <p:cond delay="6500"/>
                            </p:stCondLst>
                            <p:childTnLst>
                              <p:par>
                                <p:cTn id="49" presetID="10" presetClass="entr" presetSubtype="0"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par>
                          <p:cTn id="52" fill="hold">
                            <p:stCondLst>
                              <p:cond delay="7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75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par>
                          <p:cTn id="60" fill="hold">
                            <p:stCondLst>
                              <p:cond delay="800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par>
                          <p:cTn id="64" fill="hold">
                            <p:stCondLst>
                              <p:cond delay="8500"/>
                            </p:stCondLst>
                            <p:childTnLst>
                              <p:par>
                                <p:cTn id="65" presetID="10" presetClass="entr" presetSubtype="0"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par>
                          <p:cTn id="68" fill="hold">
                            <p:stCondLst>
                              <p:cond delay="9000"/>
                            </p:stCondLst>
                            <p:childTnLst>
                              <p:par>
                                <p:cTn id="69" presetID="10" presetClass="entr" presetSubtype="0"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par>
                          <p:cTn id="72" fill="hold">
                            <p:stCondLst>
                              <p:cond delay="9500"/>
                            </p:stCondLst>
                            <p:childTnLst>
                              <p:par>
                                <p:cTn id="73" presetID="10" presetClass="entr" presetSubtype="0" fill="hold" grpId="0" nodeType="after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fade">
                                      <p:cBhvr>
                                        <p:cTn id="7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0" grpId="0"/>
      <p:bldP spid="16" grpId="0"/>
      <p:bldP spid="26" grpId="0"/>
      <p:bldP spid="32" grpId="0"/>
      <p:bldP spid="19" grpId="0"/>
      <p:bldP spid="43" grpId="0"/>
      <p:bldP spid="15" grpId="0"/>
      <p:bldP spid="10" grpId="0"/>
      <p:bldP spid="6" grpId="0"/>
      <p:bldP spid="9" grpId="0"/>
      <p:bldP spid="7" grpId="0"/>
      <p:bldP spid="2" grpId="0"/>
      <p:bldP spid="39" grpId="0"/>
      <p:bldP spid="44" grpId="0"/>
      <p:bldP spid="4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74F97FF-0B6C-483B-B461-F3701AF78833}"/>
              </a:ext>
            </a:extLst>
          </p:cNvPr>
          <p:cNvSpPr/>
          <p:nvPr/>
        </p:nvSpPr>
        <p:spPr>
          <a:xfrm>
            <a:off x="0" y="0"/>
            <a:ext cx="9252520" cy="705678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999846" y="2413984"/>
            <a:ext cx="7252828" cy="1132036"/>
          </a:xfrm>
          <a:solidFill>
            <a:srgbClr val="0000FF"/>
          </a:solidFill>
          <a:ln>
            <a:solidFill>
              <a:srgbClr val="00B050"/>
            </a:solidFill>
          </a:ln>
        </p:spPr>
        <p:txBody>
          <a:bodyPr>
            <a:normAutofit/>
          </a:bodyPr>
          <a:lstStyle/>
          <a:p>
            <a:r>
              <a:rPr lang="ja-JP" altLang="en-US" sz="6600" b="1" dirty="0">
                <a:solidFill>
                  <a:srgbClr val="FFFF00"/>
                </a:solidFill>
                <a:effectLst>
                  <a:outerShdw blurRad="38100" dist="38100" dir="2700000" algn="tl">
                    <a:srgbClr val="000000">
                      <a:alpha val="43137"/>
                    </a:srgbClr>
                  </a:outerShdw>
                </a:effectLst>
              </a:rPr>
              <a:t>ボランティア朝倉台</a:t>
            </a:r>
            <a:endParaRPr kumimoji="1" lang="ja-JP" altLang="en-US" sz="66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54613602"/>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483C537-33FA-4B6C-9747-365179E09838}"/>
              </a:ext>
            </a:extLst>
          </p:cNvPr>
          <p:cNvSpPr/>
          <p:nvPr/>
        </p:nvSpPr>
        <p:spPr>
          <a:xfrm>
            <a:off x="0" y="-29320"/>
            <a:ext cx="9252520" cy="6887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99592" y="1412776"/>
            <a:ext cx="7128792" cy="1060028"/>
          </a:xfrm>
          <a:solidFill>
            <a:srgbClr val="FFFF00"/>
          </a:solidFill>
          <a:ln>
            <a:solidFill>
              <a:srgbClr val="FFFF00"/>
            </a:solidFill>
          </a:ln>
        </p:spPr>
        <p:txBody>
          <a:bodyPr>
            <a:normAutofit fontScale="90000"/>
          </a:bodyPr>
          <a:lstStyle/>
          <a:p>
            <a:r>
              <a:rPr kumimoji="1" lang="ja-JP" altLang="en-US" sz="6600" dirty="0">
                <a:solidFill>
                  <a:schemeClr val="tx1"/>
                </a:solidFill>
                <a:latin typeface="UD デジタル 教科書体 NP-B" panose="02020700000000000000" pitchFamily="18" charset="-128"/>
                <a:ea typeface="UD デジタル 教科書体 NP-B" panose="02020700000000000000" pitchFamily="18" charset="-128"/>
              </a:rPr>
              <a:t>ボランティア朝倉台</a:t>
            </a:r>
          </a:p>
        </p:txBody>
      </p:sp>
      <p:sp>
        <p:nvSpPr>
          <p:cNvPr id="3" name="サブタイトル 2"/>
          <p:cNvSpPr>
            <a:spLocks noGrp="1"/>
          </p:cNvSpPr>
          <p:nvPr>
            <p:ph type="subTitle" idx="1"/>
          </p:nvPr>
        </p:nvSpPr>
        <p:spPr>
          <a:xfrm>
            <a:off x="899592" y="3356992"/>
            <a:ext cx="7128792" cy="1440160"/>
          </a:xfrm>
          <a:solidFill>
            <a:schemeClr val="accent2">
              <a:lumMod val="40000"/>
              <a:lumOff val="60000"/>
            </a:schemeClr>
          </a:solidFill>
        </p:spPr>
        <p:txBody>
          <a:bodyPr>
            <a:noAutofit/>
          </a:bodyPr>
          <a:lstStyle/>
          <a:p>
            <a:pPr algn="l"/>
            <a:r>
              <a:rPr lang="ja-JP" altLang="en-US" sz="3600" b="1" dirty="0">
                <a:solidFill>
                  <a:srgbClr val="002060"/>
                </a:solidFill>
                <a:latin typeface="ＭＳ Ｐ明朝" panose="02020600040205080304" pitchFamily="18" charset="-128"/>
                <a:ea typeface="ＭＳ Ｐ明朝" panose="02020600040205080304" pitchFamily="18" charset="-128"/>
              </a:rPr>
              <a:t>　代   表 ：岡田　光司 （西８丁目）</a:t>
            </a:r>
            <a:endParaRPr lang="en-US" altLang="ja-JP" sz="3600" b="1" dirty="0">
              <a:solidFill>
                <a:srgbClr val="FF0000"/>
              </a:solidFill>
              <a:latin typeface="ＭＳ Ｐ明朝" panose="02020600040205080304" pitchFamily="18" charset="-128"/>
              <a:ea typeface="ＭＳ Ｐ明朝" panose="02020600040205080304" pitchFamily="18" charset="-128"/>
            </a:endParaRPr>
          </a:p>
          <a:p>
            <a:pPr algn="l"/>
            <a:r>
              <a:rPr kumimoji="1" lang="ja-JP" altLang="en-US" sz="3600" b="1" dirty="0">
                <a:solidFill>
                  <a:srgbClr val="002060"/>
                </a:solidFill>
                <a:latin typeface="ＭＳ Ｐ明朝" panose="02020600040205080304" pitchFamily="18" charset="-128"/>
                <a:ea typeface="ＭＳ Ｐ明朝" panose="02020600040205080304" pitchFamily="18" charset="-128"/>
              </a:rPr>
              <a:t>　副代表 ：小西　幸治 （西４丁目）</a:t>
            </a:r>
          </a:p>
        </p:txBody>
      </p:sp>
    </p:spTree>
    <p:extLst>
      <p:ext uri="{BB962C8B-B14F-4D97-AF65-F5344CB8AC3E}">
        <p14:creationId xmlns:p14="http://schemas.microsoft.com/office/powerpoint/2010/main" val="2670293341"/>
      </p:ext>
    </p:extLst>
  </p:cSld>
  <p:clrMapOvr>
    <a:masterClrMapping/>
  </p:clrMapOvr>
  <mc:AlternateContent xmlns:mc="http://schemas.openxmlformats.org/markup-compatibility/2006" xmlns:p14="http://schemas.microsoft.com/office/powerpoint/2010/main">
    <mc:Choice Requires="p14">
      <p:transition spd="slow" p14:dur="2000" advTm="8703"/>
    </mc:Choice>
    <mc:Fallback xmlns="">
      <p:transition spd="slow" advTm="8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AC02805-CA97-43DB-954B-063D49A8AEC1}"/>
              </a:ext>
            </a:extLst>
          </p:cNvPr>
          <p:cNvSpPr/>
          <p:nvPr/>
        </p:nvSpPr>
        <p:spPr>
          <a:xfrm>
            <a:off x="0" y="0"/>
            <a:ext cx="9154344" cy="68579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円/楕円 4"/>
          <p:cNvSpPr/>
          <p:nvPr/>
        </p:nvSpPr>
        <p:spPr>
          <a:xfrm>
            <a:off x="1979712" y="1409808"/>
            <a:ext cx="4824536" cy="1486888"/>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791580" y="3068960"/>
            <a:ext cx="7560840" cy="3528393"/>
          </a:xfrm>
          <a:solidFill>
            <a:schemeClr val="accent5">
              <a:lumMod val="20000"/>
              <a:lumOff val="80000"/>
            </a:schemeClr>
          </a:solidFill>
          <a:ln>
            <a:solidFill>
              <a:srgbClr val="C00000"/>
            </a:solidFill>
          </a:ln>
        </p:spPr>
        <p:txBody>
          <a:bodyPr>
            <a:noAutofit/>
          </a:bodyPr>
          <a:lstStyle/>
          <a:p>
            <a:pPr marL="0" indent="0">
              <a:buNone/>
            </a:pPr>
            <a:r>
              <a:rPr kumimoji="1" lang="ja-JP" altLang="en-US" sz="3200" dirty="0">
                <a:solidFill>
                  <a:srgbClr val="002060"/>
                </a:solidFill>
              </a:rPr>
              <a:t>本会は、ボランティア精神に基づく自主的</a:t>
            </a:r>
            <a:endParaRPr kumimoji="1" lang="en-US" altLang="ja-JP" sz="3200" dirty="0">
              <a:solidFill>
                <a:srgbClr val="002060"/>
              </a:solidFill>
            </a:endParaRPr>
          </a:p>
          <a:p>
            <a:pPr marL="0" indent="0">
              <a:buNone/>
            </a:pPr>
            <a:r>
              <a:rPr kumimoji="1" lang="ja-JP" altLang="en-US" sz="3200" dirty="0">
                <a:solidFill>
                  <a:srgbClr val="002060"/>
                </a:solidFill>
              </a:rPr>
              <a:t>な活動を通じて、地域のことをみんなで考</a:t>
            </a:r>
            <a:endParaRPr kumimoji="1" lang="en-US" altLang="ja-JP" sz="3200" dirty="0">
              <a:solidFill>
                <a:srgbClr val="002060"/>
              </a:solidFill>
            </a:endParaRPr>
          </a:p>
          <a:p>
            <a:pPr marL="0" indent="0">
              <a:buNone/>
            </a:pPr>
            <a:r>
              <a:rPr kumimoji="1" lang="ja-JP" altLang="en-US" sz="3200" dirty="0">
                <a:solidFill>
                  <a:srgbClr val="002060"/>
                </a:solidFill>
              </a:rPr>
              <a:t>え、話し合い、協力して解決を図るとともに、</a:t>
            </a:r>
            <a:endParaRPr kumimoji="1" lang="en-US" altLang="ja-JP" sz="3200" dirty="0">
              <a:solidFill>
                <a:srgbClr val="002060"/>
              </a:solidFill>
            </a:endParaRPr>
          </a:p>
          <a:p>
            <a:pPr marL="0" indent="0">
              <a:buNone/>
            </a:pPr>
            <a:r>
              <a:rPr kumimoji="1" lang="ja-JP" altLang="en-US" sz="3200" dirty="0">
                <a:solidFill>
                  <a:srgbClr val="002060"/>
                </a:solidFill>
              </a:rPr>
              <a:t>朝倉台自治会、及び、関係諸団体と連携・</a:t>
            </a:r>
            <a:endParaRPr kumimoji="1" lang="en-US" altLang="ja-JP" sz="3200" dirty="0">
              <a:solidFill>
                <a:srgbClr val="002060"/>
              </a:solidFill>
            </a:endParaRPr>
          </a:p>
          <a:p>
            <a:pPr marL="0" indent="0">
              <a:buNone/>
            </a:pPr>
            <a:r>
              <a:rPr kumimoji="1" lang="ja-JP" altLang="en-US" sz="3200" dirty="0">
                <a:solidFill>
                  <a:srgbClr val="002060"/>
                </a:solidFill>
              </a:rPr>
              <a:t>協力し、心の通う町づくり、安全で住み良い</a:t>
            </a:r>
            <a:endParaRPr kumimoji="1" lang="en-US" altLang="ja-JP" sz="3200" dirty="0">
              <a:solidFill>
                <a:srgbClr val="002060"/>
              </a:solidFill>
            </a:endParaRPr>
          </a:p>
          <a:p>
            <a:pPr marL="0" indent="0">
              <a:buNone/>
            </a:pPr>
            <a:r>
              <a:rPr kumimoji="1" lang="ja-JP" altLang="en-US" sz="3200" dirty="0">
                <a:solidFill>
                  <a:srgbClr val="002060"/>
                </a:solidFill>
              </a:rPr>
              <a:t>地域社会の構築をめざす。</a:t>
            </a:r>
          </a:p>
        </p:txBody>
      </p:sp>
      <p:sp>
        <p:nvSpPr>
          <p:cNvPr id="3" name="タイトル 2"/>
          <p:cNvSpPr>
            <a:spLocks noGrp="1"/>
          </p:cNvSpPr>
          <p:nvPr>
            <p:ph type="title"/>
          </p:nvPr>
        </p:nvSpPr>
        <p:spPr>
          <a:xfrm>
            <a:off x="457200" y="124674"/>
            <a:ext cx="8229600" cy="2683640"/>
          </a:xfrm>
        </p:spPr>
        <p:txBody>
          <a:bodyPr>
            <a:normAutofit/>
          </a:bodyPr>
          <a:lstStyle/>
          <a:p>
            <a:r>
              <a:rPr lang="ja-JP" altLang="en-US" sz="6000" dirty="0">
                <a:solidFill>
                  <a:srgbClr val="002060"/>
                </a:solidFill>
                <a:highlight>
                  <a:srgbClr val="99FF99"/>
                </a:highlight>
              </a:rPr>
              <a:t>ボランティア朝倉台</a:t>
            </a:r>
            <a:br>
              <a:rPr lang="en-US" altLang="ja-JP" sz="6000" dirty="0">
                <a:solidFill>
                  <a:srgbClr val="002060"/>
                </a:solidFill>
                <a:highlight>
                  <a:srgbClr val="99FF99"/>
                </a:highlight>
              </a:rPr>
            </a:br>
            <a:br>
              <a:rPr lang="en-US" altLang="ja-JP" sz="3200" dirty="0">
                <a:highlight>
                  <a:srgbClr val="99FF99"/>
                </a:highlight>
              </a:rPr>
            </a:br>
            <a:r>
              <a:rPr lang="ja-JP" altLang="en-US" sz="7300" dirty="0">
                <a:solidFill>
                  <a:schemeClr val="tx1"/>
                </a:solidFill>
              </a:rPr>
              <a:t>「目 的」</a:t>
            </a:r>
            <a:endParaRPr kumimoji="1" lang="ja-JP" altLang="en-US" sz="7300" dirty="0">
              <a:solidFill>
                <a:schemeClr val="tx1"/>
              </a:solidFill>
            </a:endParaRPr>
          </a:p>
        </p:txBody>
      </p:sp>
    </p:spTree>
    <p:extLst>
      <p:ext uri="{BB962C8B-B14F-4D97-AF65-F5344CB8AC3E}">
        <p14:creationId xmlns:p14="http://schemas.microsoft.com/office/powerpoint/2010/main" val="298297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500"/>
                                        <p:tgtEl>
                                          <p:spTgt spid="2">
                                            <p:bg/>
                                          </p:spTgt>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500"/>
                                        <p:tgtEl>
                                          <p:spTgt spid="2">
                                            <p:txEl>
                                              <p:pRg st="1" end="1"/>
                                            </p:tx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500"/>
                                        <p:tgtEl>
                                          <p:spTgt spid="2">
                                            <p:txEl>
                                              <p:pRg st="3" end="3"/>
                                            </p:txEl>
                                          </p:spTgt>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500"/>
                                        <p:tgtEl>
                                          <p:spTgt spid="2">
                                            <p:txEl>
                                              <p:pRg st="4" end="4"/>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6AE639-E1CE-4896-B2FC-C7EB90B137BC}"/>
              </a:ext>
            </a:extLst>
          </p:cNvPr>
          <p:cNvSpPr/>
          <p:nvPr/>
        </p:nvSpPr>
        <p:spPr>
          <a:xfrm>
            <a:off x="0" y="1"/>
            <a:ext cx="9144000" cy="685799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正方形/長方形 2">
            <a:extLst>
              <a:ext uri="{FF2B5EF4-FFF2-40B4-BE49-F238E27FC236}">
                <a16:creationId xmlns:a16="http://schemas.microsoft.com/office/drawing/2014/main" id="{7A28C999-8244-4A82-B7C4-8634EE683A29}"/>
              </a:ext>
            </a:extLst>
          </p:cNvPr>
          <p:cNvSpPr/>
          <p:nvPr/>
        </p:nvSpPr>
        <p:spPr>
          <a:xfrm>
            <a:off x="395536" y="911889"/>
            <a:ext cx="8064896" cy="769441"/>
          </a:xfrm>
          <a:prstGeom prst="rect">
            <a:avLst/>
          </a:prstGeom>
          <a:solidFill>
            <a:schemeClr val="accent6">
              <a:lumMod val="50000"/>
            </a:schemeClr>
          </a:solidFill>
        </p:spPr>
        <p:txBody>
          <a:bodyPr wrap="square">
            <a:spAutoFit/>
          </a:bodyPr>
          <a:lstStyle/>
          <a:p>
            <a:pPr algn="ctr"/>
            <a:r>
              <a:rPr lang="en-US" altLang="ja-JP" sz="4400" b="1" dirty="0">
                <a:solidFill>
                  <a:srgbClr val="FFFF00"/>
                </a:solidFill>
                <a:effectLst>
                  <a:outerShdw blurRad="38100" dist="38100" dir="2700000" algn="tl">
                    <a:srgbClr val="000000">
                      <a:alpha val="43137"/>
                    </a:srgbClr>
                  </a:outerShdw>
                </a:effectLst>
              </a:rPr>
              <a:t>《</a:t>
            </a:r>
            <a:r>
              <a:rPr lang="ja-JP" altLang="en-US" sz="4400" b="1" dirty="0">
                <a:solidFill>
                  <a:srgbClr val="FFFF00"/>
                </a:solidFill>
                <a:effectLst>
                  <a:outerShdw blurRad="38100" dist="38100" dir="2700000" algn="tl">
                    <a:srgbClr val="000000">
                      <a:alpha val="43137"/>
                    </a:srgbClr>
                  </a:outerShdw>
                </a:effectLst>
              </a:rPr>
              <a:t>四グループで活動しています</a:t>
            </a:r>
            <a:r>
              <a:rPr lang="en-US" altLang="ja-JP" sz="4400" b="1" dirty="0">
                <a:solidFill>
                  <a:srgbClr val="FFFF00"/>
                </a:solidFill>
                <a:effectLst>
                  <a:outerShdw blurRad="38100" dist="38100" dir="2700000" algn="tl">
                    <a:srgbClr val="000000">
                      <a:alpha val="43137"/>
                    </a:srgbClr>
                  </a:outerShdw>
                </a:effectLst>
              </a:rPr>
              <a:t>》</a:t>
            </a:r>
            <a:endParaRPr lang="ja-JP" altLang="en-US" sz="4400" dirty="0">
              <a:solidFill>
                <a:srgbClr val="FFFF00"/>
              </a:solidFill>
              <a:effectLst>
                <a:outerShdw blurRad="38100" dist="38100" dir="2700000" algn="tl">
                  <a:srgbClr val="000000">
                    <a:alpha val="43137"/>
                  </a:srgbClr>
                </a:outerShdw>
              </a:effectLst>
            </a:endParaRPr>
          </a:p>
        </p:txBody>
      </p:sp>
      <p:sp>
        <p:nvSpPr>
          <p:cNvPr id="5" name="テキスト ボックス 4">
            <a:extLst>
              <a:ext uri="{FF2B5EF4-FFF2-40B4-BE49-F238E27FC236}">
                <a16:creationId xmlns:a16="http://schemas.microsoft.com/office/drawing/2014/main" id="{28FF75B2-7BBD-47AD-A10C-558693A41DC2}"/>
              </a:ext>
            </a:extLst>
          </p:cNvPr>
          <p:cNvSpPr txBox="1"/>
          <p:nvPr/>
        </p:nvSpPr>
        <p:spPr>
          <a:xfrm>
            <a:off x="1653966" y="4416900"/>
            <a:ext cx="5388013" cy="923330"/>
          </a:xfrm>
          <a:prstGeom prst="rect">
            <a:avLst/>
          </a:prstGeom>
          <a:solidFill>
            <a:srgbClr val="00B050"/>
          </a:solidFill>
          <a:ln w="38100">
            <a:solidFill>
              <a:srgbClr val="00B0F0"/>
            </a:solidFill>
          </a:ln>
        </p:spPr>
        <p:txBody>
          <a:bodyPr wrap="square" rtlCol="0">
            <a:spAutoFit/>
          </a:bodyPr>
          <a:lstStyle/>
          <a:p>
            <a:pPr algn="ctr"/>
            <a:r>
              <a:rPr lang="ja-JP" altLang="en-US" sz="5400" b="1" dirty="0">
                <a:solidFill>
                  <a:schemeClr val="bg1"/>
                </a:solidFill>
                <a:effectLst>
                  <a:outerShdw blurRad="38100" dist="38100" dir="2700000" algn="tl">
                    <a:srgbClr val="000000">
                      <a:alpha val="43137"/>
                    </a:srgbClr>
                  </a:outerShdw>
                </a:effectLst>
              </a:rPr>
              <a:t>環境グループ</a:t>
            </a:r>
            <a:endParaRPr lang="en-US" altLang="ja-JP" sz="5400" b="1" dirty="0">
              <a:solidFill>
                <a:schemeClr val="bg1"/>
              </a:solidFill>
              <a:effectLst>
                <a:outerShdw blurRad="38100" dist="38100" dir="2700000" algn="tl">
                  <a:srgbClr val="000000">
                    <a:alpha val="43137"/>
                  </a:srgbClr>
                </a:outerShdw>
              </a:effectLst>
            </a:endParaRPr>
          </a:p>
        </p:txBody>
      </p:sp>
      <p:sp>
        <p:nvSpPr>
          <p:cNvPr id="6" name="テキスト ボックス 5">
            <a:extLst>
              <a:ext uri="{FF2B5EF4-FFF2-40B4-BE49-F238E27FC236}">
                <a16:creationId xmlns:a16="http://schemas.microsoft.com/office/drawing/2014/main" id="{0BF4A962-A7CE-4070-ADB4-D07FF3143822}"/>
              </a:ext>
            </a:extLst>
          </p:cNvPr>
          <p:cNvSpPr txBox="1"/>
          <p:nvPr/>
        </p:nvSpPr>
        <p:spPr>
          <a:xfrm>
            <a:off x="1653966" y="3279552"/>
            <a:ext cx="5388013" cy="923330"/>
          </a:xfrm>
          <a:prstGeom prst="rect">
            <a:avLst/>
          </a:prstGeom>
          <a:solidFill>
            <a:schemeClr val="accent5">
              <a:lumMod val="40000"/>
              <a:lumOff val="60000"/>
            </a:schemeClr>
          </a:solidFill>
          <a:ln w="28575">
            <a:solidFill>
              <a:srgbClr val="002060"/>
            </a:solidFill>
          </a:ln>
        </p:spPr>
        <p:txBody>
          <a:bodyPr wrap="square" rtlCol="0">
            <a:spAutoFit/>
          </a:bodyPr>
          <a:lstStyle/>
          <a:p>
            <a:pPr algn="ctr"/>
            <a:r>
              <a:rPr lang="ja-JP" altLang="en-US" sz="5400" b="1" dirty="0">
                <a:effectLst>
                  <a:outerShdw blurRad="38100" dist="38100" dir="2700000" algn="tl">
                    <a:srgbClr val="000000">
                      <a:alpha val="43137"/>
                    </a:srgbClr>
                  </a:outerShdw>
                </a:effectLst>
              </a:rPr>
              <a:t>防犯グループ</a:t>
            </a:r>
            <a:endParaRPr lang="en-US" altLang="ja-JP" sz="5400" b="1" dirty="0">
              <a:effectLst>
                <a:outerShdw blurRad="38100" dist="38100" dir="2700000" algn="tl">
                  <a:srgbClr val="000000">
                    <a:alpha val="43137"/>
                  </a:srgbClr>
                </a:outerShdw>
              </a:effectLst>
            </a:endParaRPr>
          </a:p>
        </p:txBody>
      </p:sp>
      <p:sp>
        <p:nvSpPr>
          <p:cNvPr id="7" name="テキスト ボックス 6">
            <a:extLst>
              <a:ext uri="{FF2B5EF4-FFF2-40B4-BE49-F238E27FC236}">
                <a16:creationId xmlns:a16="http://schemas.microsoft.com/office/drawing/2014/main" id="{6C4F4145-F3E8-4919-B657-BB27F9D7E177}"/>
              </a:ext>
            </a:extLst>
          </p:cNvPr>
          <p:cNvSpPr txBox="1"/>
          <p:nvPr/>
        </p:nvSpPr>
        <p:spPr>
          <a:xfrm>
            <a:off x="1653964" y="2166364"/>
            <a:ext cx="5388014" cy="923330"/>
          </a:xfrm>
          <a:prstGeom prst="rect">
            <a:avLst/>
          </a:prstGeom>
          <a:solidFill>
            <a:schemeClr val="tx2">
              <a:lumMod val="60000"/>
              <a:lumOff val="40000"/>
            </a:schemeClr>
          </a:solidFill>
          <a:ln w="28575">
            <a:solidFill>
              <a:srgbClr val="66FF99"/>
            </a:solidFill>
          </a:ln>
        </p:spPr>
        <p:txBody>
          <a:bodyPr wrap="square" rtlCol="0">
            <a:spAutoFit/>
          </a:bodyPr>
          <a:lstStyle/>
          <a:p>
            <a:pPr algn="ctr"/>
            <a:r>
              <a:rPr lang="ja-JP" altLang="en-US" sz="5400" b="1" dirty="0">
                <a:solidFill>
                  <a:schemeClr val="bg1"/>
                </a:solidFill>
                <a:effectLst>
                  <a:outerShdw blurRad="38100" dist="38100" dir="2700000" algn="tl">
                    <a:srgbClr val="000000">
                      <a:alpha val="43137"/>
                    </a:srgbClr>
                  </a:outerShdw>
                </a:effectLst>
              </a:rPr>
              <a:t>福祉グループ</a:t>
            </a:r>
            <a:endParaRPr lang="en-US" altLang="ja-JP" sz="5400" b="1" dirty="0">
              <a:solidFill>
                <a:schemeClr val="bg1"/>
              </a:solidFill>
              <a:effectLst>
                <a:outerShdw blurRad="38100" dist="38100" dir="2700000" algn="tl">
                  <a:srgbClr val="000000">
                    <a:alpha val="43137"/>
                  </a:srgbClr>
                </a:outerShdw>
              </a:effectLst>
            </a:endParaRPr>
          </a:p>
        </p:txBody>
      </p:sp>
      <p:sp>
        <p:nvSpPr>
          <p:cNvPr id="8" name="テキスト ボックス 7">
            <a:extLst>
              <a:ext uri="{FF2B5EF4-FFF2-40B4-BE49-F238E27FC236}">
                <a16:creationId xmlns:a16="http://schemas.microsoft.com/office/drawing/2014/main" id="{41A11294-8304-449A-9987-5A2AE84EAB01}"/>
              </a:ext>
            </a:extLst>
          </p:cNvPr>
          <p:cNvSpPr txBox="1"/>
          <p:nvPr/>
        </p:nvSpPr>
        <p:spPr>
          <a:xfrm>
            <a:off x="1653965" y="5484446"/>
            <a:ext cx="5388013" cy="923330"/>
          </a:xfrm>
          <a:prstGeom prst="rect">
            <a:avLst/>
          </a:prstGeom>
          <a:solidFill>
            <a:srgbClr val="7030A0"/>
          </a:solidFill>
          <a:ln w="28575">
            <a:solidFill>
              <a:srgbClr val="FFFF00"/>
            </a:solidFill>
          </a:ln>
        </p:spPr>
        <p:txBody>
          <a:bodyPr wrap="square" rtlCol="0">
            <a:spAutoFit/>
          </a:bodyPr>
          <a:lstStyle/>
          <a:p>
            <a:pPr algn="ctr"/>
            <a:r>
              <a:rPr lang="ja-JP" altLang="en-US" sz="5400" b="1" dirty="0">
                <a:solidFill>
                  <a:schemeClr val="bg1"/>
                </a:solidFill>
                <a:effectLst>
                  <a:outerShdw blurRad="38100" dist="38100" dir="2700000" algn="tl">
                    <a:srgbClr val="000000">
                      <a:alpha val="43137"/>
                    </a:srgbClr>
                  </a:outerShdw>
                </a:effectLst>
              </a:rPr>
              <a:t>文体グループ</a:t>
            </a:r>
            <a:endParaRPr lang="en-US" altLang="ja-JP" sz="5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553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250"/>
                                        <p:tgtEl>
                                          <p:spTgt spid="7"/>
                                        </p:tgtEl>
                                      </p:cBhvr>
                                    </p:animEffect>
                                    <p:anim calcmode="lin" valueType="num">
                                      <p:cBhvr>
                                        <p:cTn id="14" dur="1250" fill="hold"/>
                                        <p:tgtEl>
                                          <p:spTgt spid="7"/>
                                        </p:tgtEl>
                                        <p:attrNameLst>
                                          <p:attrName>ppt_x</p:attrName>
                                        </p:attrNameLst>
                                      </p:cBhvr>
                                      <p:tavLst>
                                        <p:tav tm="0">
                                          <p:val>
                                            <p:strVal val="#ppt_x"/>
                                          </p:val>
                                        </p:tav>
                                        <p:tav tm="100000">
                                          <p:val>
                                            <p:strVal val="#ppt_x"/>
                                          </p:val>
                                        </p:tav>
                                      </p:tavLst>
                                    </p:anim>
                                    <p:anim calcmode="lin" valueType="num">
                                      <p:cBhvr>
                                        <p:cTn id="15" dur="12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75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25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250"/>
                                        <p:tgtEl>
                                          <p:spTgt spid="5"/>
                                        </p:tgtEl>
                                      </p:cBhvr>
                                    </p:animEffect>
                                    <p:anim calcmode="lin" valueType="num">
                                      <p:cBhvr>
                                        <p:cTn id="26" dur="1250" fill="hold"/>
                                        <p:tgtEl>
                                          <p:spTgt spid="5"/>
                                        </p:tgtEl>
                                        <p:attrNameLst>
                                          <p:attrName>ppt_x</p:attrName>
                                        </p:attrNameLst>
                                      </p:cBhvr>
                                      <p:tavLst>
                                        <p:tav tm="0">
                                          <p:val>
                                            <p:strVal val="#ppt_x"/>
                                          </p:val>
                                        </p:tav>
                                        <p:tav tm="100000">
                                          <p:val>
                                            <p:strVal val="#ppt_x"/>
                                          </p:val>
                                        </p:tav>
                                      </p:tavLst>
                                    </p:anim>
                                    <p:anim calcmode="lin" valueType="num">
                                      <p:cBhvr>
                                        <p:cTn id="27" dur="125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5250"/>
                            </p:stCondLst>
                            <p:childTnLst>
                              <p:par>
                                <p:cTn id="29" presetID="42"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250"/>
                                        <p:tgtEl>
                                          <p:spTgt spid="8"/>
                                        </p:tgtEl>
                                      </p:cBhvr>
                                    </p:animEffect>
                                    <p:anim calcmode="lin" valueType="num">
                                      <p:cBhvr>
                                        <p:cTn id="32" dur="1250" fill="hold"/>
                                        <p:tgtEl>
                                          <p:spTgt spid="8"/>
                                        </p:tgtEl>
                                        <p:attrNameLst>
                                          <p:attrName>ppt_x</p:attrName>
                                        </p:attrNameLst>
                                      </p:cBhvr>
                                      <p:tavLst>
                                        <p:tav tm="0">
                                          <p:val>
                                            <p:strVal val="#ppt_x"/>
                                          </p:val>
                                        </p:tav>
                                        <p:tav tm="100000">
                                          <p:val>
                                            <p:strVal val="#ppt_x"/>
                                          </p:val>
                                        </p:tav>
                                      </p:tavLst>
                                    </p:anim>
                                    <p:anim calcmode="lin" valueType="num">
                                      <p:cBhvr>
                                        <p:cTn id="33" dur="1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D1BBD04-8261-40AC-9553-1C51A69F2915}"/>
              </a:ext>
            </a:extLst>
          </p:cNvPr>
          <p:cNvSpPr/>
          <p:nvPr/>
        </p:nvSpPr>
        <p:spPr>
          <a:xfrm>
            <a:off x="0" y="1"/>
            <a:ext cx="9467528"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コンテンツ プレースホルダー 1"/>
          <p:cNvSpPr>
            <a:spLocks noGrp="1"/>
          </p:cNvSpPr>
          <p:nvPr>
            <p:ph idx="1"/>
          </p:nvPr>
        </p:nvSpPr>
        <p:spPr>
          <a:xfrm>
            <a:off x="381036" y="2852936"/>
            <a:ext cx="8381927" cy="3869309"/>
          </a:xfrm>
          <a:solidFill>
            <a:schemeClr val="accent1">
              <a:lumMod val="20000"/>
              <a:lumOff val="80000"/>
            </a:schemeClr>
          </a:solidFill>
          <a:ln>
            <a:solidFill>
              <a:srgbClr val="C00000"/>
            </a:solidFill>
          </a:ln>
        </p:spPr>
        <p:txBody>
          <a:bodyPr>
            <a:normAutofit fontScale="92500"/>
          </a:bodyPr>
          <a:lstStyle/>
          <a:p>
            <a:pPr marL="0" indent="0">
              <a:lnSpc>
                <a:spcPct val="120000"/>
              </a:lnSpc>
              <a:buNone/>
            </a:pPr>
            <a:r>
              <a:rPr kumimoji="1" lang="ja-JP" altLang="en-US" sz="3000" dirty="0">
                <a:solidFill>
                  <a:srgbClr val="FF0000"/>
                </a:solidFill>
              </a:rPr>
              <a:t>　</a:t>
            </a:r>
            <a:r>
              <a:rPr lang="ja-JP" altLang="en-US" sz="3000" dirty="0">
                <a:solidFill>
                  <a:srgbClr val="FF0000"/>
                </a:solidFill>
              </a:rPr>
              <a:t>  </a:t>
            </a:r>
            <a:r>
              <a:rPr kumimoji="1" lang="ja-JP" altLang="en-US" sz="3500" dirty="0">
                <a:solidFill>
                  <a:srgbClr val="FF0000"/>
                </a:solidFill>
              </a:rPr>
              <a:t>活動内容</a:t>
            </a:r>
            <a:endParaRPr lang="en-US" altLang="ja-JP" sz="3500" dirty="0">
              <a:solidFill>
                <a:srgbClr val="00B0F0"/>
              </a:solidFill>
            </a:endParaRPr>
          </a:p>
          <a:p>
            <a:pPr>
              <a:lnSpc>
                <a:spcPct val="120000"/>
              </a:lnSpc>
            </a:pPr>
            <a:r>
              <a:rPr lang="ja-JP" altLang="en-US" sz="2900" b="1" dirty="0">
                <a:solidFill>
                  <a:srgbClr val="002060"/>
                </a:solidFill>
              </a:rPr>
              <a:t>ふれあいサロン</a:t>
            </a:r>
            <a:r>
              <a:rPr lang="en-US" altLang="ja-JP" sz="3100" b="1" dirty="0">
                <a:solidFill>
                  <a:srgbClr val="002060"/>
                </a:solidFill>
                <a:effectLst>
                  <a:outerShdw blurRad="38100" dist="38100" dir="2700000" algn="tl">
                    <a:srgbClr val="000000">
                      <a:alpha val="43137"/>
                    </a:srgbClr>
                  </a:outerShdw>
                </a:effectLst>
              </a:rPr>
              <a:t>『</a:t>
            </a:r>
            <a:r>
              <a:rPr lang="ja-JP" altLang="en-US" sz="3100" b="1" dirty="0">
                <a:solidFill>
                  <a:srgbClr val="002060"/>
                </a:solidFill>
                <a:effectLst>
                  <a:outerShdw blurRad="38100" dist="38100" dir="2700000" algn="tl">
                    <a:srgbClr val="000000">
                      <a:alpha val="43137"/>
                    </a:srgbClr>
                  </a:outerShdw>
                </a:effectLst>
              </a:rPr>
              <a:t>講演会</a:t>
            </a:r>
            <a:r>
              <a:rPr lang="en-US" altLang="ja-JP" sz="3100" b="1" dirty="0">
                <a:solidFill>
                  <a:srgbClr val="002060"/>
                </a:solidFill>
                <a:effectLst>
                  <a:outerShdw blurRad="38100" dist="38100" dir="2700000" algn="tl">
                    <a:srgbClr val="000000">
                      <a:alpha val="43137"/>
                    </a:srgbClr>
                  </a:outerShdw>
                </a:effectLst>
              </a:rPr>
              <a:t>』</a:t>
            </a:r>
          </a:p>
          <a:p>
            <a:pPr>
              <a:lnSpc>
                <a:spcPct val="120000"/>
              </a:lnSpc>
            </a:pPr>
            <a:r>
              <a:rPr lang="en-US" altLang="ja-JP" sz="2800" b="1" dirty="0">
                <a:solidFill>
                  <a:srgbClr val="002060"/>
                </a:solidFill>
                <a:effectLst>
                  <a:outerShdw blurRad="38100" dist="38100" dir="2700000" algn="tl">
                    <a:srgbClr val="000000">
                      <a:alpha val="43137"/>
                    </a:srgbClr>
                  </a:outerShdw>
                </a:effectLst>
              </a:rPr>
              <a:t>『</a:t>
            </a:r>
            <a:r>
              <a:rPr lang="ja-JP" altLang="en-US" sz="2800" b="1" dirty="0">
                <a:solidFill>
                  <a:srgbClr val="002060"/>
                </a:solidFill>
                <a:effectLst>
                  <a:outerShdw blurRad="38100" dist="38100" dir="2700000" algn="tl">
                    <a:srgbClr val="000000">
                      <a:alpha val="43137"/>
                    </a:srgbClr>
                  </a:outerShdw>
                </a:effectLst>
              </a:rPr>
              <a:t>いきいき百歳体操教室</a:t>
            </a:r>
            <a:r>
              <a:rPr lang="en-US" altLang="ja-JP" sz="2800" b="1" dirty="0">
                <a:solidFill>
                  <a:srgbClr val="002060"/>
                </a:solidFill>
                <a:effectLst>
                  <a:outerShdw blurRad="38100" dist="38100" dir="2700000" algn="tl">
                    <a:srgbClr val="000000">
                      <a:alpha val="43137"/>
                    </a:srgbClr>
                  </a:outerShdw>
                </a:effectLst>
              </a:rPr>
              <a:t>』</a:t>
            </a:r>
          </a:p>
          <a:p>
            <a:pPr>
              <a:lnSpc>
                <a:spcPct val="120000"/>
              </a:lnSpc>
            </a:pPr>
            <a:r>
              <a:rPr lang="ja-JP" altLang="en-US" sz="2800" b="1" dirty="0">
                <a:solidFill>
                  <a:srgbClr val="002060"/>
                </a:solidFill>
              </a:rPr>
              <a:t>朝倉小学校（３年生）との</a:t>
            </a:r>
            <a:r>
              <a:rPr lang="en-US" altLang="ja-JP" sz="2800" b="1" dirty="0">
                <a:solidFill>
                  <a:srgbClr val="002060"/>
                </a:solidFill>
                <a:effectLst>
                  <a:outerShdw blurRad="38100" dist="38100" dir="2700000" algn="tl">
                    <a:srgbClr val="000000">
                      <a:alpha val="43137"/>
                    </a:srgbClr>
                  </a:outerShdw>
                </a:effectLst>
              </a:rPr>
              <a:t>『</a:t>
            </a:r>
            <a:r>
              <a:rPr lang="ja-JP" altLang="en-US" sz="2800" b="1" dirty="0">
                <a:solidFill>
                  <a:srgbClr val="002060"/>
                </a:solidFill>
                <a:effectLst>
                  <a:outerShdw blurRad="38100" dist="38100" dir="2700000" algn="tl">
                    <a:srgbClr val="000000">
                      <a:alpha val="43137"/>
                    </a:srgbClr>
                  </a:outerShdw>
                </a:effectLst>
              </a:rPr>
              <a:t>七夕交流会</a:t>
            </a:r>
            <a:r>
              <a:rPr lang="en-US" altLang="ja-JP" sz="2800" b="1" dirty="0">
                <a:solidFill>
                  <a:srgbClr val="002060"/>
                </a:solidFill>
                <a:effectLst>
                  <a:outerShdw blurRad="38100" dist="38100" dir="2700000" algn="tl">
                    <a:srgbClr val="000000">
                      <a:alpha val="43137"/>
                    </a:srgbClr>
                  </a:outerShdw>
                </a:effectLst>
              </a:rPr>
              <a:t>』</a:t>
            </a:r>
          </a:p>
          <a:p>
            <a:pPr>
              <a:lnSpc>
                <a:spcPct val="120000"/>
              </a:lnSpc>
            </a:pPr>
            <a:r>
              <a:rPr kumimoji="1" lang="ja-JP" altLang="en-US" sz="2800" b="1" dirty="0">
                <a:solidFill>
                  <a:srgbClr val="002060"/>
                </a:solidFill>
              </a:rPr>
              <a:t>朝倉台</a:t>
            </a:r>
            <a:r>
              <a:rPr kumimoji="1" lang="ja-JP" altLang="en-US" sz="2800" b="1" dirty="0">
                <a:solidFill>
                  <a:srgbClr val="002060"/>
                </a:solidFill>
                <a:effectLst>
                  <a:outerShdw blurRad="38100" dist="38100" dir="2700000" algn="tl">
                    <a:srgbClr val="000000">
                      <a:alpha val="43137"/>
                    </a:srgbClr>
                  </a:outerShdw>
                </a:effectLst>
              </a:rPr>
              <a:t>夏祭り</a:t>
            </a:r>
            <a:r>
              <a:rPr kumimoji="1" lang="en-US" altLang="ja-JP" sz="2800" b="1" dirty="0">
                <a:solidFill>
                  <a:srgbClr val="002060"/>
                </a:solidFill>
                <a:effectLst>
                  <a:outerShdw blurRad="38100" dist="38100" dir="2700000" algn="tl">
                    <a:srgbClr val="000000">
                      <a:alpha val="43137"/>
                    </a:srgbClr>
                  </a:outerShdw>
                </a:effectLst>
              </a:rPr>
              <a:t>『</a:t>
            </a:r>
            <a:r>
              <a:rPr kumimoji="1" lang="ja-JP" altLang="en-US" sz="2800" b="1" dirty="0">
                <a:solidFill>
                  <a:srgbClr val="002060"/>
                </a:solidFill>
                <a:effectLst>
                  <a:outerShdw blurRad="38100" dist="38100" dir="2700000" algn="tl">
                    <a:srgbClr val="000000">
                      <a:alpha val="43137"/>
                    </a:srgbClr>
                  </a:outerShdw>
                </a:effectLst>
              </a:rPr>
              <a:t>綿菓子販売</a:t>
            </a:r>
            <a:r>
              <a:rPr kumimoji="1" lang="en-US" altLang="ja-JP" sz="2800" b="1" dirty="0">
                <a:solidFill>
                  <a:srgbClr val="002060"/>
                </a:solidFill>
                <a:effectLst>
                  <a:outerShdw blurRad="38100" dist="38100" dir="2700000" algn="tl">
                    <a:srgbClr val="000000">
                      <a:alpha val="43137"/>
                    </a:srgbClr>
                  </a:outerShdw>
                </a:effectLst>
              </a:rPr>
              <a:t>』</a:t>
            </a:r>
            <a:r>
              <a:rPr kumimoji="1" lang="ja-JP" altLang="en-US" sz="2800" b="1" dirty="0">
                <a:solidFill>
                  <a:srgbClr val="002060"/>
                </a:solidFill>
              </a:rPr>
              <a:t>で出店</a:t>
            </a:r>
            <a:endParaRPr lang="en-US" altLang="ja-JP" sz="2800" b="1" dirty="0">
              <a:solidFill>
                <a:srgbClr val="C00000"/>
              </a:solidFill>
            </a:endParaRPr>
          </a:p>
          <a:p>
            <a:pPr>
              <a:lnSpc>
                <a:spcPct val="120000"/>
              </a:lnSpc>
            </a:pPr>
            <a:r>
              <a:rPr lang="ja-JP" altLang="en-US" b="1" dirty="0">
                <a:solidFill>
                  <a:srgbClr val="002060"/>
                </a:solidFill>
              </a:rPr>
              <a:t>一人暮らしの高齢者、要支援、声かけ希望者への誕生月プレゼント</a:t>
            </a:r>
            <a:endParaRPr lang="en-US" altLang="ja-JP" b="1" dirty="0">
              <a:solidFill>
                <a:srgbClr val="002060"/>
              </a:solidFill>
            </a:endParaRPr>
          </a:p>
          <a:p>
            <a:pPr>
              <a:lnSpc>
                <a:spcPct val="120000"/>
              </a:lnSpc>
            </a:pPr>
            <a:r>
              <a:rPr lang="ja-JP" altLang="en-US" sz="2200" dirty="0">
                <a:solidFill>
                  <a:srgbClr val="002060"/>
                </a:solidFill>
              </a:rPr>
              <a:t>（民生児童委員共催）</a:t>
            </a:r>
            <a:endParaRPr lang="en-US" altLang="ja-JP" sz="2200" dirty="0">
              <a:solidFill>
                <a:srgbClr val="002060"/>
              </a:solidFill>
            </a:endParaRPr>
          </a:p>
          <a:p>
            <a:pPr>
              <a:lnSpc>
                <a:spcPct val="120000"/>
              </a:lnSpc>
            </a:pPr>
            <a:endParaRPr lang="en-US" altLang="ja-JP" sz="2300" b="1" dirty="0">
              <a:solidFill>
                <a:srgbClr val="002060"/>
              </a:solidFill>
            </a:endParaRPr>
          </a:p>
          <a:p>
            <a:pPr marL="0" indent="0">
              <a:lnSpc>
                <a:spcPct val="120000"/>
              </a:lnSpc>
              <a:buNone/>
            </a:pPr>
            <a:endParaRPr kumimoji="1" lang="en-US" altLang="ja-JP" sz="2800" dirty="0">
              <a:solidFill>
                <a:srgbClr val="002060"/>
              </a:solidFill>
            </a:endParaRPr>
          </a:p>
        </p:txBody>
      </p:sp>
      <p:sp>
        <p:nvSpPr>
          <p:cNvPr id="5" name="テキスト ボックス 4">
            <a:extLst>
              <a:ext uri="{FF2B5EF4-FFF2-40B4-BE49-F238E27FC236}">
                <a16:creationId xmlns:a16="http://schemas.microsoft.com/office/drawing/2014/main" id="{6D2729FE-B4D6-472C-B03E-8318CD734B83}"/>
              </a:ext>
            </a:extLst>
          </p:cNvPr>
          <p:cNvSpPr txBox="1"/>
          <p:nvPr/>
        </p:nvSpPr>
        <p:spPr>
          <a:xfrm>
            <a:off x="1043608" y="1578257"/>
            <a:ext cx="6845170" cy="1200329"/>
          </a:xfrm>
          <a:prstGeom prst="rect">
            <a:avLst/>
          </a:prstGeom>
          <a:noFill/>
        </p:spPr>
        <p:txBody>
          <a:bodyPr wrap="square" rtlCol="0">
            <a:spAutoFit/>
          </a:bodyPr>
          <a:lstStyle/>
          <a:p>
            <a:pPr algn="ctr"/>
            <a:r>
              <a:rPr lang="ja-JP" altLang="en-US" sz="3200" dirty="0">
                <a:solidFill>
                  <a:srgbClr val="FFFF00"/>
                </a:solidFill>
                <a:highlight>
                  <a:srgbClr val="000000"/>
                </a:highlight>
                <a:latin typeface="+mn-ea"/>
              </a:rPr>
              <a:t>住民間の各種交流の場を広げ</a:t>
            </a:r>
            <a:br>
              <a:rPr lang="en-US" altLang="ja-JP" sz="3200" dirty="0">
                <a:solidFill>
                  <a:srgbClr val="FFFF00"/>
                </a:solidFill>
                <a:highlight>
                  <a:srgbClr val="000000"/>
                </a:highlight>
                <a:latin typeface="+mn-ea"/>
              </a:rPr>
            </a:br>
            <a:r>
              <a:rPr lang="ja-JP" altLang="en-US" sz="4000" b="1" dirty="0">
                <a:solidFill>
                  <a:srgbClr val="FFFF00"/>
                </a:solidFill>
                <a:latin typeface="+mn-ea"/>
              </a:rPr>
              <a:t>≪福祉の対策の充実に貢献≫</a:t>
            </a:r>
            <a:endParaRPr kumimoji="1" lang="ja-JP" altLang="en-US" sz="4000" dirty="0"/>
          </a:p>
        </p:txBody>
      </p:sp>
      <p:sp>
        <p:nvSpPr>
          <p:cNvPr id="7" name="テキスト ボックス 6">
            <a:extLst>
              <a:ext uri="{FF2B5EF4-FFF2-40B4-BE49-F238E27FC236}">
                <a16:creationId xmlns:a16="http://schemas.microsoft.com/office/drawing/2014/main" id="{1BAFC709-C87F-4049-8C9C-4E86C49A8034}"/>
              </a:ext>
            </a:extLst>
          </p:cNvPr>
          <p:cNvSpPr txBox="1"/>
          <p:nvPr/>
        </p:nvSpPr>
        <p:spPr>
          <a:xfrm>
            <a:off x="1619672" y="242173"/>
            <a:ext cx="5447325" cy="1200329"/>
          </a:xfrm>
          <a:prstGeom prst="rect">
            <a:avLst/>
          </a:prstGeom>
          <a:solidFill>
            <a:schemeClr val="tx2">
              <a:lumMod val="60000"/>
              <a:lumOff val="40000"/>
            </a:schemeClr>
          </a:solidFill>
          <a:ln w="28575">
            <a:solidFill>
              <a:srgbClr val="66FF99"/>
            </a:solidFill>
          </a:ln>
        </p:spPr>
        <p:txBody>
          <a:bodyPr wrap="none" rtlCol="0">
            <a:spAutoFit/>
          </a:bodyPr>
          <a:lstStyle/>
          <a:p>
            <a:r>
              <a:rPr lang="ja-JP" altLang="en-US" sz="7200" b="1" dirty="0">
                <a:solidFill>
                  <a:schemeClr val="bg1"/>
                </a:solidFill>
                <a:effectLst>
                  <a:outerShdw blurRad="38100" dist="38100" dir="2700000" algn="tl">
                    <a:srgbClr val="000000">
                      <a:alpha val="43137"/>
                    </a:srgbClr>
                  </a:outerShdw>
                </a:effectLst>
              </a:rPr>
              <a:t>福祉グループ</a:t>
            </a:r>
            <a:endParaRPr lang="en-US" altLang="ja-JP"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7565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750"/>
                                        <p:tgtEl>
                                          <p:spTgt spid="2">
                                            <p:bg/>
                                          </p:spTgt>
                                        </p:tgtEl>
                                      </p:cBhvr>
                                    </p:animEffect>
                                    <p:anim calcmode="lin" valueType="num">
                                      <p:cBhvr>
                                        <p:cTn id="14" dur="750" fill="hold"/>
                                        <p:tgtEl>
                                          <p:spTgt spid="2">
                                            <p:bg/>
                                          </p:spTgt>
                                        </p:tgtEl>
                                        <p:attrNameLst>
                                          <p:attrName>ppt_x</p:attrName>
                                        </p:attrNameLst>
                                      </p:cBhvr>
                                      <p:tavLst>
                                        <p:tav tm="0">
                                          <p:val>
                                            <p:strVal val="#ppt_x"/>
                                          </p:val>
                                        </p:tav>
                                        <p:tav tm="100000">
                                          <p:val>
                                            <p:strVal val="#ppt_x"/>
                                          </p:val>
                                        </p:tav>
                                      </p:tavLst>
                                    </p:anim>
                                    <p:anim calcmode="lin" valueType="num">
                                      <p:cBhvr>
                                        <p:cTn id="15" dur="750" fill="hold"/>
                                        <p:tgtEl>
                                          <p:spTgt spid="2">
                                            <p:bg/>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750"/>
                                        <p:tgtEl>
                                          <p:spTgt spid="2">
                                            <p:txEl>
                                              <p:pRg st="0" end="0"/>
                                            </p:txEl>
                                          </p:spTgt>
                                        </p:tgtEl>
                                      </p:cBhvr>
                                    </p:animEffect>
                                    <p:anim calcmode="lin" valueType="num">
                                      <p:cBhvr>
                                        <p:cTn id="20" dur="75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75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750"/>
                            </p:stCondLst>
                            <p:childTnLst>
                              <p:par>
                                <p:cTn id="23" presetID="42" presetClass="entr" presetSubtype="0"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750"/>
                                        <p:tgtEl>
                                          <p:spTgt spid="2">
                                            <p:txEl>
                                              <p:pRg st="1" end="1"/>
                                            </p:txEl>
                                          </p:spTgt>
                                        </p:tgtEl>
                                      </p:cBhvr>
                                    </p:animEffect>
                                    <p:anim calcmode="lin" valueType="num">
                                      <p:cBhvr>
                                        <p:cTn id="26" dur="75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75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750"/>
                                        <p:tgtEl>
                                          <p:spTgt spid="2">
                                            <p:txEl>
                                              <p:pRg st="2" end="2"/>
                                            </p:txEl>
                                          </p:spTgt>
                                        </p:tgtEl>
                                      </p:cBhvr>
                                    </p:animEffect>
                                    <p:anim calcmode="lin" valueType="num">
                                      <p:cBhvr>
                                        <p:cTn id="32" dur="75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75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34" fill="hold">
                            <p:stCondLst>
                              <p:cond delay="4250"/>
                            </p:stCondLst>
                            <p:childTnLst>
                              <p:par>
                                <p:cTn id="35" presetID="42" presetClass="entr" presetSubtype="0" fill="hold" grpId="0" nodeType="after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750"/>
                                        <p:tgtEl>
                                          <p:spTgt spid="2">
                                            <p:txEl>
                                              <p:pRg st="3" end="3"/>
                                            </p:txEl>
                                          </p:spTgt>
                                        </p:tgtEl>
                                      </p:cBhvr>
                                    </p:animEffect>
                                    <p:anim calcmode="lin" valueType="num">
                                      <p:cBhvr>
                                        <p:cTn id="38" dur="75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9" dur="75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Effect transition="in" filter="fade">
                                      <p:cBhvr>
                                        <p:cTn id="43" dur="750"/>
                                        <p:tgtEl>
                                          <p:spTgt spid="2">
                                            <p:txEl>
                                              <p:pRg st="4" end="4"/>
                                            </p:txEl>
                                          </p:spTgt>
                                        </p:tgtEl>
                                      </p:cBhvr>
                                    </p:animEffect>
                                    <p:anim calcmode="lin" valueType="num">
                                      <p:cBhvr>
                                        <p:cTn id="44" dur="75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5" dur="75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46" fill="hold">
                            <p:stCondLst>
                              <p:cond delay="5750"/>
                            </p:stCondLst>
                            <p:childTnLst>
                              <p:par>
                                <p:cTn id="47" presetID="42" presetClass="entr" presetSubtype="0" fill="hold" grpId="0" nodeType="after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fade">
                                      <p:cBhvr>
                                        <p:cTn id="49" dur="750"/>
                                        <p:tgtEl>
                                          <p:spTgt spid="2">
                                            <p:txEl>
                                              <p:pRg st="5" end="5"/>
                                            </p:txEl>
                                          </p:spTgt>
                                        </p:tgtEl>
                                      </p:cBhvr>
                                    </p:animEffect>
                                    <p:anim calcmode="lin" valueType="num">
                                      <p:cBhvr>
                                        <p:cTn id="50" dur="75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1" dur="75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52" fill="hold">
                            <p:stCondLst>
                              <p:cond delay="6500"/>
                            </p:stCondLst>
                            <p:childTnLst>
                              <p:par>
                                <p:cTn id="53" presetID="42" presetClass="entr" presetSubtype="0" fill="hold" grpId="0" nodeType="after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Effect transition="in" filter="fade">
                                      <p:cBhvr>
                                        <p:cTn id="55" dur="750"/>
                                        <p:tgtEl>
                                          <p:spTgt spid="2">
                                            <p:txEl>
                                              <p:pRg st="6" end="6"/>
                                            </p:txEl>
                                          </p:spTgt>
                                        </p:tgtEl>
                                      </p:cBhvr>
                                    </p:animEffect>
                                    <p:anim calcmode="lin" valueType="num">
                                      <p:cBhvr>
                                        <p:cTn id="56" dur="75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7" dur="75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483C537-33FA-4B6C-9747-365179E09838}"/>
              </a:ext>
            </a:extLst>
          </p:cNvPr>
          <p:cNvSpPr/>
          <p:nvPr/>
        </p:nvSpPr>
        <p:spPr>
          <a:xfrm>
            <a:off x="0" y="-29320"/>
            <a:ext cx="9252520" cy="688731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99592" y="1412776"/>
            <a:ext cx="7128792" cy="1060028"/>
          </a:xfrm>
          <a:solidFill>
            <a:schemeClr val="tx2">
              <a:lumMod val="60000"/>
              <a:lumOff val="40000"/>
            </a:schemeClr>
          </a:solidFill>
          <a:ln>
            <a:solidFill>
              <a:srgbClr val="FFFF00"/>
            </a:solidFill>
          </a:ln>
        </p:spPr>
        <p:txBody>
          <a:bodyPr>
            <a:normAutofit fontScale="90000"/>
          </a:bodyPr>
          <a:lstStyle/>
          <a:p>
            <a:r>
              <a:rPr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福祉グループ</a:t>
            </a:r>
            <a:endParaRPr kumimoji="1"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3" name="サブタイトル 2"/>
          <p:cNvSpPr>
            <a:spLocks noGrp="1"/>
          </p:cNvSpPr>
          <p:nvPr>
            <p:ph type="subTitle" idx="1"/>
          </p:nvPr>
        </p:nvSpPr>
        <p:spPr>
          <a:xfrm>
            <a:off x="899592" y="2870784"/>
            <a:ext cx="7128792" cy="2088232"/>
          </a:xfrm>
          <a:solidFill>
            <a:schemeClr val="bg1">
              <a:lumMod val="85000"/>
            </a:schemeClr>
          </a:solidFill>
        </p:spPr>
        <p:txBody>
          <a:bodyPr>
            <a:noAutofit/>
          </a:bodyPr>
          <a:lstStyle/>
          <a:p>
            <a:pPr algn="l"/>
            <a:r>
              <a:rPr lang="ja-JP" altLang="en-US" sz="3600" b="1" dirty="0">
                <a:solidFill>
                  <a:srgbClr val="002060"/>
                </a:solidFill>
                <a:latin typeface="ＭＳ Ｐ明朝" panose="02020600040205080304" pitchFamily="18" charset="-128"/>
                <a:ea typeface="ＭＳ Ｐ明朝" panose="02020600040205080304" pitchFamily="18" charset="-128"/>
              </a:rPr>
              <a:t>　リーダー ：小西  幸治（西４丁目）</a:t>
            </a:r>
            <a:endParaRPr lang="en-US" altLang="ja-JP" sz="3600" b="1" dirty="0">
              <a:solidFill>
                <a:srgbClr val="FF0000"/>
              </a:solidFill>
              <a:latin typeface="ＭＳ Ｐ明朝" panose="02020600040205080304" pitchFamily="18" charset="-128"/>
              <a:ea typeface="ＭＳ Ｐ明朝" panose="02020600040205080304" pitchFamily="18" charset="-128"/>
            </a:endParaRPr>
          </a:p>
          <a:p>
            <a:pPr algn="l"/>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lang="ja-JP" altLang="en-US" sz="2500" b="1" dirty="0">
                <a:solidFill>
                  <a:srgbClr val="002060"/>
                </a:solidFill>
                <a:latin typeface="ＭＳ Ｐ明朝" panose="02020600040205080304" pitchFamily="18" charset="-128"/>
                <a:ea typeface="ＭＳ Ｐ明朝" panose="02020600040205080304" pitchFamily="18" charset="-128"/>
              </a:rPr>
              <a:t>サブリーダー</a:t>
            </a:r>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kumimoji="1" lang="ja-JP" altLang="en-US" sz="3600" b="1" dirty="0">
                <a:solidFill>
                  <a:srgbClr val="002060"/>
                </a:solidFill>
                <a:latin typeface="ＭＳ Ｐ明朝" panose="02020600040205080304" pitchFamily="18" charset="-128"/>
                <a:ea typeface="ＭＳ Ｐ明朝" panose="02020600040205080304" pitchFamily="18" charset="-128"/>
              </a:rPr>
              <a:t>：</a:t>
            </a:r>
            <a:r>
              <a:rPr lang="ja-JP" altLang="en-US" sz="3600" b="1" dirty="0">
                <a:solidFill>
                  <a:srgbClr val="002060"/>
                </a:solidFill>
                <a:latin typeface="ＭＳ Ｐ明朝" panose="02020600040205080304" pitchFamily="18" charset="-128"/>
                <a:ea typeface="ＭＳ Ｐ明朝" panose="02020600040205080304" pitchFamily="18" charset="-128"/>
              </a:rPr>
              <a:t>河本 眞知</a:t>
            </a:r>
            <a:r>
              <a:rPr kumimoji="1" lang="ja-JP" altLang="en-US" sz="3600" b="1" dirty="0">
                <a:solidFill>
                  <a:srgbClr val="002060"/>
                </a:solidFill>
                <a:latin typeface="ＭＳ Ｐ明朝" panose="02020600040205080304" pitchFamily="18" charset="-128"/>
                <a:ea typeface="ＭＳ Ｐ明朝" panose="02020600040205080304" pitchFamily="18" charset="-128"/>
              </a:rPr>
              <a:t> （西５丁目）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a:p>
            <a:pPr algn="l"/>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kumimoji="1" lang="en-US" altLang="ja-JP" sz="2500" b="1" dirty="0">
                <a:solidFill>
                  <a:srgbClr val="002060"/>
                </a:solidFill>
                <a:latin typeface="ＭＳ Ｐ明朝" panose="02020600040205080304" pitchFamily="18" charset="-128"/>
                <a:ea typeface="ＭＳ Ｐ明朝" panose="02020600040205080304" pitchFamily="18" charset="-128"/>
              </a:rPr>
              <a:t>〃</a:t>
            </a:r>
            <a:r>
              <a:rPr kumimoji="1" lang="ja-JP" altLang="en-US" sz="3600" b="1" dirty="0">
                <a:solidFill>
                  <a:srgbClr val="002060"/>
                </a:solidFill>
                <a:latin typeface="ＭＳ Ｐ明朝" panose="02020600040205080304" pitchFamily="18" charset="-128"/>
                <a:ea typeface="ＭＳ Ｐ明朝" panose="02020600040205080304" pitchFamily="18" charset="-128"/>
              </a:rPr>
              <a:t>　 　：柳田いづみ（西２丁目）</a:t>
            </a:r>
          </a:p>
        </p:txBody>
      </p:sp>
    </p:spTree>
    <p:extLst>
      <p:ext uri="{BB962C8B-B14F-4D97-AF65-F5344CB8AC3E}">
        <p14:creationId xmlns:p14="http://schemas.microsoft.com/office/powerpoint/2010/main" val="1215012113"/>
      </p:ext>
    </p:extLst>
  </p:cSld>
  <p:clrMapOvr>
    <a:masterClrMapping/>
  </p:clrMapOvr>
  <mc:AlternateContent xmlns:mc="http://schemas.openxmlformats.org/markup-compatibility/2006" xmlns:p14="http://schemas.microsoft.com/office/powerpoint/2010/main">
    <mc:Choice Requires="p14">
      <p:transition spd="slow" p14:dur="2000" advTm="8703"/>
    </mc:Choice>
    <mc:Fallback xmlns="">
      <p:transition spd="slow" advTm="8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7D82238-067D-230C-0AFE-C0CA3024D9E7}"/>
              </a:ext>
            </a:extLst>
          </p:cNvPr>
          <p:cNvSpPr/>
          <p:nvPr/>
        </p:nvSpPr>
        <p:spPr>
          <a:xfrm>
            <a:off x="0" y="0"/>
            <a:ext cx="9144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0" name="Picture 6">
            <a:extLst>
              <a:ext uri="{FF2B5EF4-FFF2-40B4-BE49-F238E27FC236}">
                <a16:creationId xmlns:a16="http://schemas.microsoft.com/office/drawing/2014/main" id="{7F90D058-1BBB-4709-4671-8EA1EA3DC3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0093" y="2142639"/>
            <a:ext cx="3932630" cy="22896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C3A9F29-E24E-23D9-0D9E-90360D4C63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142640"/>
            <a:ext cx="3859937" cy="22799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D607464-09A1-AB50-0EDA-931206FAE8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6239" y="4372616"/>
            <a:ext cx="3850581" cy="228051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AC0F92FB-3DB4-365C-FAB7-4DBE0D7E33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2788" y="4389403"/>
            <a:ext cx="3859936" cy="22469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34EEDD4-99E6-D4F7-BDE0-CDE00F0805B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33635" y="2126084"/>
            <a:ext cx="3932630" cy="4526433"/>
          </a:xfrm>
          <a:prstGeom prst="rect">
            <a:avLst/>
          </a:prstGeom>
          <a:noFill/>
          <a:extLst>
            <a:ext uri="{909E8E84-426E-40DD-AFC4-6F175D3DCCD1}">
              <a14:hiddenFill xmlns:a14="http://schemas.microsoft.com/office/drawing/2010/main">
                <a:solidFill>
                  <a:srgbClr val="FFFFFF"/>
                </a:solidFill>
              </a14:hiddenFill>
            </a:ext>
          </a:extLst>
        </p:spPr>
      </p:pic>
      <p:sp>
        <p:nvSpPr>
          <p:cNvPr id="4" name="タイトル 3"/>
          <p:cNvSpPr>
            <a:spLocks noGrp="1"/>
          </p:cNvSpPr>
          <p:nvPr>
            <p:ph type="title"/>
          </p:nvPr>
        </p:nvSpPr>
        <p:spPr>
          <a:xfrm>
            <a:off x="179512" y="188640"/>
            <a:ext cx="8784976" cy="1944216"/>
          </a:xfrm>
          <a:solidFill>
            <a:schemeClr val="accent4">
              <a:lumMod val="60000"/>
              <a:lumOff val="40000"/>
            </a:schemeClr>
          </a:solidFill>
          <a:ln w="38100">
            <a:solidFill>
              <a:srgbClr val="0000FF"/>
            </a:solidFill>
          </a:ln>
        </p:spPr>
        <p:txBody>
          <a:bodyPr>
            <a:normAutofit/>
          </a:bodyPr>
          <a:lstStyle/>
          <a:p>
            <a:pPr algn="l"/>
            <a:r>
              <a:rPr kumimoji="1" lang="en-US" altLang="ja-JP" sz="54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a:t>
            </a:r>
            <a:r>
              <a:rPr kumimoji="1" lang="ja-JP" altLang="en-US" sz="5400" b="1" dirty="0">
                <a:solidFill>
                  <a:srgbClr val="00206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ふれあい</a:t>
            </a:r>
            <a:r>
              <a:rPr kumimoji="1" lang="ja-JP" altLang="en-US" sz="5400" b="1" dirty="0">
                <a:solidFill>
                  <a:srgbClr val="7030A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サ</a:t>
            </a:r>
            <a:r>
              <a:rPr kumimoji="1" lang="ja-JP" altLang="en-US" sz="5400" b="1" dirty="0">
                <a:solidFill>
                  <a:srgbClr val="00B05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ロ</a:t>
            </a:r>
            <a:r>
              <a:rPr kumimoji="1" lang="ja-JP" altLang="en-US" sz="5400" b="1" dirty="0">
                <a:solidFill>
                  <a:srgbClr val="00B0F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ン</a:t>
            </a:r>
            <a:r>
              <a:rPr lang="en-US" altLang="ja-JP" sz="5400" b="1" dirty="0">
                <a:solidFill>
                  <a:srgbClr val="003399"/>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a:t>
            </a:r>
            <a:br>
              <a:rPr kumimoji="1" lang="en-US" altLang="ja-JP" sz="5400" dirty="0">
                <a:solidFill>
                  <a:srgbClr val="002060"/>
                </a:solidFill>
              </a:rPr>
            </a:br>
            <a:r>
              <a:rPr kumimoji="1" lang="ja-JP" altLang="en-US" sz="5400" dirty="0">
                <a:solidFill>
                  <a:srgbClr val="002060"/>
                </a:solidFill>
              </a:rPr>
              <a:t> </a:t>
            </a:r>
            <a:r>
              <a:rPr kumimoji="1" lang="ja-JP" altLang="en-US" sz="5400" dirty="0">
                <a:solidFill>
                  <a:srgbClr val="FFC000"/>
                </a:solidFill>
                <a:highlight>
                  <a:srgbClr val="008000"/>
                </a:highlight>
                <a:latin typeface="UD デジタル 教科書体 NP-B" panose="02020700000000000000" pitchFamily="18" charset="-128"/>
                <a:ea typeface="UD デジタル 教科書体 NP-B" panose="02020700000000000000" pitchFamily="18" charset="-128"/>
              </a:rPr>
              <a:t>「講 演 会」</a:t>
            </a:r>
            <a:endParaRPr kumimoji="1" lang="ja-JP" altLang="en-US" sz="4000" dirty="0">
              <a:solidFill>
                <a:srgbClr val="FFC000"/>
              </a:solidFill>
              <a:highlight>
                <a:srgbClr val="008000"/>
              </a:highlight>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4572000" y="1162498"/>
            <a:ext cx="4246675" cy="707886"/>
          </a:xfrm>
          <a:prstGeom prst="rect">
            <a:avLst/>
          </a:prstGeom>
          <a:solidFill>
            <a:schemeClr val="accent1">
              <a:lumMod val="20000"/>
              <a:lumOff val="80000"/>
            </a:schemeClr>
          </a:solidFill>
          <a:ln w="38100">
            <a:solidFill>
              <a:srgbClr val="0000FF"/>
            </a:solidFill>
          </a:ln>
        </p:spPr>
        <p:txBody>
          <a:bodyPr wrap="none" rtlCol="0">
            <a:spAutoFit/>
          </a:bodyPr>
          <a:lstStyle/>
          <a:p>
            <a:r>
              <a:rPr kumimoji="1" lang="ja-JP" altLang="en-US" sz="2000" dirty="0"/>
              <a:t>主　催：ボランティア</a:t>
            </a:r>
            <a:r>
              <a:rPr lang="ja-JP" altLang="en-US" sz="2000" dirty="0"/>
              <a:t>ふれあい</a:t>
            </a:r>
            <a:r>
              <a:rPr kumimoji="1" lang="ja-JP" altLang="en-US" sz="2000" dirty="0"/>
              <a:t>グループ</a:t>
            </a:r>
            <a:endParaRPr kumimoji="1" lang="en-US" altLang="ja-JP" sz="2000" dirty="0"/>
          </a:p>
          <a:p>
            <a:r>
              <a:rPr lang="ja-JP" altLang="en-US" sz="2000" dirty="0"/>
              <a:t>協　賛：朝倉台自治会</a:t>
            </a:r>
            <a:endParaRPr kumimoji="1" lang="en-US" altLang="ja-JP" sz="2000" dirty="0"/>
          </a:p>
        </p:txBody>
      </p:sp>
    </p:spTree>
    <p:extLst>
      <p:ext uri="{BB962C8B-B14F-4D97-AF65-F5344CB8AC3E}">
        <p14:creationId xmlns:p14="http://schemas.microsoft.com/office/powerpoint/2010/main" val="305677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6" presetClass="entr" presetSubtype="16" fill="hold"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circle(in)">
                                      <p:cBhvr>
                                        <p:cTn id="13" dur="2000"/>
                                        <p:tgtEl>
                                          <p:spTgt spid="103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32"/>
                                        </p:tgtEl>
                                        <p:attrNameLst>
                                          <p:attrName>style.visibility</p:attrName>
                                        </p:attrNameLst>
                                      </p:cBhvr>
                                      <p:to>
                                        <p:strVal val="visible"/>
                                      </p:to>
                                    </p:set>
                                    <p:animEffect transition="in" filter="barn(inVertical)">
                                      <p:cBhvr>
                                        <p:cTn id="18" dur="225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BC1B7BD-E5CB-422B-9708-2EE08C78CF68}"/>
              </a:ext>
            </a:extLst>
          </p:cNvPr>
          <p:cNvSpPr/>
          <p:nvPr/>
        </p:nvSpPr>
        <p:spPr>
          <a:xfrm>
            <a:off x="0" y="0"/>
            <a:ext cx="9144000" cy="6858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683568" y="1814221"/>
            <a:ext cx="7632848" cy="4763659"/>
          </a:xfrm>
          <a:solidFill>
            <a:schemeClr val="bg1"/>
          </a:solidFill>
          <a:ln>
            <a:solidFill>
              <a:srgbClr val="003300"/>
            </a:solidFill>
          </a:ln>
        </p:spPr>
        <p:txBody>
          <a:bodyPr>
            <a:noAutofit/>
          </a:bodyPr>
          <a:lstStyle/>
          <a:p>
            <a:pPr marL="0" indent="0">
              <a:buNone/>
            </a:pPr>
            <a:r>
              <a:rPr kumimoji="1" lang="ja-JP" altLang="en-US" sz="3600" dirty="0"/>
              <a:t>自治会、及び、各団体が「安心・安全</a:t>
            </a:r>
            <a:endParaRPr kumimoji="1" lang="en-US" altLang="ja-JP" sz="3600" dirty="0"/>
          </a:p>
          <a:p>
            <a:pPr marL="0" indent="0">
              <a:buNone/>
            </a:pPr>
            <a:r>
              <a:rPr kumimoji="1" lang="ja-JP" altLang="en-US" sz="3600" dirty="0"/>
              <a:t>ネットワーク会議」</a:t>
            </a:r>
            <a:r>
              <a:rPr lang="ja-JP" altLang="en-US" sz="3600" dirty="0"/>
              <a:t>を定期的に開催して</a:t>
            </a:r>
            <a:endParaRPr lang="en-US" altLang="ja-JP" sz="3600" dirty="0"/>
          </a:p>
          <a:p>
            <a:pPr marL="0" indent="0">
              <a:buNone/>
            </a:pPr>
            <a:r>
              <a:rPr kumimoji="1" lang="ja-JP" altLang="en-US" sz="3600" u="sng" dirty="0">
                <a:solidFill>
                  <a:srgbClr val="C00000"/>
                </a:solidFill>
              </a:rPr>
              <a:t>中・長期的な諸課題の共有化、及び、</a:t>
            </a:r>
            <a:endParaRPr kumimoji="1" lang="en-US" altLang="ja-JP" sz="3600" u="sng" dirty="0">
              <a:solidFill>
                <a:srgbClr val="C00000"/>
              </a:solidFill>
            </a:endParaRPr>
          </a:p>
          <a:p>
            <a:pPr marL="0" indent="0">
              <a:buNone/>
            </a:pPr>
            <a:r>
              <a:rPr kumimoji="1" lang="ja-JP" altLang="en-US" sz="3600" u="sng" dirty="0">
                <a:solidFill>
                  <a:srgbClr val="C00000"/>
                </a:solidFill>
              </a:rPr>
              <a:t>解決に向け協議検討し、自治会に提</a:t>
            </a:r>
            <a:endParaRPr kumimoji="1" lang="en-US" altLang="ja-JP" sz="3600" u="sng" dirty="0">
              <a:solidFill>
                <a:srgbClr val="C00000"/>
              </a:solidFill>
            </a:endParaRPr>
          </a:p>
          <a:p>
            <a:pPr marL="0" indent="0">
              <a:buNone/>
            </a:pPr>
            <a:r>
              <a:rPr kumimoji="1" lang="ja-JP" altLang="en-US" sz="3600" u="sng" dirty="0">
                <a:solidFill>
                  <a:srgbClr val="C00000"/>
                </a:solidFill>
              </a:rPr>
              <a:t>言する。</a:t>
            </a:r>
            <a:endParaRPr kumimoji="1" lang="en-US" altLang="ja-JP" sz="3600" u="sng" dirty="0">
              <a:solidFill>
                <a:srgbClr val="C00000"/>
              </a:solidFill>
            </a:endParaRPr>
          </a:p>
          <a:p>
            <a:pPr marL="0" indent="0">
              <a:buNone/>
            </a:pPr>
            <a:r>
              <a:rPr lang="ja-JP" altLang="en-US" sz="3600" dirty="0"/>
              <a:t>各団体は、自治会専門委員会と</a:t>
            </a:r>
            <a:r>
              <a:rPr kumimoji="1" lang="ja-JP" altLang="en-US" sz="3600" dirty="0"/>
              <a:t>連携</a:t>
            </a:r>
            <a:endParaRPr kumimoji="1" lang="en-US" altLang="ja-JP" sz="3600" dirty="0"/>
          </a:p>
          <a:p>
            <a:pPr marL="0" indent="0">
              <a:buNone/>
            </a:pPr>
            <a:r>
              <a:rPr kumimoji="1" lang="ja-JP" altLang="en-US" sz="3600" dirty="0"/>
              <a:t>して、</a:t>
            </a:r>
            <a:r>
              <a:rPr lang="ja-JP" altLang="en-US" sz="3600" dirty="0"/>
              <a:t>住み良い地域づくりを推進する。</a:t>
            </a:r>
            <a:endParaRPr kumimoji="1" lang="ja-JP" altLang="en-US" sz="3600" dirty="0"/>
          </a:p>
        </p:txBody>
      </p:sp>
      <p:sp>
        <p:nvSpPr>
          <p:cNvPr id="3" name="タイトル 2"/>
          <p:cNvSpPr>
            <a:spLocks noGrp="1"/>
          </p:cNvSpPr>
          <p:nvPr>
            <p:ph type="title"/>
          </p:nvPr>
        </p:nvSpPr>
        <p:spPr>
          <a:xfrm>
            <a:off x="683568" y="260648"/>
            <a:ext cx="7632848" cy="1440159"/>
          </a:xfrm>
          <a:solidFill>
            <a:schemeClr val="accent6">
              <a:lumMod val="50000"/>
            </a:schemeClr>
          </a:solidFill>
        </p:spPr>
        <p:txBody>
          <a:bodyPr>
            <a:normAutofit/>
          </a:bodyPr>
          <a:lstStyle/>
          <a:p>
            <a:r>
              <a:rPr kumimoji="1" lang="ja-JP" altLang="en-US" sz="66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ネットワーク</a:t>
            </a:r>
            <a:r>
              <a:rPr lang="ja-JP" altLang="en-US" sz="66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会議</a:t>
            </a:r>
            <a:endParaRPr kumimoji="1" lang="ja-JP" altLang="en-US" sz="66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859788200"/>
      </p:ext>
    </p:extLst>
  </p:cSld>
  <p:clrMapOvr>
    <a:masterClrMapping/>
  </p:clrMapOvr>
  <mc:AlternateContent xmlns:mc="http://schemas.openxmlformats.org/markup-compatibility/2006" xmlns:p14="http://schemas.microsoft.com/office/powerpoint/2010/main">
    <mc:Choice Requires="p14">
      <p:transition spd="slow" p14:dur="2000" advTm="19415"/>
    </mc:Choice>
    <mc:Fallback xmlns="">
      <p:transition spd="slow" advTm="19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750"/>
                                        <p:tgtEl>
                                          <p:spTgt spid="3"/>
                                        </p:tgtEl>
                                      </p:cBhvr>
                                    </p:animEffect>
                                    <p:anim calcmode="lin" valueType="num">
                                      <p:cBhvr>
                                        <p:cTn id="8" dur="1750" fill="hold"/>
                                        <p:tgtEl>
                                          <p:spTgt spid="3"/>
                                        </p:tgtEl>
                                        <p:attrNameLst>
                                          <p:attrName>ppt_x</p:attrName>
                                        </p:attrNameLst>
                                      </p:cBhvr>
                                      <p:tavLst>
                                        <p:tav tm="0">
                                          <p:val>
                                            <p:strVal val="#ppt_x"/>
                                          </p:val>
                                        </p:tav>
                                        <p:tav tm="100000">
                                          <p:val>
                                            <p:strVal val="#ppt_x"/>
                                          </p:val>
                                        </p:tav>
                                      </p:tavLst>
                                    </p:anim>
                                    <p:anim calcmode="lin" valueType="num">
                                      <p:cBhvr>
                                        <p:cTn id="9" dur="1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22" presetClass="entr" presetSubtype="4"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wipe(down)">
                                      <p:cBhvr>
                                        <p:cTn id="13" dur="750"/>
                                        <p:tgtEl>
                                          <p:spTgt spid="2">
                                            <p:bg/>
                                          </p:spTgt>
                                        </p:tgtEl>
                                      </p:cBhvr>
                                    </p:animEffect>
                                  </p:childTnLst>
                                </p:cTn>
                              </p:par>
                            </p:childTnLst>
                          </p:cTn>
                        </p:par>
                        <p:par>
                          <p:cTn id="14" fill="hold">
                            <p:stCondLst>
                              <p:cond delay="2500"/>
                            </p:stCondLst>
                            <p:childTnLst>
                              <p:par>
                                <p:cTn id="15" presetID="22" presetClass="entr" presetSubtype="4"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750"/>
                                        <p:tgtEl>
                                          <p:spTgt spid="2">
                                            <p:txEl>
                                              <p:pRg st="0" end="0"/>
                                            </p:txEl>
                                          </p:spTgt>
                                        </p:tgtEl>
                                      </p:cBhvr>
                                    </p:animEffect>
                                  </p:childTnLst>
                                </p:cTn>
                              </p:par>
                            </p:childTnLst>
                          </p:cTn>
                        </p:par>
                        <p:par>
                          <p:cTn id="18" fill="hold">
                            <p:stCondLst>
                              <p:cond delay="3250"/>
                            </p:stCondLst>
                            <p:childTnLst>
                              <p:par>
                                <p:cTn id="19" presetID="22" presetClass="entr" presetSubtype="4"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down)">
                                      <p:cBhvr>
                                        <p:cTn id="21" dur="750"/>
                                        <p:tgtEl>
                                          <p:spTgt spid="2">
                                            <p:txEl>
                                              <p:pRg st="1" end="1"/>
                                            </p:txEl>
                                          </p:spTgt>
                                        </p:tgtEl>
                                      </p:cBhvr>
                                    </p:animEffect>
                                  </p:childTnLst>
                                </p:cTn>
                              </p:par>
                            </p:childTnLst>
                          </p:cTn>
                        </p:par>
                        <p:par>
                          <p:cTn id="22" fill="hold">
                            <p:stCondLst>
                              <p:cond delay="4000"/>
                            </p:stCondLst>
                            <p:childTnLst>
                              <p:par>
                                <p:cTn id="23" presetID="22" presetClass="entr" presetSubtype="4"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750"/>
                                        <p:tgtEl>
                                          <p:spTgt spid="2">
                                            <p:txEl>
                                              <p:pRg st="2" end="2"/>
                                            </p:txEl>
                                          </p:spTgt>
                                        </p:tgtEl>
                                      </p:cBhvr>
                                    </p:animEffect>
                                  </p:childTnLst>
                                </p:cTn>
                              </p:par>
                            </p:childTnLst>
                          </p:cTn>
                        </p:par>
                        <p:par>
                          <p:cTn id="26" fill="hold">
                            <p:stCondLst>
                              <p:cond delay="4750"/>
                            </p:stCondLst>
                            <p:childTnLst>
                              <p:par>
                                <p:cTn id="27" presetID="22" presetClass="entr" presetSubtype="4"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wipe(down)">
                                      <p:cBhvr>
                                        <p:cTn id="29" dur="750"/>
                                        <p:tgtEl>
                                          <p:spTgt spid="2">
                                            <p:txEl>
                                              <p:pRg st="3" end="3"/>
                                            </p:txEl>
                                          </p:spTgt>
                                        </p:tgtEl>
                                      </p:cBhvr>
                                    </p:animEffect>
                                  </p:childTnLst>
                                </p:cTn>
                              </p:par>
                            </p:childTnLst>
                          </p:cTn>
                        </p:par>
                        <p:par>
                          <p:cTn id="30" fill="hold">
                            <p:stCondLst>
                              <p:cond delay="5500"/>
                            </p:stCondLst>
                            <p:childTnLst>
                              <p:par>
                                <p:cTn id="31" presetID="22" presetClass="entr" presetSubtype="4"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down)">
                                      <p:cBhvr>
                                        <p:cTn id="33" dur="750"/>
                                        <p:tgtEl>
                                          <p:spTgt spid="2">
                                            <p:txEl>
                                              <p:pRg st="4" end="4"/>
                                            </p:txEl>
                                          </p:spTgt>
                                        </p:tgtEl>
                                      </p:cBhvr>
                                    </p:animEffect>
                                  </p:childTnLst>
                                </p:cTn>
                              </p:par>
                            </p:childTnLst>
                          </p:cTn>
                        </p:par>
                        <p:par>
                          <p:cTn id="34" fill="hold">
                            <p:stCondLst>
                              <p:cond delay="6250"/>
                            </p:stCondLst>
                            <p:childTnLst>
                              <p:par>
                                <p:cTn id="35" presetID="22" presetClass="entr" presetSubtype="4"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down)">
                                      <p:cBhvr>
                                        <p:cTn id="37" dur="750"/>
                                        <p:tgtEl>
                                          <p:spTgt spid="2">
                                            <p:txEl>
                                              <p:pRg st="5" end="5"/>
                                            </p:txEl>
                                          </p:spTgt>
                                        </p:tgtEl>
                                      </p:cBhvr>
                                    </p:animEffect>
                                  </p:childTnLst>
                                </p:cTn>
                              </p:par>
                            </p:childTnLst>
                          </p:cTn>
                        </p:par>
                        <p:par>
                          <p:cTn id="38" fill="hold">
                            <p:stCondLst>
                              <p:cond delay="7000"/>
                            </p:stCondLst>
                            <p:childTnLst>
                              <p:par>
                                <p:cTn id="39" presetID="22" presetClass="entr" presetSubtype="4"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wipe(down)">
                                      <p:cBhvr>
                                        <p:cTn id="41"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1C6AABA-F598-4B8A-8EDA-D0C8BF49E320}"/>
              </a:ext>
            </a:extLst>
          </p:cNvPr>
          <p:cNvSpPr/>
          <p:nvPr/>
        </p:nvSpPr>
        <p:spPr>
          <a:xfrm>
            <a:off x="0" y="0"/>
            <a:ext cx="9144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4543392" y="1048092"/>
            <a:ext cx="3842719" cy="646331"/>
          </a:xfrm>
          <a:prstGeom prst="rect">
            <a:avLst/>
          </a:prstGeom>
          <a:solidFill>
            <a:schemeClr val="accent1">
              <a:lumMod val="20000"/>
              <a:lumOff val="80000"/>
            </a:schemeClr>
          </a:solidFill>
          <a:ln w="38100">
            <a:solidFill>
              <a:srgbClr val="00FF99"/>
            </a:solidFill>
          </a:ln>
        </p:spPr>
        <p:txBody>
          <a:bodyPr wrap="none" rtlCol="0">
            <a:spAutoFit/>
          </a:bodyPr>
          <a:lstStyle/>
          <a:p>
            <a:r>
              <a:rPr kumimoji="1" lang="ja-JP" altLang="en-US" b="1" dirty="0"/>
              <a:t>主　催：ボランティアふれあいグループ</a:t>
            </a:r>
            <a:endParaRPr kumimoji="1" lang="en-US" altLang="ja-JP" b="1" dirty="0"/>
          </a:p>
          <a:p>
            <a:r>
              <a:rPr kumimoji="1" lang="ja-JP" altLang="en-US" b="1" dirty="0"/>
              <a:t>共　催</a:t>
            </a:r>
            <a:r>
              <a:rPr lang="ja-JP" altLang="en-US" b="1" dirty="0"/>
              <a:t>：朝倉台自治会・</a:t>
            </a:r>
            <a:r>
              <a:rPr kumimoji="1" lang="ja-JP" altLang="en-US" b="1" dirty="0"/>
              <a:t>地域福祉委員</a:t>
            </a:r>
          </a:p>
        </p:txBody>
      </p:sp>
      <p:pic>
        <p:nvPicPr>
          <p:cNvPr id="13317" name="Picture 5" descr="C:\Users\user\Desktop\8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522" y="1916832"/>
            <a:ext cx="4108765" cy="2311491"/>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2"/>
          <p:cNvSpPr txBox="1">
            <a:spLocks noChangeArrowheads="1"/>
          </p:cNvSpPr>
          <p:nvPr/>
        </p:nvSpPr>
        <p:spPr bwMode="auto">
          <a:xfrm>
            <a:off x="895684" y="170238"/>
            <a:ext cx="6632552" cy="769441"/>
          </a:xfrm>
          <a:prstGeom prst="rect">
            <a:avLst/>
          </a:prstGeom>
          <a:solidFill>
            <a:srgbClr val="C00000"/>
          </a:solidFill>
          <a:ln>
            <a:noFill/>
          </a:ln>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en-US" altLang="ja-JP" sz="4400" b="1" dirty="0">
                <a:solidFill>
                  <a:schemeClr val="bg1"/>
                </a:solidFill>
              </a:rPr>
              <a:t>【</a:t>
            </a:r>
            <a:r>
              <a:rPr lang="ja-JP" altLang="en-US" sz="4400" b="1" dirty="0">
                <a:solidFill>
                  <a:schemeClr val="bg1"/>
                </a:solidFill>
              </a:rPr>
              <a:t>生き生き百歳体操教室</a:t>
            </a:r>
            <a:r>
              <a:rPr lang="en-US" altLang="ja-JP" sz="4400" b="1" dirty="0">
                <a:solidFill>
                  <a:schemeClr val="bg1"/>
                </a:solidFill>
              </a:rPr>
              <a:t>】</a:t>
            </a:r>
            <a:endParaRPr lang="en-US" altLang="ja-JP" sz="4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8" name="テキスト ボックス 7">
            <a:extLst>
              <a:ext uri="{FF2B5EF4-FFF2-40B4-BE49-F238E27FC236}">
                <a16:creationId xmlns:a16="http://schemas.microsoft.com/office/drawing/2014/main" id="{623D5DC9-AC2D-42A9-B8B2-415531DB2231}"/>
              </a:ext>
            </a:extLst>
          </p:cNvPr>
          <p:cNvSpPr txBox="1"/>
          <p:nvPr/>
        </p:nvSpPr>
        <p:spPr>
          <a:xfrm>
            <a:off x="332545" y="1419257"/>
            <a:ext cx="3842718" cy="369332"/>
          </a:xfrm>
          <a:prstGeom prst="rect">
            <a:avLst/>
          </a:prstGeom>
          <a:solidFill>
            <a:srgbClr val="002060"/>
          </a:solidFill>
        </p:spPr>
        <p:txBody>
          <a:bodyPr wrap="square" rtlCol="0">
            <a:spAutoFit/>
          </a:bodyPr>
          <a:lstStyle/>
          <a:p>
            <a:pPr algn="ctr"/>
            <a:r>
              <a:rPr lang="ja-JP" altLang="en-US" dirty="0">
                <a:solidFill>
                  <a:srgbClr val="FFFF00"/>
                </a:solidFill>
              </a:rPr>
              <a:t>地域包括支援センター「きずな」</a:t>
            </a:r>
            <a:r>
              <a:rPr kumimoji="1" lang="ja-JP" altLang="en-US" dirty="0">
                <a:solidFill>
                  <a:srgbClr val="FFFF00"/>
                </a:solidFill>
              </a:rPr>
              <a:t>指導</a:t>
            </a:r>
          </a:p>
        </p:txBody>
      </p:sp>
      <p:pic>
        <p:nvPicPr>
          <p:cNvPr id="1026" name="Picture 2">
            <a:extLst>
              <a:ext uri="{FF2B5EF4-FFF2-40B4-BE49-F238E27FC236}">
                <a16:creationId xmlns:a16="http://schemas.microsoft.com/office/drawing/2014/main" id="{92734CFE-08F9-4E9D-86EA-A7AD591138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5116" y="1836156"/>
            <a:ext cx="3907308" cy="2401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4DC660D-F646-4AC3-8F95-D0798D520E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4379414"/>
            <a:ext cx="3888432" cy="205696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7B393D5-B0FF-45AA-AA15-98062A8EDA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0450" y="4499059"/>
            <a:ext cx="2602269" cy="19753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2A6492D6-3CC8-4820-96D5-D492312D586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0933" y="4484809"/>
            <a:ext cx="1410649" cy="1975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95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000"/>
                                        <p:tgtEl>
                                          <p:spTgt spid="1026"/>
                                        </p:tgtEl>
                                      </p:cBhvr>
                                    </p:animEffect>
                                    <p:anim calcmode="lin" valueType="num">
                                      <p:cBhvr>
                                        <p:cTn id="12" dur="1000" fill="hold"/>
                                        <p:tgtEl>
                                          <p:spTgt spid="1026"/>
                                        </p:tgtEl>
                                        <p:attrNameLst>
                                          <p:attrName>ppt_x</p:attrName>
                                        </p:attrNameLst>
                                      </p:cBhvr>
                                      <p:tavLst>
                                        <p:tav tm="0">
                                          <p:val>
                                            <p:strVal val="#ppt_x"/>
                                          </p:val>
                                        </p:tav>
                                        <p:tav tm="100000">
                                          <p:val>
                                            <p:strVal val="#ppt_x"/>
                                          </p:val>
                                        </p:tav>
                                      </p:tavLst>
                                    </p:anim>
                                    <p:anim calcmode="lin" valueType="num">
                                      <p:cBhvr>
                                        <p:cTn id="13" dur="1000" fill="hold"/>
                                        <p:tgtEl>
                                          <p:spTgt spid="1026"/>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nodeType="after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5B97B36-6F41-4596-8454-77E7308B1253}"/>
              </a:ext>
            </a:extLst>
          </p:cNvPr>
          <p:cNvSpPr/>
          <p:nvPr/>
        </p:nvSpPr>
        <p:spPr>
          <a:xfrm>
            <a:off x="0" y="0"/>
            <a:ext cx="9036496"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316" name="Picture 4" descr="C:\Users\user\Desktop\DSC_028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1420082"/>
            <a:ext cx="3538737" cy="2654053"/>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user\Desktop\DSC_0280.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592541" y="1405456"/>
            <a:ext cx="3754760" cy="252598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user\Desktop\綿菓子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2542" y="3931444"/>
            <a:ext cx="3754759" cy="279398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綿菓子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1" y="3931444"/>
            <a:ext cx="3538737" cy="2816069"/>
          </a:xfrm>
          <a:prstGeom prst="rect">
            <a:avLst/>
          </a:prstGeom>
          <a:noFill/>
          <a:extLst>
            <a:ext uri="{909E8E84-426E-40DD-AFC4-6F175D3DCCD1}">
              <a14:hiddenFill xmlns:a14="http://schemas.microsoft.com/office/drawing/2010/main">
                <a:solidFill>
                  <a:srgbClr val="FFFFFF"/>
                </a:solidFill>
              </a14:hiddenFill>
            </a:ext>
          </a:extLst>
        </p:spPr>
      </p:pic>
      <p:sp>
        <p:nvSpPr>
          <p:cNvPr id="4" name="タイトル 3"/>
          <p:cNvSpPr>
            <a:spLocks noGrp="1"/>
          </p:cNvSpPr>
          <p:nvPr>
            <p:ph type="title"/>
          </p:nvPr>
        </p:nvSpPr>
        <p:spPr>
          <a:xfrm>
            <a:off x="403448" y="70444"/>
            <a:ext cx="8229600" cy="1252728"/>
          </a:xfrm>
          <a:solidFill>
            <a:schemeClr val="accent3">
              <a:lumMod val="40000"/>
              <a:lumOff val="60000"/>
            </a:schemeClr>
          </a:solidFill>
          <a:ln w="38100">
            <a:solidFill>
              <a:srgbClr val="0000FF"/>
            </a:solidFill>
          </a:ln>
        </p:spPr>
        <p:txBody>
          <a:bodyPr>
            <a:normAutofit fontScale="90000"/>
          </a:bodyPr>
          <a:lstStyle/>
          <a:p>
            <a:r>
              <a:rPr kumimoji="1" lang="ja-JP" altLang="en-US" sz="3600" dirty="0">
                <a:solidFill>
                  <a:srgbClr val="002060"/>
                </a:solidFill>
              </a:rPr>
              <a:t>朝倉台</a:t>
            </a:r>
            <a:r>
              <a:rPr kumimoji="1" lang="ja-JP" altLang="en-US" sz="5400" dirty="0">
                <a:solidFill>
                  <a:srgbClr val="FF0000"/>
                </a:solidFill>
              </a:rPr>
              <a:t>「夏祭り」</a:t>
            </a:r>
            <a:r>
              <a:rPr kumimoji="1" lang="ja-JP" altLang="en-US" sz="3600" dirty="0">
                <a:solidFill>
                  <a:srgbClr val="002060"/>
                </a:solidFill>
              </a:rPr>
              <a:t>に</a:t>
            </a:r>
            <a:r>
              <a:rPr kumimoji="1" lang="en-US" altLang="ja-JP" sz="5300" b="1" dirty="0">
                <a:solidFill>
                  <a:srgbClr val="FFFF00"/>
                </a:solidFill>
                <a:highlight>
                  <a:srgbClr val="008000"/>
                </a:highlight>
              </a:rPr>
              <a:t>『</a:t>
            </a:r>
            <a:r>
              <a:rPr kumimoji="1" lang="ja-JP" altLang="en-US" sz="5300" b="1" dirty="0">
                <a:solidFill>
                  <a:srgbClr val="FFFF00"/>
                </a:solidFill>
                <a:highlight>
                  <a:srgbClr val="008000"/>
                </a:highlight>
              </a:rPr>
              <a:t>綿菓子</a:t>
            </a:r>
            <a:r>
              <a:rPr kumimoji="1" lang="en-US" altLang="ja-JP" sz="5300" b="1" dirty="0">
                <a:solidFill>
                  <a:srgbClr val="FFFF00"/>
                </a:solidFill>
                <a:highlight>
                  <a:srgbClr val="008000"/>
                </a:highlight>
              </a:rPr>
              <a:t>』</a:t>
            </a:r>
            <a:r>
              <a:rPr kumimoji="1" lang="ja-JP" altLang="en-US" dirty="0">
                <a:solidFill>
                  <a:srgbClr val="002060"/>
                </a:solidFill>
              </a:rPr>
              <a:t>で出店</a:t>
            </a:r>
          </a:p>
        </p:txBody>
      </p:sp>
    </p:spTree>
    <p:extLst>
      <p:ext uri="{BB962C8B-B14F-4D97-AF65-F5344CB8AC3E}">
        <p14:creationId xmlns:p14="http://schemas.microsoft.com/office/powerpoint/2010/main" val="301338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DFCEA2FF-2CAA-4DA6-AEAF-68C186E77AC4}"/>
              </a:ext>
            </a:extLst>
          </p:cNvPr>
          <p:cNvSpPr/>
          <p:nvPr/>
        </p:nvSpPr>
        <p:spPr>
          <a:xfrm>
            <a:off x="0" y="0"/>
            <a:ext cx="9143999" cy="68579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218" name="Picture 2" descr="C:\Users\user\Pictures\朝小陽だまり七夕\P70745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307" y="1243866"/>
            <a:ext cx="4183637" cy="2789091"/>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user\Pictures\朝小陽だまり七夕\P707448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944" y="1225922"/>
            <a:ext cx="1813839" cy="241845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Users\user\Pictures\朝小陽だまり七夕\P70744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2944" y="3644374"/>
            <a:ext cx="4234980" cy="3024986"/>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Users\user\Pictures\朝小陽だまり七夕\P707446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426" y="3693708"/>
            <a:ext cx="4165518" cy="2975652"/>
          </a:xfrm>
          <a:prstGeom prst="rect">
            <a:avLst/>
          </a:prstGeom>
          <a:noFill/>
          <a:extLst>
            <a:ext uri="{909E8E84-426E-40DD-AFC4-6F175D3DCCD1}">
              <a14:hiddenFill xmlns:a14="http://schemas.microsoft.com/office/drawing/2010/main">
                <a:solidFill>
                  <a:srgbClr val="FFFFFF"/>
                </a:solidFill>
              </a14:hiddenFill>
            </a:ext>
          </a:extLst>
        </p:spPr>
      </p:pic>
      <p:pic>
        <p:nvPicPr>
          <p:cNvPr id="9225" name="Picture 9" descr="C:\Users\user\Pictures\朝小陽だまり七夕\P707449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9941" y="1935469"/>
            <a:ext cx="2447983" cy="1748238"/>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FD24DC17-1F0C-4DB0-8901-FB5B9C325B10}"/>
              </a:ext>
            </a:extLst>
          </p:cNvPr>
          <p:cNvSpPr txBox="1"/>
          <p:nvPr/>
        </p:nvSpPr>
        <p:spPr>
          <a:xfrm>
            <a:off x="6316783" y="1224463"/>
            <a:ext cx="2426939" cy="738664"/>
          </a:xfrm>
          <a:prstGeom prst="rect">
            <a:avLst/>
          </a:prstGeom>
          <a:solidFill>
            <a:schemeClr val="accent3">
              <a:lumMod val="20000"/>
              <a:lumOff val="80000"/>
            </a:schemeClr>
          </a:solidFill>
        </p:spPr>
        <p:txBody>
          <a:bodyPr wrap="square" rtlCol="0">
            <a:spAutoFit/>
          </a:bodyPr>
          <a:lstStyle/>
          <a:p>
            <a:r>
              <a:rPr kumimoji="1" lang="ja-JP" altLang="en-US" sz="1400" dirty="0"/>
              <a:t>主催：ふれあいグループ</a:t>
            </a:r>
            <a:endParaRPr kumimoji="1" lang="en-US" altLang="ja-JP" sz="1400" dirty="0"/>
          </a:p>
          <a:p>
            <a:r>
              <a:rPr lang="ja-JP" altLang="en-US" sz="1400" dirty="0"/>
              <a:t>協力：ボランティア朝倉台</a:t>
            </a:r>
            <a:endParaRPr lang="en-US" altLang="ja-JP" sz="1400" dirty="0"/>
          </a:p>
          <a:p>
            <a:r>
              <a:rPr lang="ja-JP" altLang="en-US" sz="1400" dirty="0"/>
              <a:t>協賛：自治会</a:t>
            </a:r>
            <a:endParaRPr lang="en-US" altLang="ja-JP" sz="1400" dirty="0"/>
          </a:p>
        </p:txBody>
      </p:sp>
      <p:sp>
        <p:nvSpPr>
          <p:cNvPr id="3" name="タイトル 2"/>
          <p:cNvSpPr>
            <a:spLocks noGrp="1"/>
          </p:cNvSpPr>
          <p:nvPr>
            <p:ph type="title"/>
          </p:nvPr>
        </p:nvSpPr>
        <p:spPr>
          <a:xfrm>
            <a:off x="319307" y="119823"/>
            <a:ext cx="8446918" cy="1124044"/>
          </a:xfrm>
          <a:solidFill>
            <a:schemeClr val="accent4">
              <a:lumMod val="20000"/>
              <a:lumOff val="80000"/>
            </a:schemeClr>
          </a:solidFill>
          <a:ln w="38100">
            <a:solidFill>
              <a:srgbClr val="0000FF"/>
            </a:solidFill>
          </a:ln>
        </p:spPr>
        <p:txBody>
          <a:bodyPr>
            <a:normAutofit fontScale="90000"/>
          </a:bodyPr>
          <a:lstStyle/>
          <a:p>
            <a:br>
              <a:rPr kumimoji="1" lang="en-US" altLang="ja-JP" sz="3200" dirty="0">
                <a:solidFill>
                  <a:schemeClr val="bg1"/>
                </a:solidFill>
              </a:rPr>
            </a:br>
            <a:r>
              <a:rPr lang="ja-JP" altLang="en-US" sz="4000" b="1" dirty="0">
                <a:solidFill>
                  <a:srgbClr val="002060"/>
                </a:solidFill>
              </a:rPr>
              <a:t>朝倉小学校（３年生）と</a:t>
            </a:r>
            <a:r>
              <a:rPr lang="en-US" altLang="ja-JP" sz="4900" b="1" dirty="0">
                <a:solidFill>
                  <a:srgbClr val="FFFF00"/>
                </a:solidFill>
                <a:effectLst>
                  <a:outerShdw blurRad="38100" dist="38100" dir="2700000" algn="tl">
                    <a:srgbClr val="000000">
                      <a:alpha val="43137"/>
                    </a:srgbClr>
                  </a:outerShdw>
                </a:effectLst>
                <a:highlight>
                  <a:srgbClr val="000080"/>
                </a:highlight>
              </a:rPr>
              <a:t>『</a:t>
            </a:r>
            <a:r>
              <a:rPr lang="ja-JP" altLang="en-US" sz="4900" b="1" dirty="0">
                <a:solidFill>
                  <a:srgbClr val="FFFF00"/>
                </a:solidFill>
                <a:effectLst>
                  <a:outerShdw blurRad="38100" dist="38100" dir="2700000" algn="tl">
                    <a:srgbClr val="000000">
                      <a:alpha val="43137"/>
                    </a:srgbClr>
                  </a:outerShdw>
                </a:effectLst>
                <a:highlight>
                  <a:srgbClr val="000080"/>
                </a:highlight>
              </a:rPr>
              <a:t>七夕交流会</a:t>
            </a:r>
            <a:r>
              <a:rPr lang="en-US" altLang="ja-JP" sz="4900" b="1" dirty="0">
                <a:solidFill>
                  <a:srgbClr val="FFFF00"/>
                </a:solidFill>
                <a:effectLst>
                  <a:outerShdw blurRad="38100" dist="38100" dir="2700000" algn="tl">
                    <a:srgbClr val="000000">
                      <a:alpha val="43137"/>
                    </a:srgbClr>
                  </a:outerShdw>
                </a:effectLst>
                <a:highlight>
                  <a:srgbClr val="000080"/>
                </a:highlight>
              </a:rPr>
              <a:t>』</a:t>
            </a:r>
            <a:br>
              <a:rPr lang="en-US" altLang="ja-JP" sz="4000" dirty="0">
                <a:solidFill>
                  <a:srgbClr val="FFFF00"/>
                </a:solidFill>
                <a:highlight>
                  <a:srgbClr val="000080"/>
                </a:highlight>
              </a:rPr>
            </a:br>
            <a:endParaRPr kumimoji="1" lang="ja-JP" altLang="en-US" sz="4000" dirty="0">
              <a:solidFill>
                <a:srgbClr val="FFFF00"/>
              </a:solidFill>
              <a:highlight>
                <a:srgbClr val="000080"/>
              </a:highlight>
            </a:endParaRPr>
          </a:p>
        </p:txBody>
      </p:sp>
    </p:spTree>
    <p:extLst>
      <p:ext uri="{BB962C8B-B14F-4D97-AF65-F5344CB8AC3E}">
        <p14:creationId xmlns:p14="http://schemas.microsoft.com/office/powerpoint/2010/main" val="220117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90D387E9-0066-4ECF-98F6-374B1E8B6B05}"/>
              </a:ext>
            </a:extLst>
          </p:cNvPr>
          <p:cNvSpPr/>
          <p:nvPr/>
        </p:nvSpPr>
        <p:spPr>
          <a:xfrm>
            <a:off x="0" y="0"/>
            <a:ext cx="914400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a:extLst>
              <a:ext uri="{FF2B5EF4-FFF2-40B4-BE49-F238E27FC236}">
                <a16:creationId xmlns:a16="http://schemas.microsoft.com/office/drawing/2014/main" id="{1FC2A982-44B9-4BEE-814F-23C34ABE25C2}"/>
              </a:ext>
            </a:extLst>
          </p:cNvPr>
          <p:cNvSpPr>
            <a:spLocks noGrp="1"/>
          </p:cNvSpPr>
          <p:nvPr>
            <p:ph type="title"/>
          </p:nvPr>
        </p:nvSpPr>
        <p:spPr>
          <a:xfrm>
            <a:off x="457200" y="144836"/>
            <a:ext cx="8229600" cy="1438864"/>
          </a:xfrm>
          <a:solidFill>
            <a:srgbClr val="002060"/>
          </a:solidFill>
        </p:spPr>
        <p:txBody>
          <a:bodyPr>
            <a:normAutofit/>
          </a:bodyPr>
          <a:lstStyle/>
          <a:p>
            <a:pPr marL="0" indent="0"/>
            <a:r>
              <a:rPr lang="en-US" altLang="ja-JP" sz="3100" b="1" dirty="0">
                <a:solidFill>
                  <a:srgbClr val="FFFF00"/>
                </a:solidFill>
                <a:highlight>
                  <a:srgbClr val="000080"/>
                </a:highlight>
              </a:rPr>
              <a:t>《</a:t>
            </a:r>
            <a:r>
              <a:rPr lang="ja-JP" altLang="en-US" sz="3100" b="1" dirty="0">
                <a:solidFill>
                  <a:srgbClr val="FFFF00"/>
                </a:solidFill>
                <a:highlight>
                  <a:srgbClr val="000080"/>
                </a:highlight>
              </a:rPr>
              <a:t>一人暮らし高齢者要支援</a:t>
            </a:r>
            <a:r>
              <a:rPr lang="en-US" altLang="ja-JP" sz="3100" b="1" dirty="0">
                <a:solidFill>
                  <a:srgbClr val="FFFF00"/>
                </a:solidFill>
                <a:highlight>
                  <a:srgbClr val="000080"/>
                </a:highlight>
              </a:rPr>
              <a:t>》</a:t>
            </a:r>
            <a:br>
              <a:rPr lang="en-US" altLang="ja-JP" sz="3100" b="1" dirty="0">
                <a:solidFill>
                  <a:srgbClr val="FFFF00"/>
                </a:solidFill>
              </a:rPr>
            </a:br>
            <a:r>
              <a:rPr lang="en-US" altLang="ja-JP" sz="3100" b="1" dirty="0">
                <a:solidFill>
                  <a:srgbClr val="0000FF"/>
                </a:solidFill>
                <a:highlight>
                  <a:srgbClr val="FFFFFF"/>
                </a:highlight>
              </a:rPr>
              <a:t>『</a:t>
            </a:r>
            <a:r>
              <a:rPr lang="ja-JP" altLang="en-US" sz="3100" b="1" dirty="0">
                <a:solidFill>
                  <a:srgbClr val="0000FF"/>
                </a:solidFill>
                <a:highlight>
                  <a:srgbClr val="FFFFFF"/>
                </a:highlight>
              </a:rPr>
              <a:t>声かけ希望者の誕生月プレゼント・安否確認</a:t>
            </a:r>
            <a:r>
              <a:rPr lang="en-US" altLang="ja-JP" sz="3100" b="1" dirty="0">
                <a:solidFill>
                  <a:srgbClr val="0000FF"/>
                </a:solidFill>
                <a:highlight>
                  <a:srgbClr val="FFFFFF"/>
                </a:highlight>
              </a:rPr>
              <a:t>』</a:t>
            </a:r>
            <a:r>
              <a:rPr lang="ja-JP" altLang="en-US" sz="4400" b="1" dirty="0">
                <a:solidFill>
                  <a:srgbClr val="0000FF"/>
                </a:solidFill>
                <a:highlight>
                  <a:srgbClr val="FFFFFF"/>
                </a:highlight>
              </a:rPr>
              <a:t>　                　</a:t>
            </a:r>
            <a:endParaRPr kumimoji="1" lang="ja-JP" altLang="en-US" b="1" dirty="0">
              <a:solidFill>
                <a:srgbClr val="0000FF"/>
              </a:solidFill>
              <a:highlight>
                <a:srgbClr val="FFFFFF"/>
              </a:highlight>
            </a:endParaRPr>
          </a:p>
        </p:txBody>
      </p:sp>
      <p:pic>
        <p:nvPicPr>
          <p:cNvPr id="5" name="コンテンツ プレースホルダー 4">
            <a:extLst>
              <a:ext uri="{FF2B5EF4-FFF2-40B4-BE49-F238E27FC236}">
                <a16:creationId xmlns:a16="http://schemas.microsoft.com/office/drawing/2014/main" id="{189B2A5F-3818-45FB-A579-C44BC8EA9B3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861391" y="3318917"/>
            <a:ext cx="3596809" cy="3138369"/>
          </a:xfrm>
        </p:spPr>
      </p:pic>
      <p:sp>
        <p:nvSpPr>
          <p:cNvPr id="9" name="コンテンツ プレースホルダー 5">
            <a:extLst>
              <a:ext uri="{FF2B5EF4-FFF2-40B4-BE49-F238E27FC236}">
                <a16:creationId xmlns:a16="http://schemas.microsoft.com/office/drawing/2014/main" id="{B3A4CAAF-DE01-41D8-9E24-F2BEBE7DDFC1}"/>
              </a:ext>
            </a:extLst>
          </p:cNvPr>
          <p:cNvSpPr txBox="1">
            <a:spLocks/>
          </p:cNvSpPr>
          <p:nvPr/>
        </p:nvSpPr>
        <p:spPr>
          <a:xfrm>
            <a:off x="4572000" y="1844824"/>
            <a:ext cx="3886200" cy="4351338"/>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endParaRPr lang="ja-JP" altLang="en-US" dirty="0"/>
          </a:p>
        </p:txBody>
      </p:sp>
      <p:sp>
        <p:nvSpPr>
          <p:cNvPr id="7" name="テキスト ボックス 6">
            <a:extLst>
              <a:ext uri="{FF2B5EF4-FFF2-40B4-BE49-F238E27FC236}">
                <a16:creationId xmlns:a16="http://schemas.microsoft.com/office/drawing/2014/main" id="{E35BFC38-8ACC-4966-A81F-86D6F0A0C834}"/>
              </a:ext>
            </a:extLst>
          </p:cNvPr>
          <p:cNvSpPr txBox="1"/>
          <p:nvPr/>
        </p:nvSpPr>
        <p:spPr>
          <a:xfrm>
            <a:off x="4591127" y="1655756"/>
            <a:ext cx="4011768" cy="1291379"/>
          </a:xfrm>
          <a:prstGeom prst="rect">
            <a:avLst/>
          </a:prstGeom>
          <a:solidFill>
            <a:schemeClr val="bg1">
              <a:lumMod val="95000"/>
            </a:schemeClr>
          </a:solidFill>
          <a:ln w="38100">
            <a:solidFill>
              <a:srgbClr val="0000FF"/>
            </a:solidFill>
          </a:ln>
        </p:spPr>
        <p:txBody>
          <a:bodyPr wrap="square" rtlCol="0">
            <a:spAutoFit/>
          </a:bodyPr>
          <a:lstStyle/>
          <a:p>
            <a:pPr>
              <a:lnSpc>
                <a:spcPct val="150000"/>
              </a:lnSpc>
            </a:pPr>
            <a:r>
              <a:rPr kumimoji="1" lang="ja-JP" altLang="en-US" dirty="0"/>
              <a:t>主　催 ： ボランティア</a:t>
            </a:r>
            <a:r>
              <a:rPr lang="ja-JP" altLang="en-US" dirty="0"/>
              <a:t>福祉</a:t>
            </a:r>
            <a:r>
              <a:rPr kumimoji="1" lang="ja-JP" altLang="en-US" dirty="0"/>
              <a:t>グループ</a:t>
            </a:r>
            <a:endParaRPr kumimoji="1" lang="en-US" altLang="ja-JP" dirty="0"/>
          </a:p>
          <a:p>
            <a:pPr>
              <a:lnSpc>
                <a:spcPct val="150000"/>
              </a:lnSpc>
            </a:pPr>
            <a:r>
              <a:rPr lang="ja-JP" altLang="en-US" dirty="0"/>
              <a:t>共　催 ： 自治会（人権福祉対策委員会）</a:t>
            </a:r>
            <a:endParaRPr lang="en-US" altLang="ja-JP" dirty="0"/>
          </a:p>
          <a:p>
            <a:pPr>
              <a:lnSpc>
                <a:spcPct val="150000"/>
              </a:lnSpc>
            </a:pPr>
            <a:r>
              <a:rPr kumimoji="1" lang="ja-JP" altLang="en-US" dirty="0"/>
              <a:t>共　催 ： 民生児童委員</a:t>
            </a:r>
          </a:p>
        </p:txBody>
      </p:sp>
      <p:pic>
        <p:nvPicPr>
          <p:cNvPr id="4" name="図 3">
            <a:extLst>
              <a:ext uri="{FF2B5EF4-FFF2-40B4-BE49-F238E27FC236}">
                <a16:creationId xmlns:a16="http://schemas.microsoft.com/office/drawing/2014/main" id="{69D918AB-D835-451A-8C8A-DF6817A812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849481" y="1655756"/>
            <a:ext cx="3577824" cy="5057408"/>
          </a:xfrm>
          <a:prstGeom prst="rect">
            <a:avLst/>
          </a:prstGeom>
        </p:spPr>
      </p:pic>
    </p:spTree>
    <p:extLst>
      <p:ext uri="{BB962C8B-B14F-4D97-AF65-F5344CB8AC3E}">
        <p14:creationId xmlns:p14="http://schemas.microsoft.com/office/powerpoint/2010/main" val="238531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6"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D6F77E25-0D88-4248-9530-C2DF26A70904}"/>
              </a:ext>
            </a:extLst>
          </p:cNvPr>
          <p:cNvSpPr/>
          <p:nvPr/>
        </p:nvSpPr>
        <p:spPr>
          <a:xfrm>
            <a:off x="0" y="0"/>
            <a:ext cx="9144000" cy="685799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コンテンツ プレースホルダー 6"/>
          <p:cNvSpPr>
            <a:spLocks noGrp="1"/>
          </p:cNvSpPr>
          <p:nvPr>
            <p:ph idx="1"/>
          </p:nvPr>
        </p:nvSpPr>
        <p:spPr>
          <a:xfrm>
            <a:off x="477706" y="3467530"/>
            <a:ext cx="8064896" cy="2841790"/>
          </a:xfrm>
          <a:solidFill>
            <a:schemeClr val="accent5">
              <a:lumMod val="20000"/>
              <a:lumOff val="80000"/>
            </a:schemeClr>
          </a:solidFill>
        </p:spPr>
        <p:txBody>
          <a:bodyPr>
            <a:normAutofit/>
          </a:bodyPr>
          <a:lstStyle/>
          <a:p>
            <a:pPr marL="0" indent="0">
              <a:buNone/>
            </a:pPr>
            <a:r>
              <a:rPr lang="ja-JP" altLang="en-US" sz="3300" dirty="0"/>
              <a:t>　  </a:t>
            </a:r>
            <a:r>
              <a:rPr kumimoji="1" lang="ja-JP" altLang="en-US" sz="3300" dirty="0">
                <a:solidFill>
                  <a:srgbClr val="FF0000"/>
                </a:solidFill>
              </a:rPr>
              <a:t>活動内容</a:t>
            </a:r>
            <a:endParaRPr kumimoji="1" lang="en-US" altLang="ja-JP" sz="3300" dirty="0">
              <a:solidFill>
                <a:srgbClr val="FF0000"/>
              </a:solidFill>
            </a:endParaRPr>
          </a:p>
          <a:p>
            <a:pPr marL="0" indent="0">
              <a:buNone/>
            </a:pPr>
            <a:r>
              <a:rPr lang="ja-JP" altLang="en-US" sz="2800" dirty="0">
                <a:solidFill>
                  <a:srgbClr val="002060"/>
                </a:solidFill>
              </a:rPr>
              <a:t> </a:t>
            </a:r>
            <a:r>
              <a:rPr lang="en-US" altLang="ja-JP" sz="2800" dirty="0">
                <a:solidFill>
                  <a:srgbClr val="002060"/>
                </a:solidFill>
              </a:rPr>
              <a:t>※</a:t>
            </a:r>
            <a:r>
              <a:rPr lang="ja-JP" altLang="en-US" sz="2800" dirty="0">
                <a:solidFill>
                  <a:srgbClr val="002060"/>
                </a:solidFill>
              </a:rPr>
              <a:t> 防犯効果の大きいパトロールを主とした活動</a:t>
            </a:r>
            <a:endParaRPr lang="en-US" altLang="ja-JP" sz="2800" dirty="0">
              <a:solidFill>
                <a:srgbClr val="002060"/>
              </a:solidFill>
            </a:endParaRPr>
          </a:p>
          <a:p>
            <a:pPr marL="0" indent="0">
              <a:buNone/>
            </a:pPr>
            <a:r>
              <a:rPr lang="ja-JP" altLang="en-US" sz="2800" dirty="0">
                <a:solidFill>
                  <a:srgbClr val="002060"/>
                </a:solidFill>
              </a:rPr>
              <a:t> </a:t>
            </a:r>
            <a:r>
              <a:rPr kumimoji="1" lang="en-US" altLang="ja-JP" sz="2800" dirty="0">
                <a:solidFill>
                  <a:srgbClr val="002060"/>
                </a:solidFill>
              </a:rPr>
              <a:t>※</a:t>
            </a:r>
            <a:r>
              <a:rPr kumimoji="1" lang="ja-JP" altLang="en-US" sz="2800" dirty="0">
                <a:solidFill>
                  <a:srgbClr val="002060"/>
                </a:solidFill>
              </a:rPr>
              <a:t> </a:t>
            </a:r>
            <a:r>
              <a:rPr kumimoji="1" lang="ja-JP" altLang="en-US" sz="2800" u="sng" dirty="0">
                <a:solidFill>
                  <a:srgbClr val="002060"/>
                </a:solidFill>
              </a:rPr>
              <a:t>朝小児童</a:t>
            </a:r>
            <a:r>
              <a:rPr kumimoji="1" lang="ja-JP" altLang="en-US" sz="2800" dirty="0">
                <a:solidFill>
                  <a:srgbClr val="002060"/>
                </a:solidFill>
              </a:rPr>
              <a:t>の</a:t>
            </a:r>
            <a:r>
              <a:rPr kumimoji="1" lang="en-US" altLang="ja-JP" sz="2800" b="1" u="sng" dirty="0">
                <a:solidFill>
                  <a:srgbClr val="002060"/>
                </a:solidFill>
                <a:effectLst>
                  <a:outerShdw blurRad="38100" dist="38100" dir="2700000" algn="tl">
                    <a:srgbClr val="000000">
                      <a:alpha val="43137"/>
                    </a:srgbClr>
                  </a:outerShdw>
                </a:effectLst>
              </a:rPr>
              <a:t>『</a:t>
            </a:r>
            <a:r>
              <a:rPr kumimoji="1" lang="ja-JP" altLang="en-US" sz="2800" b="1" u="sng" dirty="0">
                <a:solidFill>
                  <a:srgbClr val="002060"/>
                </a:solidFill>
                <a:effectLst>
                  <a:outerShdw blurRad="38100" dist="38100" dir="2700000" algn="tl">
                    <a:srgbClr val="000000">
                      <a:alpha val="43137"/>
                    </a:srgbClr>
                  </a:outerShdw>
                </a:effectLst>
              </a:rPr>
              <a:t>登・下校時</a:t>
            </a:r>
            <a:r>
              <a:rPr kumimoji="1" lang="en-US" altLang="ja-JP" sz="2800" b="1" u="sng" dirty="0">
                <a:solidFill>
                  <a:srgbClr val="002060"/>
                </a:solidFill>
                <a:effectLst>
                  <a:outerShdw blurRad="38100" dist="38100" dir="2700000" algn="tl">
                    <a:srgbClr val="000000">
                      <a:alpha val="43137"/>
                    </a:srgbClr>
                  </a:outerShdw>
                </a:effectLst>
              </a:rPr>
              <a:t>』</a:t>
            </a:r>
            <a:r>
              <a:rPr kumimoji="1" lang="ja-JP" altLang="en-US" sz="2800" u="sng" dirty="0">
                <a:solidFill>
                  <a:srgbClr val="002060"/>
                </a:solidFill>
              </a:rPr>
              <a:t>パトロール</a:t>
            </a:r>
            <a:endParaRPr kumimoji="1" lang="en-US" altLang="ja-JP" sz="2800" u="sng" dirty="0">
              <a:solidFill>
                <a:srgbClr val="002060"/>
              </a:solidFill>
            </a:endParaRPr>
          </a:p>
          <a:p>
            <a:pPr marL="0" indent="0">
              <a:buNone/>
            </a:pPr>
            <a:r>
              <a:rPr kumimoji="1" lang="ja-JP" altLang="en-US" sz="2800" dirty="0">
                <a:solidFill>
                  <a:srgbClr val="002060"/>
                </a:solidFill>
              </a:rPr>
              <a:t> </a:t>
            </a:r>
            <a:r>
              <a:rPr lang="en-US" altLang="ja-JP" sz="2800" dirty="0">
                <a:solidFill>
                  <a:srgbClr val="002060"/>
                </a:solidFill>
              </a:rPr>
              <a:t>※</a:t>
            </a:r>
            <a:r>
              <a:rPr lang="ja-JP" altLang="en-US" sz="2800" dirty="0">
                <a:solidFill>
                  <a:srgbClr val="002060"/>
                </a:solidFill>
              </a:rPr>
              <a:t> </a:t>
            </a:r>
            <a:r>
              <a:rPr kumimoji="1" lang="ja-JP" altLang="en-US" sz="2800" u="sng" dirty="0">
                <a:solidFill>
                  <a:srgbClr val="002060"/>
                </a:solidFill>
              </a:rPr>
              <a:t>夕方</a:t>
            </a:r>
            <a:r>
              <a:rPr kumimoji="1" lang="ja-JP" altLang="en-US" sz="2800" dirty="0">
                <a:solidFill>
                  <a:srgbClr val="002060"/>
                </a:solidFill>
              </a:rPr>
              <a:t>、</a:t>
            </a:r>
            <a:r>
              <a:rPr kumimoji="1" lang="ja-JP" altLang="en-US" sz="2800" u="sng" dirty="0">
                <a:solidFill>
                  <a:srgbClr val="002060"/>
                </a:solidFill>
              </a:rPr>
              <a:t>住宅内の公園パトロール</a:t>
            </a:r>
            <a:endParaRPr kumimoji="1" lang="en-US" altLang="ja-JP" sz="2800" u="sng" dirty="0">
              <a:solidFill>
                <a:srgbClr val="002060"/>
              </a:solidFill>
            </a:endParaRPr>
          </a:p>
          <a:p>
            <a:pPr marL="0" indent="0">
              <a:buNone/>
            </a:pPr>
            <a:r>
              <a:rPr lang="ja-JP" altLang="en-US" sz="2800" dirty="0">
                <a:solidFill>
                  <a:srgbClr val="002060"/>
                </a:solidFill>
              </a:rPr>
              <a:t> </a:t>
            </a:r>
            <a:r>
              <a:rPr lang="en-US" altLang="ja-JP" sz="2800" dirty="0">
                <a:solidFill>
                  <a:srgbClr val="002060"/>
                </a:solidFill>
              </a:rPr>
              <a:t>※</a:t>
            </a:r>
            <a:r>
              <a:rPr lang="ja-JP" altLang="en-US" sz="2800" dirty="0">
                <a:solidFill>
                  <a:srgbClr val="002060"/>
                </a:solidFill>
              </a:rPr>
              <a:t> </a:t>
            </a:r>
            <a:r>
              <a:rPr lang="ja-JP" altLang="en-US" sz="2800" u="sng" dirty="0">
                <a:solidFill>
                  <a:srgbClr val="002060"/>
                </a:solidFill>
              </a:rPr>
              <a:t>夜間</a:t>
            </a:r>
            <a:r>
              <a:rPr lang="ja-JP" altLang="en-US" sz="2800" dirty="0">
                <a:solidFill>
                  <a:srgbClr val="002060"/>
                </a:solidFill>
              </a:rPr>
              <a:t>、</a:t>
            </a:r>
            <a:r>
              <a:rPr lang="ja-JP" altLang="en-US" sz="2800" u="sng" dirty="0">
                <a:solidFill>
                  <a:srgbClr val="002060"/>
                </a:solidFill>
              </a:rPr>
              <a:t>住宅内のパトロール</a:t>
            </a:r>
            <a:endParaRPr lang="en-US" altLang="ja-JP" sz="2800" u="sng" dirty="0">
              <a:solidFill>
                <a:srgbClr val="002060"/>
              </a:solidFill>
            </a:endParaRPr>
          </a:p>
        </p:txBody>
      </p:sp>
      <p:sp>
        <p:nvSpPr>
          <p:cNvPr id="5" name="タイトル 4"/>
          <p:cNvSpPr>
            <a:spLocks noGrp="1"/>
          </p:cNvSpPr>
          <p:nvPr>
            <p:ph type="title"/>
          </p:nvPr>
        </p:nvSpPr>
        <p:spPr>
          <a:xfrm>
            <a:off x="447618" y="2060317"/>
            <a:ext cx="8085402" cy="1252728"/>
          </a:xfrm>
          <a:solidFill>
            <a:schemeClr val="accent6">
              <a:lumMod val="50000"/>
            </a:schemeClr>
          </a:solidFill>
        </p:spPr>
        <p:txBody>
          <a:bodyPr>
            <a:normAutofit/>
          </a:bodyPr>
          <a:lstStyle/>
          <a:p>
            <a:r>
              <a:rPr lang="ja-JP" altLang="en-US" sz="3200" b="1" dirty="0">
                <a:solidFill>
                  <a:srgbClr val="FFFF00"/>
                </a:solidFill>
                <a:latin typeface="+mn-ea"/>
                <a:ea typeface="+mn-ea"/>
              </a:rPr>
              <a:t>見守り活動を通じ、事故・犯罪のない</a:t>
            </a:r>
            <a:br>
              <a:rPr lang="en-US" altLang="ja-JP" sz="3200" b="1" dirty="0">
                <a:solidFill>
                  <a:srgbClr val="FFFF00"/>
                </a:solidFill>
                <a:latin typeface="+mn-ea"/>
                <a:ea typeface="+mn-ea"/>
              </a:rPr>
            </a:br>
            <a:r>
              <a:rPr lang="ja-JP" altLang="en-US" sz="3600" b="1" dirty="0">
                <a:solidFill>
                  <a:srgbClr val="FFFF00"/>
                </a:solidFill>
                <a:effectLst>
                  <a:outerShdw blurRad="38100" dist="38100" dir="2700000" algn="tl">
                    <a:srgbClr val="000000">
                      <a:alpha val="43137"/>
                    </a:srgbClr>
                  </a:outerShdw>
                </a:effectLst>
                <a:highlight>
                  <a:srgbClr val="000000"/>
                </a:highlight>
                <a:latin typeface="+mn-ea"/>
                <a:ea typeface="+mn-ea"/>
              </a:rPr>
              <a:t>≪安全・安心な町づくりに貢献≫</a:t>
            </a:r>
            <a:endParaRPr kumimoji="1" lang="ja-JP" altLang="en-US" sz="3600" b="1" dirty="0">
              <a:solidFill>
                <a:srgbClr val="FFFF00"/>
              </a:solidFill>
              <a:effectLst>
                <a:outerShdw blurRad="38100" dist="38100" dir="2700000" algn="tl">
                  <a:srgbClr val="000000">
                    <a:alpha val="43137"/>
                  </a:srgbClr>
                </a:outerShdw>
              </a:effectLst>
              <a:highlight>
                <a:srgbClr val="000000"/>
              </a:highlight>
              <a:latin typeface="+mn-ea"/>
              <a:ea typeface="+mn-ea"/>
            </a:endParaRPr>
          </a:p>
        </p:txBody>
      </p:sp>
      <p:sp>
        <p:nvSpPr>
          <p:cNvPr id="6" name="テキスト ボックス 5">
            <a:extLst>
              <a:ext uri="{FF2B5EF4-FFF2-40B4-BE49-F238E27FC236}">
                <a16:creationId xmlns:a16="http://schemas.microsoft.com/office/drawing/2014/main" id="{1A79E276-406D-4D11-A1C2-0F7C36F8CCBA}"/>
              </a:ext>
            </a:extLst>
          </p:cNvPr>
          <p:cNvSpPr txBox="1"/>
          <p:nvPr/>
        </p:nvSpPr>
        <p:spPr>
          <a:xfrm>
            <a:off x="683568" y="546384"/>
            <a:ext cx="7416824" cy="1200329"/>
          </a:xfrm>
          <a:prstGeom prst="rect">
            <a:avLst/>
          </a:prstGeom>
          <a:solidFill>
            <a:schemeClr val="accent5">
              <a:lumMod val="40000"/>
              <a:lumOff val="60000"/>
            </a:schemeClr>
          </a:solidFill>
          <a:ln w="28575">
            <a:solidFill>
              <a:srgbClr val="002060"/>
            </a:solidFill>
          </a:ln>
        </p:spPr>
        <p:txBody>
          <a:bodyPr wrap="square" rtlCol="0">
            <a:spAutoFit/>
          </a:bodyPr>
          <a:lstStyle/>
          <a:p>
            <a:pPr algn="ctr"/>
            <a:r>
              <a:rPr lang="ja-JP" altLang="en-US" sz="7200" b="1" dirty="0">
                <a:effectLst>
                  <a:outerShdw blurRad="38100" dist="38100" dir="2700000" algn="tl">
                    <a:srgbClr val="000000">
                      <a:alpha val="43137"/>
                    </a:srgbClr>
                  </a:outerShdw>
                </a:effectLst>
              </a:rPr>
              <a:t>防犯グループ</a:t>
            </a:r>
            <a:endParaRPr lang="en-US" altLang="ja-JP"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73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7">
                                            <p:bg/>
                                          </p:spTgt>
                                        </p:tgtEl>
                                        <p:attrNameLst>
                                          <p:attrName>style.visibility</p:attrName>
                                        </p:attrNameLst>
                                      </p:cBhvr>
                                      <p:to>
                                        <p:strVal val="visible"/>
                                      </p:to>
                                    </p:set>
                                    <p:animEffect transition="in" filter="fade">
                                      <p:cBhvr>
                                        <p:cTn id="13" dur="750"/>
                                        <p:tgtEl>
                                          <p:spTgt spid="7">
                                            <p:bg/>
                                          </p:spTgt>
                                        </p:tgtEl>
                                      </p:cBhvr>
                                    </p:animEffect>
                                    <p:anim calcmode="lin" valueType="num">
                                      <p:cBhvr>
                                        <p:cTn id="14" dur="750" fill="hold"/>
                                        <p:tgtEl>
                                          <p:spTgt spid="7">
                                            <p:bg/>
                                          </p:spTgt>
                                        </p:tgtEl>
                                        <p:attrNameLst>
                                          <p:attrName>ppt_x</p:attrName>
                                        </p:attrNameLst>
                                      </p:cBhvr>
                                      <p:tavLst>
                                        <p:tav tm="0">
                                          <p:val>
                                            <p:strVal val="#ppt_x"/>
                                          </p:val>
                                        </p:tav>
                                        <p:tav tm="100000">
                                          <p:val>
                                            <p:strVal val="#ppt_x"/>
                                          </p:val>
                                        </p:tav>
                                      </p:tavLst>
                                    </p:anim>
                                    <p:anim calcmode="lin" valueType="num">
                                      <p:cBhvr>
                                        <p:cTn id="15" dur="750" fill="hold"/>
                                        <p:tgtEl>
                                          <p:spTgt spid="7">
                                            <p:bg/>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750"/>
                                        <p:tgtEl>
                                          <p:spTgt spid="7">
                                            <p:txEl>
                                              <p:pRg st="0" end="0"/>
                                            </p:txEl>
                                          </p:spTgt>
                                        </p:tgtEl>
                                      </p:cBhvr>
                                    </p:animEffect>
                                    <p:anim calcmode="lin" valueType="num">
                                      <p:cBhvr>
                                        <p:cTn id="20"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75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750"/>
                            </p:stCondLst>
                            <p:childTnLst>
                              <p:par>
                                <p:cTn id="23" presetID="42" presetClass="entr" presetSubtype="0" fill="hold" grpId="0" nodeType="after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fade">
                                      <p:cBhvr>
                                        <p:cTn id="25" dur="750"/>
                                        <p:tgtEl>
                                          <p:spTgt spid="7">
                                            <p:txEl>
                                              <p:pRg st="1" end="1"/>
                                            </p:txEl>
                                          </p:spTgt>
                                        </p:tgtEl>
                                      </p:cBhvr>
                                    </p:animEffect>
                                    <p:anim calcmode="lin" valueType="num">
                                      <p:cBhvr>
                                        <p:cTn id="26" dur="75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7" dur="75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750"/>
                                        <p:tgtEl>
                                          <p:spTgt spid="7">
                                            <p:txEl>
                                              <p:pRg st="2" end="2"/>
                                            </p:txEl>
                                          </p:spTgt>
                                        </p:tgtEl>
                                      </p:cBhvr>
                                    </p:animEffect>
                                    <p:anim calcmode="lin" valueType="num">
                                      <p:cBhvr>
                                        <p:cTn id="32" dur="75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75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34" fill="hold">
                            <p:stCondLst>
                              <p:cond delay="4250"/>
                            </p:stCondLst>
                            <p:childTnLst>
                              <p:par>
                                <p:cTn id="35" presetID="42" presetClass="entr" presetSubtype="0" fill="hold" grpId="0" nodeType="after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750"/>
                                        <p:tgtEl>
                                          <p:spTgt spid="7">
                                            <p:txEl>
                                              <p:pRg st="3" end="3"/>
                                            </p:txEl>
                                          </p:spTgt>
                                        </p:tgtEl>
                                      </p:cBhvr>
                                    </p:animEffect>
                                    <p:anim calcmode="lin" valueType="num">
                                      <p:cBhvr>
                                        <p:cTn id="38" dur="75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9" dur="75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animEffect transition="in" filter="fade">
                                      <p:cBhvr>
                                        <p:cTn id="43" dur="750"/>
                                        <p:tgtEl>
                                          <p:spTgt spid="7">
                                            <p:txEl>
                                              <p:pRg st="4" end="4"/>
                                            </p:txEl>
                                          </p:spTgt>
                                        </p:tgtEl>
                                      </p:cBhvr>
                                    </p:animEffect>
                                    <p:anim calcmode="lin" valueType="num">
                                      <p:cBhvr>
                                        <p:cTn id="44" dur="75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5" dur="75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483C537-33FA-4B6C-9747-365179E09838}"/>
              </a:ext>
            </a:extLst>
          </p:cNvPr>
          <p:cNvSpPr/>
          <p:nvPr/>
        </p:nvSpPr>
        <p:spPr>
          <a:xfrm>
            <a:off x="0" y="-29320"/>
            <a:ext cx="9252520" cy="688731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99592" y="1412776"/>
            <a:ext cx="7128792" cy="1060028"/>
          </a:xfrm>
          <a:solidFill>
            <a:schemeClr val="accent5">
              <a:lumMod val="40000"/>
              <a:lumOff val="60000"/>
            </a:schemeClr>
          </a:solidFill>
          <a:ln>
            <a:solidFill>
              <a:srgbClr val="FFFF00"/>
            </a:solidFill>
          </a:ln>
        </p:spPr>
        <p:txBody>
          <a:bodyPr>
            <a:normAutofit fontScale="90000"/>
          </a:bodyPr>
          <a:lstStyle/>
          <a:p>
            <a:r>
              <a:rPr lang="ja-JP" altLang="en-US" sz="6600" b="1" dirty="0">
                <a:solidFill>
                  <a:schemeClr val="tx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防犯グループ</a:t>
            </a:r>
            <a:endParaRPr kumimoji="1" lang="ja-JP" altLang="en-US" sz="6600" b="1" dirty="0">
              <a:solidFill>
                <a:schemeClr val="tx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3" name="サブタイトル 2"/>
          <p:cNvSpPr>
            <a:spLocks noGrp="1"/>
          </p:cNvSpPr>
          <p:nvPr>
            <p:ph type="subTitle" idx="1"/>
          </p:nvPr>
        </p:nvSpPr>
        <p:spPr>
          <a:xfrm>
            <a:off x="899592" y="2870784"/>
            <a:ext cx="7128792" cy="2088232"/>
          </a:xfrm>
          <a:solidFill>
            <a:schemeClr val="bg1">
              <a:lumMod val="85000"/>
            </a:schemeClr>
          </a:solidFill>
        </p:spPr>
        <p:txBody>
          <a:bodyPr>
            <a:noAutofit/>
          </a:bodyPr>
          <a:lstStyle/>
          <a:p>
            <a:pPr algn="l"/>
            <a:r>
              <a:rPr lang="ja-JP" altLang="en-US" sz="3600" b="1" dirty="0">
                <a:solidFill>
                  <a:srgbClr val="002060"/>
                </a:solidFill>
                <a:latin typeface="ＭＳ Ｐ明朝" panose="02020600040205080304" pitchFamily="18" charset="-128"/>
                <a:ea typeface="ＭＳ Ｐ明朝" panose="02020600040205080304" pitchFamily="18" charset="-128"/>
              </a:rPr>
              <a:t>　リーダー ：岩田 文夫   （西６丁目）</a:t>
            </a:r>
            <a:endParaRPr lang="en-US" altLang="ja-JP" sz="3600" b="1" dirty="0">
              <a:solidFill>
                <a:srgbClr val="FF0000"/>
              </a:solidFill>
              <a:latin typeface="ＭＳ Ｐ明朝" panose="02020600040205080304" pitchFamily="18" charset="-128"/>
              <a:ea typeface="ＭＳ Ｐ明朝" panose="02020600040205080304" pitchFamily="18" charset="-128"/>
            </a:endParaRPr>
          </a:p>
          <a:p>
            <a:pPr algn="l"/>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lang="ja-JP" altLang="en-US" sz="2500" b="1" dirty="0">
                <a:solidFill>
                  <a:srgbClr val="002060"/>
                </a:solidFill>
                <a:latin typeface="ＭＳ Ｐ明朝" panose="02020600040205080304" pitchFamily="18" charset="-128"/>
                <a:ea typeface="ＭＳ Ｐ明朝" panose="02020600040205080304" pitchFamily="18" charset="-128"/>
              </a:rPr>
              <a:t>サブリーダー</a:t>
            </a:r>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kumimoji="1" lang="ja-JP" altLang="en-US" sz="3600" b="1" dirty="0">
                <a:solidFill>
                  <a:srgbClr val="002060"/>
                </a:solidFill>
                <a:latin typeface="ＭＳ Ｐ明朝" panose="02020600040205080304" pitchFamily="18" charset="-128"/>
                <a:ea typeface="ＭＳ Ｐ明朝" panose="02020600040205080304" pitchFamily="18" charset="-128"/>
              </a:rPr>
              <a:t>：</a:t>
            </a:r>
            <a:r>
              <a:rPr lang="ja-JP" altLang="en-US" sz="3600" b="1" dirty="0">
                <a:solidFill>
                  <a:srgbClr val="002060"/>
                </a:solidFill>
                <a:latin typeface="ＭＳ Ｐ明朝" panose="02020600040205080304" pitchFamily="18" charset="-128"/>
                <a:ea typeface="ＭＳ Ｐ明朝" panose="02020600040205080304" pitchFamily="18" charset="-128"/>
              </a:rPr>
              <a:t>渡真利昌朗</a:t>
            </a:r>
            <a:r>
              <a:rPr kumimoji="1" lang="ja-JP" altLang="en-US" sz="3600" b="1" dirty="0">
                <a:solidFill>
                  <a:srgbClr val="002060"/>
                </a:solidFill>
                <a:latin typeface="ＭＳ Ｐ明朝" panose="02020600040205080304" pitchFamily="18" charset="-128"/>
                <a:ea typeface="ＭＳ Ｐ明朝" panose="02020600040205080304" pitchFamily="18" charset="-128"/>
              </a:rPr>
              <a:t> （西８丁目）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a:p>
            <a:pPr algn="l"/>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kumimoji="1" lang="en-US" altLang="ja-JP" sz="2500" b="1" dirty="0">
                <a:solidFill>
                  <a:srgbClr val="002060"/>
                </a:solidFill>
                <a:latin typeface="ＭＳ Ｐ明朝" panose="02020600040205080304" pitchFamily="18" charset="-128"/>
                <a:ea typeface="ＭＳ Ｐ明朝" panose="02020600040205080304" pitchFamily="18" charset="-128"/>
              </a:rPr>
              <a:t>〃</a:t>
            </a:r>
            <a:r>
              <a:rPr kumimoji="1" lang="ja-JP" altLang="en-US" sz="3600" b="1" dirty="0">
                <a:solidFill>
                  <a:srgbClr val="002060"/>
                </a:solidFill>
                <a:latin typeface="ＭＳ Ｐ明朝" panose="02020600040205080304" pitchFamily="18" charset="-128"/>
                <a:ea typeface="ＭＳ Ｐ明朝" panose="02020600040205080304" pitchFamily="18" charset="-128"/>
              </a:rPr>
              <a:t>　 　：河井     茂　 （</a:t>
            </a:r>
            <a:r>
              <a:rPr lang="ja-JP" altLang="en-US" sz="3600" b="1" dirty="0">
                <a:solidFill>
                  <a:srgbClr val="002060"/>
                </a:solidFill>
                <a:latin typeface="ＭＳ Ｐ明朝" panose="02020600040205080304" pitchFamily="18" charset="-128"/>
                <a:ea typeface="ＭＳ Ｐ明朝" panose="02020600040205080304" pitchFamily="18" charset="-128"/>
              </a:rPr>
              <a:t>東５</a:t>
            </a:r>
            <a:r>
              <a:rPr kumimoji="1" lang="ja-JP" altLang="en-US" sz="3600" b="1" dirty="0">
                <a:solidFill>
                  <a:srgbClr val="002060"/>
                </a:solidFill>
                <a:latin typeface="ＭＳ Ｐ明朝" panose="02020600040205080304" pitchFamily="18" charset="-128"/>
                <a:ea typeface="ＭＳ Ｐ明朝" panose="02020600040205080304" pitchFamily="18" charset="-128"/>
              </a:rPr>
              <a:t>丁目）</a:t>
            </a:r>
          </a:p>
        </p:txBody>
      </p:sp>
    </p:spTree>
    <p:extLst>
      <p:ext uri="{BB962C8B-B14F-4D97-AF65-F5344CB8AC3E}">
        <p14:creationId xmlns:p14="http://schemas.microsoft.com/office/powerpoint/2010/main" val="2166359015"/>
      </p:ext>
    </p:extLst>
  </p:cSld>
  <p:clrMapOvr>
    <a:masterClrMapping/>
  </p:clrMapOvr>
  <mc:AlternateContent xmlns:mc="http://schemas.openxmlformats.org/markup-compatibility/2006" xmlns:p14="http://schemas.microsoft.com/office/powerpoint/2010/main">
    <mc:Choice Requires="p14">
      <p:transition spd="slow" p14:dur="2000" advTm="8703"/>
    </mc:Choice>
    <mc:Fallback xmlns="">
      <p:transition spd="slow" advTm="8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3B7C4797-E64B-4F96-89B9-7F141A04DAF3}"/>
              </a:ext>
            </a:extLst>
          </p:cNvPr>
          <p:cNvSpPr/>
          <p:nvPr/>
        </p:nvSpPr>
        <p:spPr>
          <a:xfrm>
            <a:off x="0" y="0"/>
            <a:ext cx="9144000" cy="685799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a:xfrm>
            <a:off x="420279" y="197793"/>
            <a:ext cx="8303441" cy="1252728"/>
          </a:xfrm>
          <a:solidFill>
            <a:schemeClr val="accent6">
              <a:lumMod val="50000"/>
            </a:schemeClr>
          </a:solidFill>
        </p:spPr>
        <p:txBody>
          <a:bodyPr>
            <a:normAutofit/>
          </a:bodyPr>
          <a:lstStyle/>
          <a:p>
            <a:r>
              <a:rPr kumimoji="1" lang="ja-JP" altLang="en-US" b="1" dirty="0">
                <a:solidFill>
                  <a:srgbClr val="FFFF00"/>
                </a:solidFill>
                <a:effectLst>
                  <a:outerShdw blurRad="38100" dist="38100" dir="2700000" algn="tl">
                    <a:srgbClr val="000000">
                      <a:alpha val="43137"/>
                    </a:srgbClr>
                  </a:outerShdw>
                </a:effectLst>
              </a:rPr>
              <a:t>防犯グループ</a:t>
            </a:r>
            <a:br>
              <a:rPr kumimoji="1" lang="en-US" altLang="ja-JP" dirty="0">
                <a:solidFill>
                  <a:srgbClr val="002060"/>
                </a:solidFill>
              </a:rPr>
            </a:br>
            <a:r>
              <a:rPr lang="ja-JP" altLang="en-US" sz="3200" dirty="0">
                <a:solidFill>
                  <a:schemeClr val="bg1"/>
                </a:solidFill>
              </a:rPr>
              <a:t>（パトロールを通して事故・犯罪の防止活動）</a:t>
            </a:r>
            <a:endParaRPr kumimoji="1" lang="ja-JP" altLang="en-US" sz="3200" dirty="0">
              <a:solidFill>
                <a:schemeClr val="bg1"/>
              </a:solidFill>
            </a:endParaRPr>
          </a:p>
        </p:txBody>
      </p:sp>
      <p:pic>
        <p:nvPicPr>
          <p:cNvPr id="4098" name="Picture 2" descr="C:\Users\user\Pictures\朝倉台・ボランティアＧ　写真\DSCF183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703161" y="1823794"/>
            <a:ext cx="3744416" cy="280831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er\Pictures\朝倉台・ボランティアＧ　写真\DSCF17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769" y="1743766"/>
            <a:ext cx="3664622" cy="2748468"/>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4437112"/>
            <a:ext cx="3744416" cy="2134910"/>
          </a:xfrm>
          <a:prstGeom prst="rect">
            <a:avLst/>
          </a:prstGeom>
        </p:spPr>
      </p:pic>
      <p:pic>
        <p:nvPicPr>
          <p:cNvPr id="4099" name="Picture 3" descr="C:\Users\user\Pictures\朝倉台・ボランティアＧ　写真\P10400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0770" y="4273257"/>
            <a:ext cx="3664622" cy="237626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63730" y="1764888"/>
            <a:ext cx="2978701" cy="369332"/>
          </a:xfrm>
          <a:prstGeom prst="rect">
            <a:avLst/>
          </a:prstGeom>
          <a:solidFill>
            <a:schemeClr val="accent5">
              <a:lumMod val="20000"/>
              <a:lumOff val="80000"/>
            </a:schemeClr>
          </a:solidFill>
        </p:spPr>
        <p:txBody>
          <a:bodyPr wrap="none" rtlCol="0">
            <a:spAutoFit/>
          </a:bodyPr>
          <a:lstStyle/>
          <a:p>
            <a:r>
              <a:rPr kumimoji="1" lang="ja-JP" altLang="en-US" dirty="0"/>
              <a:t>朝小児童・登校下時の見守り</a:t>
            </a:r>
          </a:p>
        </p:txBody>
      </p:sp>
      <p:sp>
        <p:nvSpPr>
          <p:cNvPr id="8" name="テキスト ボックス 7"/>
          <p:cNvSpPr txBox="1"/>
          <p:nvPr/>
        </p:nvSpPr>
        <p:spPr>
          <a:xfrm>
            <a:off x="1473297" y="4273257"/>
            <a:ext cx="2274982" cy="646331"/>
          </a:xfrm>
          <a:prstGeom prst="rect">
            <a:avLst/>
          </a:prstGeom>
          <a:solidFill>
            <a:schemeClr val="accent6">
              <a:lumMod val="20000"/>
              <a:lumOff val="80000"/>
            </a:schemeClr>
          </a:solidFill>
        </p:spPr>
        <p:txBody>
          <a:bodyPr wrap="none" rtlCol="0">
            <a:spAutoFit/>
          </a:bodyPr>
          <a:lstStyle/>
          <a:p>
            <a:pPr algn="ctr"/>
            <a:r>
              <a:rPr kumimoji="1" lang="ja-JP" altLang="en-US" b="1" dirty="0">
                <a:solidFill>
                  <a:srgbClr val="FF0000"/>
                </a:solidFill>
              </a:rPr>
              <a:t>夏祭り</a:t>
            </a:r>
            <a:endParaRPr kumimoji="1" lang="en-US" altLang="ja-JP" b="1" dirty="0">
              <a:solidFill>
                <a:srgbClr val="FF0000"/>
              </a:solidFill>
            </a:endParaRPr>
          </a:p>
          <a:p>
            <a:r>
              <a:rPr lang="ja-JP" altLang="en-US" dirty="0"/>
              <a:t>おみこし</a:t>
            </a:r>
            <a:r>
              <a:rPr kumimoji="1" lang="ja-JP" altLang="en-US" dirty="0"/>
              <a:t>巡回の見守り</a:t>
            </a:r>
          </a:p>
        </p:txBody>
      </p:sp>
      <p:sp>
        <p:nvSpPr>
          <p:cNvPr id="9" name="テキスト ボックス 8"/>
          <p:cNvSpPr txBox="1"/>
          <p:nvPr/>
        </p:nvSpPr>
        <p:spPr>
          <a:xfrm>
            <a:off x="5580112" y="4447440"/>
            <a:ext cx="2401619" cy="369332"/>
          </a:xfrm>
          <a:prstGeom prst="rect">
            <a:avLst/>
          </a:prstGeom>
          <a:solidFill>
            <a:schemeClr val="accent4">
              <a:lumMod val="20000"/>
              <a:lumOff val="80000"/>
            </a:schemeClr>
          </a:solidFill>
        </p:spPr>
        <p:txBody>
          <a:bodyPr wrap="none" rtlCol="0">
            <a:spAutoFit/>
          </a:bodyPr>
          <a:lstStyle/>
          <a:p>
            <a:r>
              <a:rPr kumimoji="1" lang="ja-JP" altLang="en-US" dirty="0"/>
              <a:t>夜間／住宅内の見守り</a:t>
            </a:r>
          </a:p>
        </p:txBody>
      </p:sp>
      <p:sp>
        <p:nvSpPr>
          <p:cNvPr id="10" name="テキスト ボックス 9"/>
          <p:cNvSpPr txBox="1"/>
          <p:nvPr/>
        </p:nvSpPr>
        <p:spPr>
          <a:xfrm>
            <a:off x="5229085" y="1790532"/>
            <a:ext cx="2754280" cy="369332"/>
          </a:xfrm>
          <a:prstGeom prst="rect">
            <a:avLst/>
          </a:prstGeom>
          <a:solidFill>
            <a:srgbClr val="FFFF00"/>
          </a:solidFill>
        </p:spPr>
        <p:txBody>
          <a:bodyPr wrap="none" rtlCol="0">
            <a:spAutoFit/>
          </a:bodyPr>
          <a:lstStyle/>
          <a:p>
            <a:r>
              <a:rPr lang="ja-JP" altLang="en-US" dirty="0"/>
              <a:t>夕方／６か所</a:t>
            </a:r>
            <a:r>
              <a:rPr kumimoji="1" lang="ja-JP" altLang="en-US" dirty="0"/>
              <a:t>の公園見守り</a:t>
            </a:r>
          </a:p>
        </p:txBody>
      </p:sp>
    </p:spTree>
    <p:extLst>
      <p:ext uri="{BB962C8B-B14F-4D97-AF65-F5344CB8AC3E}">
        <p14:creationId xmlns:p14="http://schemas.microsoft.com/office/powerpoint/2010/main" val="347303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250"/>
                                        <p:tgtEl>
                                          <p:spTgt spid="7"/>
                                        </p:tgtEl>
                                      </p:cBhvr>
                                    </p:animEffect>
                                    <p:anim calcmode="lin" valueType="num">
                                      <p:cBhvr>
                                        <p:cTn id="14" dur="1250" fill="hold"/>
                                        <p:tgtEl>
                                          <p:spTgt spid="7"/>
                                        </p:tgtEl>
                                        <p:attrNameLst>
                                          <p:attrName>ppt_x</p:attrName>
                                        </p:attrNameLst>
                                      </p:cBhvr>
                                      <p:tavLst>
                                        <p:tav tm="0">
                                          <p:val>
                                            <p:strVal val="#ppt_x"/>
                                          </p:val>
                                        </p:tav>
                                        <p:tav tm="100000">
                                          <p:val>
                                            <p:strVal val="#ppt_x"/>
                                          </p:val>
                                        </p:tav>
                                      </p:tavLst>
                                    </p:anim>
                                    <p:anim calcmode="lin" valueType="num">
                                      <p:cBhvr>
                                        <p:cTn id="15" dur="12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250"/>
                            </p:stCondLst>
                            <p:childTnLst>
                              <p:par>
                                <p:cTn id="17" presetID="42"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250"/>
                                        <p:tgtEl>
                                          <p:spTgt spid="10"/>
                                        </p:tgtEl>
                                      </p:cBhvr>
                                    </p:animEffect>
                                    <p:anim calcmode="lin" valueType="num">
                                      <p:cBhvr>
                                        <p:cTn id="20" dur="1250" fill="hold"/>
                                        <p:tgtEl>
                                          <p:spTgt spid="10"/>
                                        </p:tgtEl>
                                        <p:attrNameLst>
                                          <p:attrName>ppt_x</p:attrName>
                                        </p:attrNameLst>
                                      </p:cBhvr>
                                      <p:tavLst>
                                        <p:tav tm="0">
                                          <p:val>
                                            <p:strVal val="#ppt_x"/>
                                          </p:val>
                                        </p:tav>
                                        <p:tav tm="100000">
                                          <p:val>
                                            <p:strVal val="#ppt_x"/>
                                          </p:val>
                                        </p:tav>
                                      </p:tavLst>
                                    </p:anim>
                                    <p:anim calcmode="lin" valueType="num">
                                      <p:cBhvr>
                                        <p:cTn id="21" dur="12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250"/>
                                        <p:tgtEl>
                                          <p:spTgt spid="9"/>
                                        </p:tgtEl>
                                      </p:cBhvr>
                                    </p:animEffect>
                                    <p:anim calcmode="lin" valueType="num">
                                      <p:cBhvr>
                                        <p:cTn id="26" dur="1250" fill="hold"/>
                                        <p:tgtEl>
                                          <p:spTgt spid="9"/>
                                        </p:tgtEl>
                                        <p:attrNameLst>
                                          <p:attrName>ppt_x</p:attrName>
                                        </p:attrNameLst>
                                      </p:cBhvr>
                                      <p:tavLst>
                                        <p:tav tm="0">
                                          <p:val>
                                            <p:strVal val="#ppt_x"/>
                                          </p:val>
                                        </p:tav>
                                        <p:tav tm="100000">
                                          <p:val>
                                            <p:strVal val="#ppt_x"/>
                                          </p:val>
                                        </p:tav>
                                      </p:tavLst>
                                    </p:anim>
                                    <p:anim calcmode="lin" valueType="num">
                                      <p:cBhvr>
                                        <p:cTn id="27" dur="125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4750"/>
                            </p:stCondLst>
                            <p:childTnLst>
                              <p:par>
                                <p:cTn id="29" presetID="42"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500"/>
                                        <p:tgtEl>
                                          <p:spTgt spid="8"/>
                                        </p:tgtEl>
                                      </p:cBhvr>
                                    </p:animEffect>
                                    <p:anim calcmode="lin" valueType="num">
                                      <p:cBhvr>
                                        <p:cTn id="32" dur="1500" fill="hold"/>
                                        <p:tgtEl>
                                          <p:spTgt spid="8"/>
                                        </p:tgtEl>
                                        <p:attrNameLst>
                                          <p:attrName>ppt_x</p:attrName>
                                        </p:attrNameLst>
                                      </p:cBhvr>
                                      <p:tavLst>
                                        <p:tav tm="0">
                                          <p:val>
                                            <p:strVal val="#ppt_x"/>
                                          </p:val>
                                        </p:tav>
                                        <p:tav tm="100000">
                                          <p:val>
                                            <p:strVal val="#ppt_x"/>
                                          </p:val>
                                        </p:tav>
                                      </p:tavLst>
                                    </p:anim>
                                    <p:anim calcmode="lin" valueType="num">
                                      <p:cBhvr>
                                        <p:cTn id="33" dur="1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4D39840B-9B67-409F-B722-E7AB52BB058A}"/>
              </a:ext>
            </a:extLst>
          </p:cNvPr>
          <p:cNvSpPr/>
          <p:nvPr/>
        </p:nvSpPr>
        <p:spPr>
          <a:xfrm>
            <a:off x="-47906" y="0"/>
            <a:ext cx="9191906"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75" name="Picture 3" descr="C:\Users\user\Pictures\朝倉台ボランティア写真\防犯Ｇ\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341" y="3764231"/>
            <a:ext cx="4035927" cy="287154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3852912" y="4203667"/>
            <a:ext cx="492443" cy="461665"/>
          </a:xfrm>
          <a:prstGeom prst="rect">
            <a:avLst/>
          </a:prstGeom>
          <a:solidFill>
            <a:srgbClr val="7030A0"/>
          </a:solidFill>
        </p:spPr>
        <p:txBody>
          <a:bodyPr wrap="none" rtlCol="0">
            <a:spAutoFit/>
          </a:bodyPr>
          <a:lstStyle/>
          <a:p>
            <a:r>
              <a:rPr kumimoji="1" lang="ja-JP" altLang="en-US" sz="2400" dirty="0">
                <a:solidFill>
                  <a:schemeClr val="bg1"/>
                </a:solidFill>
              </a:rPr>
              <a:t>冬</a:t>
            </a:r>
          </a:p>
        </p:txBody>
      </p:sp>
      <p:sp>
        <p:nvSpPr>
          <p:cNvPr id="3" name="タイトル 2"/>
          <p:cNvSpPr>
            <a:spLocks noGrp="1"/>
          </p:cNvSpPr>
          <p:nvPr>
            <p:ph type="title"/>
          </p:nvPr>
        </p:nvSpPr>
        <p:spPr>
          <a:xfrm>
            <a:off x="433342" y="97819"/>
            <a:ext cx="8347470" cy="1098933"/>
          </a:xfrm>
          <a:solidFill>
            <a:schemeClr val="accent6">
              <a:lumMod val="50000"/>
            </a:schemeClr>
          </a:solidFill>
        </p:spPr>
        <p:txBody>
          <a:bodyPr>
            <a:normAutofit fontScale="90000"/>
          </a:bodyPr>
          <a:lstStyle/>
          <a:p>
            <a:r>
              <a:rPr lang="en-US" altLang="ja-JP" sz="3600" b="1" dirty="0">
                <a:solidFill>
                  <a:schemeClr val="bg1"/>
                </a:solidFill>
                <a:highlight>
                  <a:srgbClr val="0000FF"/>
                </a:highlight>
              </a:rPr>
              <a:t>『</a:t>
            </a:r>
            <a:r>
              <a:rPr lang="ja-JP" altLang="en-US" sz="3600" b="1" dirty="0">
                <a:solidFill>
                  <a:schemeClr val="bg1"/>
                </a:solidFill>
                <a:highlight>
                  <a:srgbClr val="0000FF"/>
                </a:highlight>
              </a:rPr>
              <a:t>市立朝倉小学校</a:t>
            </a:r>
            <a:r>
              <a:rPr lang="en-US" altLang="ja-JP" sz="3600" b="1" dirty="0">
                <a:solidFill>
                  <a:schemeClr val="bg1"/>
                </a:solidFill>
                <a:highlight>
                  <a:srgbClr val="0000FF"/>
                </a:highlight>
              </a:rPr>
              <a:t>』</a:t>
            </a:r>
            <a:r>
              <a:rPr kumimoji="1" lang="ja-JP" altLang="en-US" sz="3600" b="1" dirty="0">
                <a:solidFill>
                  <a:srgbClr val="FFFF00"/>
                </a:solidFill>
              </a:rPr>
              <a:t>児童の登下校時の見守り</a:t>
            </a:r>
          </a:p>
        </p:txBody>
      </p:sp>
      <p:pic>
        <p:nvPicPr>
          <p:cNvPr id="3077" name="Picture 5" descr="C:\Users\user\Pictures\朝倉台・ボランティアＧ　写真\DSCF179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9541" y="3458156"/>
            <a:ext cx="4311544" cy="316281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user\Pictures\朝倉台ボランティア写真\防犯Ｇ\1.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3820464" y="1196752"/>
            <a:ext cx="4960348" cy="297249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er\Pictures\朝倉台・ボランティアＧ　写真\DSCF179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2915" y="1162131"/>
            <a:ext cx="4066353" cy="296191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890794" y="1229928"/>
            <a:ext cx="492443" cy="461665"/>
          </a:xfrm>
          <a:prstGeom prst="rect">
            <a:avLst/>
          </a:prstGeom>
          <a:solidFill>
            <a:srgbClr val="FFFF00"/>
          </a:solidFill>
        </p:spPr>
        <p:txBody>
          <a:bodyPr wrap="none" rtlCol="0">
            <a:spAutoFit/>
          </a:bodyPr>
          <a:lstStyle/>
          <a:p>
            <a:r>
              <a:rPr kumimoji="1" lang="ja-JP" altLang="en-US" sz="2400" dirty="0"/>
              <a:t>春</a:t>
            </a:r>
          </a:p>
        </p:txBody>
      </p:sp>
      <p:sp>
        <p:nvSpPr>
          <p:cNvPr id="6" name="テキスト ボックス 5"/>
          <p:cNvSpPr txBox="1"/>
          <p:nvPr/>
        </p:nvSpPr>
        <p:spPr>
          <a:xfrm>
            <a:off x="8197272" y="1294571"/>
            <a:ext cx="492443" cy="461665"/>
          </a:xfrm>
          <a:prstGeom prst="rect">
            <a:avLst/>
          </a:prstGeom>
          <a:solidFill>
            <a:srgbClr val="FF0000"/>
          </a:solidFill>
        </p:spPr>
        <p:txBody>
          <a:bodyPr wrap="none" rtlCol="0">
            <a:spAutoFit/>
          </a:bodyPr>
          <a:lstStyle/>
          <a:p>
            <a:r>
              <a:rPr kumimoji="1" lang="ja-JP" altLang="en-US" sz="2400" dirty="0">
                <a:solidFill>
                  <a:schemeClr val="bg1"/>
                </a:solidFill>
              </a:rPr>
              <a:t>夏</a:t>
            </a:r>
          </a:p>
        </p:txBody>
      </p:sp>
      <p:sp>
        <p:nvSpPr>
          <p:cNvPr id="7" name="テキスト ボックス 6"/>
          <p:cNvSpPr txBox="1"/>
          <p:nvPr/>
        </p:nvSpPr>
        <p:spPr>
          <a:xfrm>
            <a:off x="8214210" y="4203666"/>
            <a:ext cx="492443" cy="461665"/>
          </a:xfrm>
          <a:prstGeom prst="rect">
            <a:avLst/>
          </a:prstGeom>
          <a:solidFill>
            <a:srgbClr val="C00000"/>
          </a:solidFill>
        </p:spPr>
        <p:txBody>
          <a:bodyPr wrap="none" rtlCol="0">
            <a:spAutoFit/>
          </a:bodyPr>
          <a:lstStyle/>
          <a:p>
            <a:r>
              <a:rPr kumimoji="1" lang="ja-JP" altLang="en-US" sz="2400" dirty="0">
                <a:solidFill>
                  <a:schemeClr val="bg1"/>
                </a:solidFill>
              </a:rPr>
              <a:t>秋</a:t>
            </a:r>
          </a:p>
        </p:txBody>
      </p:sp>
    </p:spTree>
    <p:extLst>
      <p:ext uri="{BB962C8B-B14F-4D97-AF65-F5344CB8AC3E}">
        <p14:creationId xmlns:p14="http://schemas.microsoft.com/office/powerpoint/2010/main" val="414666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animBg="1"/>
      <p:bldP spid="6" grpId="0" animBg="1"/>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C2B798BB-0FB6-4064-86EA-26FCDBC9ED7F}"/>
              </a:ext>
            </a:extLst>
          </p:cNvPr>
          <p:cNvSpPr/>
          <p:nvPr/>
        </p:nvSpPr>
        <p:spPr>
          <a:xfrm>
            <a:off x="0" y="0"/>
            <a:ext cx="9144000" cy="685799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7C5EAD32-A492-4521-ACBA-B4AB2CA0A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80" y="3965173"/>
            <a:ext cx="3702628" cy="2740024"/>
          </a:xfrm>
          <a:prstGeom prst="rect">
            <a:avLst/>
          </a:prstGeom>
        </p:spPr>
      </p:pic>
      <p:pic>
        <p:nvPicPr>
          <p:cNvPr id="17" name="図 16">
            <a:extLst>
              <a:ext uri="{FF2B5EF4-FFF2-40B4-BE49-F238E27FC236}">
                <a16:creationId xmlns:a16="http://schemas.microsoft.com/office/drawing/2014/main" id="{945F41A8-52AA-4B4E-B23E-6D40EFE32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7394" y="3965173"/>
            <a:ext cx="4517449" cy="2772047"/>
          </a:xfrm>
          <a:prstGeom prst="rect">
            <a:avLst/>
          </a:prstGeom>
        </p:spPr>
      </p:pic>
      <p:pic>
        <p:nvPicPr>
          <p:cNvPr id="13" name="コンテンツ プレースホルダー 12">
            <a:extLst>
              <a:ext uri="{FF2B5EF4-FFF2-40B4-BE49-F238E27FC236}">
                <a16:creationId xmlns:a16="http://schemas.microsoft.com/office/drawing/2014/main" id="{6A4A5B56-FB1A-4F70-B0B8-A84140E9704D}"/>
              </a:ext>
            </a:extLst>
          </p:cNvPr>
          <p:cNvPicPr>
            <a:picLocks noGrp="1" noChangeAspect="1"/>
          </p:cNvPicPr>
          <p:nvPr>
            <p:ph sz="quarter" idx="14"/>
          </p:nvPr>
        </p:nvPicPr>
        <p:blipFill>
          <a:blip r:embed="rId4" cstate="print">
            <a:extLst>
              <a:ext uri="{28A0092B-C50C-407E-A947-70E740481C1C}">
                <a14:useLocalDpi xmlns:a14="http://schemas.microsoft.com/office/drawing/2010/main" val="0"/>
              </a:ext>
            </a:extLst>
          </a:blip>
          <a:stretch>
            <a:fillRect/>
          </a:stretch>
        </p:blipFill>
        <p:spPr>
          <a:xfrm>
            <a:off x="3248990" y="1527148"/>
            <a:ext cx="5339774" cy="2844078"/>
          </a:xfrm>
        </p:spPr>
      </p:pic>
      <p:pic>
        <p:nvPicPr>
          <p:cNvPr id="5" name="図 4">
            <a:extLst>
              <a:ext uri="{FF2B5EF4-FFF2-40B4-BE49-F238E27FC236}">
                <a16:creationId xmlns:a16="http://schemas.microsoft.com/office/drawing/2014/main" id="{5A2A231E-BE8B-46EB-8F56-790B6A32B6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1517218"/>
            <a:ext cx="3723866" cy="2844078"/>
          </a:xfrm>
          <a:prstGeom prst="rect">
            <a:avLst/>
          </a:prstGeom>
        </p:spPr>
      </p:pic>
      <p:sp>
        <p:nvSpPr>
          <p:cNvPr id="3" name="タイトル 2"/>
          <p:cNvSpPr>
            <a:spLocks noGrp="1"/>
          </p:cNvSpPr>
          <p:nvPr>
            <p:ph type="title"/>
          </p:nvPr>
        </p:nvSpPr>
        <p:spPr>
          <a:xfrm>
            <a:off x="345780" y="254560"/>
            <a:ext cx="8242984" cy="1191795"/>
          </a:xfrm>
          <a:solidFill>
            <a:schemeClr val="accent6">
              <a:lumMod val="50000"/>
            </a:schemeClr>
          </a:solidFill>
        </p:spPr>
        <p:txBody>
          <a:bodyPr>
            <a:normAutofit/>
          </a:bodyPr>
          <a:lstStyle/>
          <a:p>
            <a:r>
              <a:rPr kumimoji="1" lang="ja-JP" altLang="en-US" sz="6600" dirty="0">
                <a:solidFill>
                  <a:srgbClr val="FFFF00"/>
                </a:solidFill>
              </a:rPr>
              <a:t>住宅内公園の見守り</a:t>
            </a:r>
          </a:p>
        </p:txBody>
      </p:sp>
      <p:sp>
        <p:nvSpPr>
          <p:cNvPr id="9" name="テキスト ボックス 8"/>
          <p:cNvSpPr txBox="1"/>
          <p:nvPr/>
        </p:nvSpPr>
        <p:spPr>
          <a:xfrm>
            <a:off x="399995" y="3849072"/>
            <a:ext cx="1284326" cy="461665"/>
          </a:xfrm>
          <a:prstGeom prst="rect">
            <a:avLst/>
          </a:prstGeom>
          <a:solidFill>
            <a:schemeClr val="accent5">
              <a:lumMod val="60000"/>
              <a:lumOff val="40000"/>
            </a:schemeClr>
          </a:solidFill>
        </p:spPr>
        <p:txBody>
          <a:bodyPr wrap="none" rtlCol="0">
            <a:spAutoFit/>
          </a:bodyPr>
          <a:lstStyle/>
          <a:p>
            <a:r>
              <a:rPr kumimoji="1" lang="ja-JP" altLang="en-US" sz="2400" dirty="0"/>
              <a:t>５号公園</a:t>
            </a:r>
          </a:p>
        </p:txBody>
      </p:sp>
      <p:sp>
        <p:nvSpPr>
          <p:cNvPr id="8" name="テキスト ボックス 7"/>
          <p:cNvSpPr txBox="1"/>
          <p:nvPr/>
        </p:nvSpPr>
        <p:spPr>
          <a:xfrm>
            <a:off x="7254181" y="3838698"/>
            <a:ext cx="1284326" cy="461665"/>
          </a:xfrm>
          <a:prstGeom prst="rect">
            <a:avLst/>
          </a:prstGeom>
          <a:solidFill>
            <a:schemeClr val="accent6">
              <a:lumMod val="40000"/>
              <a:lumOff val="60000"/>
            </a:schemeClr>
          </a:solidFill>
        </p:spPr>
        <p:txBody>
          <a:bodyPr wrap="none" rtlCol="0">
            <a:spAutoFit/>
          </a:bodyPr>
          <a:lstStyle/>
          <a:p>
            <a:r>
              <a:rPr kumimoji="1" lang="ja-JP" altLang="en-US" sz="2400" dirty="0"/>
              <a:t>７号公園</a:t>
            </a:r>
          </a:p>
        </p:txBody>
      </p:sp>
      <p:sp>
        <p:nvSpPr>
          <p:cNvPr id="11" name="テキスト ボックス 10">
            <a:extLst>
              <a:ext uri="{FF2B5EF4-FFF2-40B4-BE49-F238E27FC236}">
                <a16:creationId xmlns:a16="http://schemas.microsoft.com/office/drawing/2014/main" id="{31D8F36C-2154-4B2A-9FD2-C176B2BF0CF9}"/>
              </a:ext>
            </a:extLst>
          </p:cNvPr>
          <p:cNvSpPr txBox="1"/>
          <p:nvPr/>
        </p:nvSpPr>
        <p:spPr>
          <a:xfrm>
            <a:off x="7229472" y="6221111"/>
            <a:ext cx="1284326" cy="461665"/>
          </a:xfrm>
          <a:prstGeom prst="rect">
            <a:avLst/>
          </a:prstGeom>
          <a:solidFill>
            <a:srgbClr val="00B050"/>
          </a:solidFill>
        </p:spPr>
        <p:txBody>
          <a:bodyPr wrap="none" rtlCol="0">
            <a:spAutoFit/>
          </a:bodyPr>
          <a:lstStyle/>
          <a:p>
            <a:r>
              <a:rPr lang="ja-JP" altLang="en-US" sz="2400" dirty="0"/>
              <a:t>４</a:t>
            </a:r>
            <a:r>
              <a:rPr kumimoji="1" lang="ja-JP" altLang="en-US" sz="2400" dirty="0"/>
              <a:t>号公園</a:t>
            </a:r>
          </a:p>
        </p:txBody>
      </p:sp>
      <p:sp>
        <p:nvSpPr>
          <p:cNvPr id="20" name="テキスト ボックス 19">
            <a:extLst>
              <a:ext uri="{FF2B5EF4-FFF2-40B4-BE49-F238E27FC236}">
                <a16:creationId xmlns:a16="http://schemas.microsoft.com/office/drawing/2014/main" id="{391E0B2D-15D6-468A-AFB5-CC23A85C0807}"/>
              </a:ext>
            </a:extLst>
          </p:cNvPr>
          <p:cNvSpPr txBox="1"/>
          <p:nvPr/>
        </p:nvSpPr>
        <p:spPr>
          <a:xfrm>
            <a:off x="357375" y="6267277"/>
            <a:ext cx="2129109" cy="369332"/>
          </a:xfrm>
          <a:prstGeom prst="rect">
            <a:avLst/>
          </a:prstGeom>
          <a:noFill/>
        </p:spPr>
        <p:txBody>
          <a:bodyPr wrap="none" rtlCol="0">
            <a:spAutoFit/>
          </a:bodyPr>
          <a:lstStyle/>
          <a:p>
            <a:r>
              <a:rPr kumimoji="1" lang="ja-JP" altLang="en-US" b="1" dirty="0">
                <a:solidFill>
                  <a:srgbClr val="FF0000"/>
                </a:solidFill>
                <a:highlight>
                  <a:srgbClr val="00FFFF"/>
                </a:highlight>
              </a:rPr>
              <a:t>夜間パトロールも・・・</a:t>
            </a:r>
          </a:p>
        </p:txBody>
      </p:sp>
      <p:sp>
        <p:nvSpPr>
          <p:cNvPr id="4" name="テキスト ボックス 3">
            <a:extLst>
              <a:ext uri="{FF2B5EF4-FFF2-40B4-BE49-F238E27FC236}">
                <a16:creationId xmlns:a16="http://schemas.microsoft.com/office/drawing/2014/main" id="{47EF7751-F970-4E1D-9100-28A5010F12A4}"/>
              </a:ext>
            </a:extLst>
          </p:cNvPr>
          <p:cNvSpPr txBox="1"/>
          <p:nvPr/>
        </p:nvSpPr>
        <p:spPr>
          <a:xfrm>
            <a:off x="3296321" y="4145359"/>
            <a:ext cx="1980029" cy="707886"/>
          </a:xfrm>
          <a:prstGeom prst="rect">
            <a:avLst/>
          </a:prstGeom>
          <a:solidFill>
            <a:schemeClr val="accent3">
              <a:lumMod val="40000"/>
              <a:lumOff val="60000"/>
            </a:schemeClr>
          </a:solidFill>
        </p:spPr>
        <p:txBody>
          <a:bodyPr wrap="none" rtlCol="0">
            <a:spAutoFit/>
          </a:bodyPr>
          <a:lstStyle/>
          <a:p>
            <a:r>
              <a:rPr kumimoji="1" lang="ja-JP" altLang="en-US" sz="2000" b="1" dirty="0">
                <a:solidFill>
                  <a:srgbClr val="002060"/>
                </a:solidFill>
                <a:latin typeface="UD デジタル 教科書体 N-R" panose="02020400000000000000" pitchFamily="17" charset="-128"/>
                <a:ea typeface="UD デジタル 教科書体 N-R" panose="02020400000000000000" pitchFamily="17" charset="-128"/>
              </a:rPr>
              <a:t>雨天でも・・！</a:t>
            </a:r>
            <a:endParaRPr kumimoji="1" lang="en-US" altLang="ja-JP" sz="2000" b="1" dirty="0">
              <a:solidFill>
                <a:srgbClr val="002060"/>
              </a:solidFill>
              <a:latin typeface="UD デジタル 教科書体 N-R" panose="02020400000000000000" pitchFamily="17" charset="-128"/>
              <a:ea typeface="UD デジタル 教科書体 N-R" panose="02020400000000000000" pitchFamily="17" charset="-128"/>
            </a:endParaRPr>
          </a:p>
          <a:p>
            <a:r>
              <a:rPr kumimoji="1" lang="ja-JP" altLang="en-US" sz="2000" b="1" dirty="0">
                <a:solidFill>
                  <a:srgbClr val="FF0000"/>
                </a:solidFill>
                <a:latin typeface="UD デジタル 教科書体 N-R" panose="02020400000000000000" pitchFamily="17" charset="-128"/>
                <a:ea typeface="UD デジタル 教科書体 N-R" panose="02020400000000000000" pitchFamily="17" charset="-128"/>
              </a:rPr>
              <a:t>夜間も・・・</a:t>
            </a:r>
          </a:p>
        </p:txBody>
      </p:sp>
    </p:spTree>
    <p:extLst>
      <p:ext uri="{BB962C8B-B14F-4D97-AF65-F5344CB8AC3E}">
        <p14:creationId xmlns:p14="http://schemas.microsoft.com/office/powerpoint/2010/main" val="90984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16" presetClass="entr" presetSubtype="21"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8" grpId="0" animBg="1"/>
      <p:bldP spid="11" grpId="0" animBg="1"/>
      <p:bldP spid="20" grpId="0"/>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F57C1DAD-5109-471C-9DFF-8C74C3CC9898}"/>
              </a:ext>
            </a:extLst>
          </p:cNvPr>
          <p:cNvSpPr/>
          <p:nvPr/>
        </p:nvSpPr>
        <p:spPr>
          <a:xfrm>
            <a:off x="0" y="0"/>
            <a:ext cx="9144000" cy="68579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1035330" y="2542346"/>
            <a:ext cx="7416824" cy="4185329"/>
          </a:xfrm>
          <a:solidFill>
            <a:schemeClr val="accent3">
              <a:lumMod val="20000"/>
              <a:lumOff val="80000"/>
            </a:schemeClr>
          </a:solidFill>
        </p:spPr>
        <p:txBody>
          <a:bodyPr>
            <a:normAutofit/>
          </a:bodyPr>
          <a:lstStyle/>
          <a:p>
            <a:pPr marL="0" indent="0">
              <a:buNone/>
            </a:pPr>
            <a:r>
              <a:rPr lang="ja-JP" altLang="en-US" sz="3500" dirty="0">
                <a:solidFill>
                  <a:srgbClr val="C00000"/>
                </a:solidFill>
              </a:rPr>
              <a:t>　</a:t>
            </a:r>
            <a:r>
              <a:rPr lang="ja-JP" altLang="en-US" sz="3000" dirty="0">
                <a:solidFill>
                  <a:srgbClr val="C00000"/>
                </a:solidFill>
              </a:rPr>
              <a:t>活動内容</a:t>
            </a:r>
            <a:endParaRPr lang="en-US" altLang="ja-JP" sz="3000" dirty="0">
              <a:solidFill>
                <a:srgbClr val="C00000"/>
              </a:solidFill>
            </a:endParaRPr>
          </a:p>
          <a:p>
            <a:pPr marL="0" indent="0">
              <a:buNone/>
            </a:pPr>
            <a:r>
              <a:rPr lang="ja-JP" altLang="en-US" dirty="0"/>
              <a:t>・朝倉台住宅内５カ所の</a:t>
            </a:r>
            <a:r>
              <a:rPr lang="ja-JP" altLang="en-US" b="1" dirty="0">
                <a:solidFill>
                  <a:srgbClr val="0000FF"/>
                </a:solidFill>
              </a:rPr>
              <a:t>公園草刈清掃</a:t>
            </a:r>
            <a:endParaRPr lang="en-US" altLang="ja-JP" b="1" dirty="0">
              <a:solidFill>
                <a:srgbClr val="0000FF"/>
              </a:solidFill>
            </a:endParaRPr>
          </a:p>
          <a:p>
            <a:pPr marL="0" indent="0">
              <a:buNone/>
            </a:pPr>
            <a:r>
              <a:rPr kumimoji="1" lang="ja-JP" altLang="en-US" dirty="0"/>
              <a:t>・幹線、準幹線道路</a:t>
            </a:r>
            <a:r>
              <a:rPr lang="ja-JP" altLang="en-US" dirty="0"/>
              <a:t>の清掃</a:t>
            </a:r>
            <a:endParaRPr lang="en-US" altLang="ja-JP" dirty="0"/>
          </a:p>
          <a:p>
            <a:pPr marL="0" indent="0">
              <a:buNone/>
            </a:pPr>
            <a:r>
              <a:rPr kumimoji="1" lang="ja-JP" altLang="en-US" dirty="0"/>
              <a:t>・盛春クラブと</a:t>
            </a:r>
            <a:r>
              <a:rPr lang="ja-JP" altLang="en-US" dirty="0"/>
              <a:t>遊歩道等の</a:t>
            </a:r>
            <a:r>
              <a:rPr kumimoji="1" lang="ja-JP" altLang="en-US" dirty="0"/>
              <a:t>共同清掃活動</a:t>
            </a:r>
            <a:endParaRPr kumimoji="1" lang="en-US" altLang="ja-JP" dirty="0"/>
          </a:p>
          <a:p>
            <a:pPr marL="0" indent="0">
              <a:buNone/>
            </a:pPr>
            <a:r>
              <a:rPr lang="ja-JP" altLang="en-US" dirty="0"/>
              <a:t>・朝倉小学校正門前と桜井東中学校校庭の草刈り清掃</a:t>
            </a:r>
            <a:endParaRPr lang="en-US" altLang="ja-JP" dirty="0"/>
          </a:p>
          <a:p>
            <a:pPr marL="0" indent="0">
              <a:buNone/>
            </a:pPr>
            <a:r>
              <a:rPr kumimoji="1" lang="ja-JP" altLang="en-US" dirty="0"/>
              <a:t>・集会所横花壇への植栽と清掃</a:t>
            </a:r>
            <a:endParaRPr kumimoji="1" lang="en-US" altLang="ja-JP" dirty="0"/>
          </a:p>
          <a:p>
            <a:pPr marL="0" indent="0">
              <a:buNone/>
            </a:pPr>
            <a:r>
              <a:rPr lang="ja-JP" altLang="en-US" dirty="0"/>
              <a:t>・夏祭り会場の４号公園事前草刈清掃</a:t>
            </a:r>
            <a:endParaRPr lang="en-US" altLang="ja-JP" dirty="0"/>
          </a:p>
          <a:p>
            <a:pPr marL="0" indent="0">
              <a:buNone/>
            </a:pPr>
            <a:r>
              <a:rPr kumimoji="1" lang="ja-JP" altLang="en-US" dirty="0"/>
              <a:t>・ラジオ体操会場（１号、４号公園）の草刈清掃</a:t>
            </a:r>
            <a:endParaRPr kumimoji="1" lang="en-US" altLang="ja-JP" dirty="0"/>
          </a:p>
          <a:p>
            <a:pPr marL="0" indent="0">
              <a:buNone/>
            </a:pPr>
            <a:r>
              <a:rPr kumimoji="1" lang="ja-JP" altLang="en-US" dirty="0"/>
              <a:t>　その他、状況に</a:t>
            </a:r>
            <a:r>
              <a:rPr lang="ja-JP" altLang="en-US" dirty="0"/>
              <a:t>応じて、</a:t>
            </a:r>
            <a:r>
              <a:rPr lang="ja-JP" altLang="en-US" b="1" dirty="0">
                <a:solidFill>
                  <a:srgbClr val="0000FF"/>
                </a:solidFill>
              </a:rPr>
              <a:t>環境美化活動・・・</a:t>
            </a:r>
            <a:endParaRPr kumimoji="1" lang="en-US" altLang="ja-JP" b="1" dirty="0">
              <a:solidFill>
                <a:srgbClr val="0000FF"/>
              </a:solidFill>
            </a:endParaRPr>
          </a:p>
        </p:txBody>
      </p:sp>
      <p:sp>
        <p:nvSpPr>
          <p:cNvPr id="3" name="タイトル 2"/>
          <p:cNvSpPr>
            <a:spLocks noGrp="1"/>
          </p:cNvSpPr>
          <p:nvPr>
            <p:ph type="title"/>
          </p:nvPr>
        </p:nvSpPr>
        <p:spPr>
          <a:xfrm>
            <a:off x="1035330" y="1461164"/>
            <a:ext cx="7416824" cy="1024103"/>
          </a:xfrm>
          <a:solidFill>
            <a:schemeClr val="tx2">
              <a:lumMod val="60000"/>
              <a:lumOff val="40000"/>
            </a:schemeClr>
          </a:solidFill>
        </p:spPr>
        <p:txBody>
          <a:bodyPr>
            <a:normAutofit fontScale="90000"/>
          </a:bodyPr>
          <a:lstStyle/>
          <a:p>
            <a:r>
              <a:rPr lang="ja-JP" altLang="en-US" sz="3200" b="1" dirty="0">
                <a:solidFill>
                  <a:schemeClr val="bg1"/>
                </a:solidFill>
                <a:latin typeface="+mn-ea"/>
                <a:ea typeface="+mn-ea"/>
              </a:rPr>
              <a:t>公共の場の清掃活動等を通じ</a:t>
            </a:r>
            <a:br>
              <a:rPr lang="en-US" altLang="ja-JP" sz="3200" b="1" dirty="0">
                <a:solidFill>
                  <a:schemeClr val="bg1"/>
                </a:solidFill>
                <a:latin typeface="+mn-ea"/>
                <a:ea typeface="+mn-ea"/>
              </a:rPr>
            </a:br>
            <a:r>
              <a:rPr lang="ja-JP" altLang="en-US" sz="4000" b="1" dirty="0">
                <a:solidFill>
                  <a:schemeClr val="bg1"/>
                </a:solidFill>
                <a:highlight>
                  <a:srgbClr val="800080"/>
                </a:highlight>
                <a:latin typeface="+mn-ea"/>
                <a:ea typeface="+mn-ea"/>
              </a:rPr>
              <a:t>≪地域環境の美化に貢献≫</a:t>
            </a:r>
            <a:endParaRPr kumimoji="1" lang="ja-JP" altLang="en-US" sz="4000" b="1" dirty="0">
              <a:solidFill>
                <a:schemeClr val="bg1"/>
              </a:solidFill>
              <a:highlight>
                <a:srgbClr val="800080"/>
              </a:highlight>
              <a:latin typeface="+mn-ea"/>
              <a:ea typeface="+mn-ea"/>
            </a:endParaRPr>
          </a:p>
        </p:txBody>
      </p:sp>
      <p:sp>
        <p:nvSpPr>
          <p:cNvPr id="6" name="テキスト ボックス 5">
            <a:extLst>
              <a:ext uri="{FF2B5EF4-FFF2-40B4-BE49-F238E27FC236}">
                <a16:creationId xmlns:a16="http://schemas.microsoft.com/office/drawing/2014/main" id="{6B6DCBC8-3421-4B6C-AC71-D3158AA603A2}"/>
              </a:ext>
            </a:extLst>
          </p:cNvPr>
          <p:cNvSpPr txBox="1"/>
          <p:nvPr/>
        </p:nvSpPr>
        <p:spPr>
          <a:xfrm>
            <a:off x="1043354" y="152881"/>
            <a:ext cx="7416824" cy="1200329"/>
          </a:xfrm>
          <a:prstGeom prst="rect">
            <a:avLst/>
          </a:prstGeom>
          <a:solidFill>
            <a:schemeClr val="accent2">
              <a:lumMod val="50000"/>
            </a:schemeClr>
          </a:solidFill>
          <a:ln w="38100">
            <a:solidFill>
              <a:srgbClr val="00B0F0"/>
            </a:solidFill>
          </a:ln>
        </p:spPr>
        <p:txBody>
          <a:bodyPr wrap="square" rtlCol="0">
            <a:spAutoFit/>
          </a:bodyPr>
          <a:lstStyle/>
          <a:p>
            <a:pPr algn="ctr"/>
            <a:r>
              <a:rPr lang="ja-JP" altLang="en-US" sz="7200" b="1" dirty="0">
                <a:solidFill>
                  <a:schemeClr val="bg1"/>
                </a:solidFill>
                <a:effectLst>
                  <a:outerShdw blurRad="38100" dist="38100" dir="2700000" algn="tl">
                    <a:srgbClr val="000000">
                      <a:alpha val="43137"/>
                    </a:srgbClr>
                  </a:outerShdw>
                </a:effectLst>
              </a:rPr>
              <a:t>環境グループ</a:t>
            </a:r>
            <a:endParaRPr lang="en-US" altLang="ja-JP"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5208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10"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750"/>
                                        <p:tgtEl>
                                          <p:spTgt spid="2">
                                            <p:bg/>
                                          </p:spTgt>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750"/>
                                        <p:tgtEl>
                                          <p:spTgt spid="2">
                                            <p:txEl>
                                              <p:pRg st="0" end="0"/>
                                            </p:txEl>
                                          </p:spTgt>
                                        </p:tgtEl>
                                      </p:cBhvr>
                                    </p:animEffect>
                                  </p:childTnLst>
                                </p:cTn>
                              </p:par>
                            </p:childTnLst>
                          </p:cTn>
                        </p:par>
                        <p:par>
                          <p:cTn id="18" fill="hold">
                            <p:stCondLst>
                              <p:cond delay="2750"/>
                            </p:stCondLst>
                            <p:childTnLst>
                              <p:par>
                                <p:cTn id="19" presetID="10" presetClass="entr" presetSubtype="0"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750"/>
                                        <p:tgtEl>
                                          <p:spTgt spid="2">
                                            <p:txEl>
                                              <p:pRg st="1" end="1"/>
                                            </p:txEl>
                                          </p:spTgt>
                                        </p:tgtEl>
                                      </p:cBhvr>
                                    </p:animEffect>
                                  </p:childTnLst>
                                </p:cTn>
                              </p:par>
                            </p:childTnLst>
                          </p:cTn>
                        </p:par>
                        <p:par>
                          <p:cTn id="22" fill="hold">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750"/>
                                        <p:tgtEl>
                                          <p:spTgt spid="2">
                                            <p:txEl>
                                              <p:pRg st="2" end="2"/>
                                            </p:txEl>
                                          </p:spTgt>
                                        </p:tgtEl>
                                      </p:cBhvr>
                                    </p:animEffect>
                                  </p:childTnLst>
                                </p:cTn>
                              </p:par>
                            </p:childTnLst>
                          </p:cTn>
                        </p:par>
                        <p:par>
                          <p:cTn id="26" fill="hold">
                            <p:stCondLst>
                              <p:cond delay="4250"/>
                            </p:stCondLst>
                            <p:childTnLst>
                              <p:par>
                                <p:cTn id="27" presetID="10"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750"/>
                                        <p:tgtEl>
                                          <p:spTgt spid="2">
                                            <p:txEl>
                                              <p:pRg st="3" end="3"/>
                                            </p:txEl>
                                          </p:spTgt>
                                        </p:tgtEl>
                                      </p:cBhvr>
                                    </p:animEffect>
                                  </p:childTnLst>
                                </p:cTn>
                              </p:par>
                            </p:childTnLst>
                          </p:cTn>
                        </p:par>
                        <p:par>
                          <p:cTn id="30" fill="hold">
                            <p:stCondLst>
                              <p:cond delay="5000"/>
                            </p:stCondLst>
                            <p:childTnLst>
                              <p:par>
                                <p:cTn id="31" presetID="10" presetClass="entr" presetSubtype="0"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750"/>
                                        <p:tgtEl>
                                          <p:spTgt spid="2">
                                            <p:txEl>
                                              <p:pRg st="4" end="4"/>
                                            </p:txEl>
                                          </p:spTgt>
                                        </p:tgtEl>
                                      </p:cBhvr>
                                    </p:animEffect>
                                  </p:childTnLst>
                                </p:cTn>
                              </p:par>
                            </p:childTnLst>
                          </p:cTn>
                        </p:par>
                        <p:par>
                          <p:cTn id="34" fill="hold">
                            <p:stCondLst>
                              <p:cond delay="5750"/>
                            </p:stCondLst>
                            <p:childTnLst>
                              <p:par>
                                <p:cTn id="35" presetID="10" presetClass="entr" presetSubtype="0"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750"/>
                                        <p:tgtEl>
                                          <p:spTgt spid="2">
                                            <p:txEl>
                                              <p:pRg st="5" end="5"/>
                                            </p:txEl>
                                          </p:spTgt>
                                        </p:tgtEl>
                                      </p:cBhvr>
                                    </p:animEffect>
                                  </p:childTnLst>
                                </p:cTn>
                              </p:par>
                            </p:childTnLst>
                          </p:cTn>
                        </p:par>
                        <p:par>
                          <p:cTn id="38" fill="hold">
                            <p:stCondLst>
                              <p:cond delay="6500"/>
                            </p:stCondLst>
                            <p:childTnLst>
                              <p:par>
                                <p:cTn id="39" presetID="10" presetClass="entr" presetSubtype="0"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750"/>
                                        <p:tgtEl>
                                          <p:spTgt spid="2">
                                            <p:txEl>
                                              <p:pRg st="6" end="6"/>
                                            </p:txEl>
                                          </p:spTgt>
                                        </p:tgtEl>
                                      </p:cBhvr>
                                    </p:animEffect>
                                  </p:childTnLst>
                                </p:cTn>
                              </p:par>
                            </p:childTnLst>
                          </p:cTn>
                        </p:par>
                        <p:par>
                          <p:cTn id="42" fill="hold">
                            <p:stCondLst>
                              <p:cond delay="7250"/>
                            </p:stCondLst>
                            <p:childTnLst>
                              <p:par>
                                <p:cTn id="43" presetID="10" presetClass="entr" presetSubtype="0" fill="hold" grpId="0" nodeType="after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fade">
                                      <p:cBhvr>
                                        <p:cTn id="45" dur="750"/>
                                        <p:tgtEl>
                                          <p:spTgt spid="2">
                                            <p:txEl>
                                              <p:pRg st="7" end="7"/>
                                            </p:txEl>
                                          </p:spTgt>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75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3D7AEA2E-A7B8-3F0C-060B-209046AA6892}"/>
              </a:ext>
            </a:extLst>
          </p:cNvPr>
          <p:cNvSpPr/>
          <p:nvPr/>
        </p:nvSpPr>
        <p:spPr>
          <a:xfrm>
            <a:off x="0" y="0"/>
            <a:ext cx="91440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コンテンツ プレースホルダー 1"/>
          <p:cNvSpPr>
            <a:spLocks noGrp="1"/>
          </p:cNvSpPr>
          <p:nvPr>
            <p:ph idx="1"/>
          </p:nvPr>
        </p:nvSpPr>
        <p:spPr>
          <a:xfrm>
            <a:off x="415522" y="1220878"/>
            <a:ext cx="8527108" cy="5154907"/>
          </a:xfrm>
          <a:solidFill>
            <a:schemeClr val="bg1"/>
          </a:solidFill>
        </p:spPr>
        <p:txBody>
          <a:bodyPr>
            <a:noAutofit/>
          </a:bodyPr>
          <a:lstStyle/>
          <a:p>
            <a:pPr marL="0" indent="0">
              <a:buNone/>
            </a:pPr>
            <a:r>
              <a:rPr lang="ja-JP" altLang="en-US" dirty="0">
                <a:solidFill>
                  <a:srgbClr val="002060"/>
                </a:solidFill>
              </a:rPr>
              <a:t>①</a:t>
            </a:r>
            <a:r>
              <a:rPr kumimoji="1" lang="ja-JP" altLang="en-US" b="1" dirty="0">
                <a:solidFill>
                  <a:schemeClr val="tx1"/>
                </a:solidFill>
              </a:rPr>
              <a:t>高齢者の病院通い、買物</a:t>
            </a:r>
            <a:r>
              <a:rPr lang="ja-JP" altLang="en-US" b="1" dirty="0">
                <a:solidFill>
                  <a:schemeClr val="tx1"/>
                </a:solidFill>
              </a:rPr>
              <a:t>等へ</a:t>
            </a:r>
            <a:r>
              <a:rPr kumimoji="1" lang="ja-JP" altLang="en-US" b="1" dirty="0">
                <a:solidFill>
                  <a:schemeClr val="tx1"/>
                </a:solidFill>
              </a:rPr>
              <a:t>の団地内</a:t>
            </a:r>
            <a:r>
              <a:rPr kumimoji="1" lang="ja-JP" altLang="en-US" b="1" dirty="0">
                <a:solidFill>
                  <a:srgbClr val="C00000"/>
                </a:solidFill>
              </a:rPr>
              <a:t>循環バス導入</a:t>
            </a:r>
            <a:r>
              <a:rPr kumimoji="1" lang="ja-JP" altLang="en-US" b="1" dirty="0">
                <a:solidFill>
                  <a:schemeClr val="tx1"/>
                </a:solidFill>
              </a:rPr>
              <a:t>問題</a:t>
            </a:r>
            <a:endParaRPr kumimoji="1" lang="en-US" altLang="ja-JP" b="1" dirty="0">
              <a:solidFill>
                <a:schemeClr val="tx1"/>
              </a:solidFill>
            </a:endParaRPr>
          </a:p>
          <a:p>
            <a:pPr marL="0" indent="0">
              <a:buNone/>
            </a:pPr>
            <a:r>
              <a:rPr kumimoji="1" lang="ja-JP" altLang="en-US" sz="2200" b="1" dirty="0">
                <a:solidFill>
                  <a:srgbClr val="002060"/>
                </a:solidFill>
              </a:rPr>
              <a:t>　</a:t>
            </a:r>
            <a:r>
              <a:rPr lang="ja-JP" altLang="en-US" sz="2200" dirty="0">
                <a:solidFill>
                  <a:schemeClr val="tx1"/>
                </a:solidFill>
              </a:rPr>
              <a:t>　</a:t>
            </a:r>
            <a:endParaRPr lang="en-US" altLang="ja-JP" sz="2200" b="1" dirty="0">
              <a:solidFill>
                <a:srgbClr val="C00000"/>
              </a:solidFill>
            </a:endParaRPr>
          </a:p>
          <a:p>
            <a:pPr marL="0" indent="0">
              <a:buNone/>
            </a:pPr>
            <a:endParaRPr kumimoji="1" lang="en-US" altLang="ja-JP" sz="1100" b="1" dirty="0">
              <a:solidFill>
                <a:srgbClr val="002060"/>
              </a:solidFill>
            </a:endParaRPr>
          </a:p>
          <a:p>
            <a:pPr marL="0" indent="0">
              <a:buNone/>
            </a:pPr>
            <a:r>
              <a:rPr lang="ja-JP" altLang="en-US" dirty="0">
                <a:solidFill>
                  <a:srgbClr val="002060"/>
                </a:solidFill>
              </a:rPr>
              <a:t>②</a:t>
            </a:r>
            <a:r>
              <a:rPr lang="ja-JP" altLang="en-US" b="1" dirty="0">
                <a:solidFill>
                  <a:schemeClr val="tx1"/>
                </a:solidFill>
              </a:rPr>
              <a:t>独居老人や高齢者家庭の安否確認希望者の把握等</a:t>
            </a:r>
            <a:endParaRPr lang="en-US" altLang="ja-JP" b="1" dirty="0">
              <a:solidFill>
                <a:schemeClr val="tx1"/>
              </a:solidFill>
            </a:endParaRPr>
          </a:p>
          <a:p>
            <a:pPr marL="0" indent="0">
              <a:buNone/>
            </a:pPr>
            <a:r>
              <a:rPr lang="en-US" altLang="ja-JP" b="1" dirty="0">
                <a:solidFill>
                  <a:srgbClr val="002060"/>
                </a:solidFill>
              </a:rPr>
              <a:t>   </a:t>
            </a:r>
            <a:r>
              <a:rPr lang="ja-JP" altLang="en-US" b="1" dirty="0">
                <a:solidFill>
                  <a:srgbClr val="C00000"/>
                </a:solidFill>
              </a:rPr>
              <a:t>大規模災害時の要支援</a:t>
            </a:r>
            <a:r>
              <a:rPr lang="ja-JP" altLang="en-US" b="1" dirty="0">
                <a:solidFill>
                  <a:schemeClr val="tx1"/>
                </a:solidFill>
              </a:rPr>
              <a:t>の実態把握の調査問題。</a:t>
            </a:r>
            <a:endParaRPr kumimoji="1" lang="en-US" altLang="ja-JP" sz="2000" b="1" dirty="0">
              <a:solidFill>
                <a:schemeClr val="tx1"/>
              </a:solidFill>
            </a:endParaRPr>
          </a:p>
          <a:p>
            <a:pPr marL="0" indent="0">
              <a:buNone/>
            </a:pPr>
            <a:r>
              <a:rPr lang="ja-JP" altLang="en-US" sz="1800" dirty="0">
                <a:solidFill>
                  <a:srgbClr val="7030A0"/>
                </a:solidFill>
              </a:rPr>
              <a:t>　　</a:t>
            </a:r>
            <a:r>
              <a:rPr lang="ja-JP" altLang="en-US" sz="2200" dirty="0">
                <a:solidFill>
                  <a:srgbClr val="7030A0"/>
                </a:solidFill>
              </a:rPr>
              <a:t>　</a:t>
            </a:r>
            <a:endParaRPr lang="en-US" altLang="ja-JP" sz="2200" dirty="0">
              <a:solidFill>
                <a:srgbClr val="7030A0"/>
              </a:solidFill>
            </a:endParaRPr>
          </a:p>
          <a:p>
            <a:pPr marL="0" indent="0">
              <a:buNone/>
            </a:pPr>
            <a:endParaRPr kumimoji="1" lang="en-US" altLang="ja-JP" sz="2200" b="1" dirty="0">
              <a:solidFill>
                <a:srgbClr val="7030A0"/>
              </a:solidFill>
            </a:endParaRPr>
          </a:p>
          <a:p>
            <a:pPr marL="0" indent="0">
              <a:buNone/>
            </a:pPr>
            <a:endParaRPr kumimoji="1" lang="en-US" altLang="ja-JP" sz="1100" b="1" dirty="0">
              <a:solidFill>
                <a:srgbClr val="002060"/>
              </a:solidFill>
            </a:endParaRPr>
          </a:p>
          <a:p>
            <a:pPr marL="0" indent="0">
              <a:buNone/>
            </a:pPr>
            <a:r>
              <a:rPr lang="ja-JP" altLang="en-US" dirty="0">
                <a:solidFill>
                  <a:srgbClr val="002060"/>
                </a:solidFill>
              </a:rPr>
              <a:t>③</a:t>
            </a:r>
            <a:r>
              <a:rPr kumimoji="1" lang="ja-JP" altLang="en-US" b="1" dirty="0">
                <a:solidFill>
                  <a:srgbClr val="002060"/>
                </a:solidFill>
              </a:rPr>
              <a:t>自治会主催</a:t>
            </a:r>
            <a:r>
              <a:rPr kumimoji="1" lang="en-US" altLang="ja-JP" b="1" dirty="0">
                <a:solidFill>
                  <a:srgbClr val="C00000"/>
                </a:solidFill>
              </a:rPr>
              <a:t>『</a:t>
            </a:r>
            <a:r>
              <a:rPr kumimoji="1" lang="ja-JP" altLang="en-US" b="1" dirty="0">
                <a:solidFill>
                  <a:srgbClr val="C00000"/>
                </a:solidFill>
              </a:rPr>
              <a:t>夏祭り</a:t>
            </a:r>
            <a:r>
              <a:rPr kumimoji="1" lang="en-US" altLang="ja-JP" b="1" dirty="0">
                <a:solidFill>
                  <a:srgbClr val="C00000"/>
                </a:solidFill>
              </a:rPr>
              <a:t>』</a:t>
            </a:r>
            <a:r>
              <a:rPr lang="ja-JP" altLang="en-US" b="1" dirty="0">
                <a:solidFill>
                  <a:schemeClr val="tx1"/>
                </a:solidFill>
              </a:rPr>
              <a:t>実施に伴う文体委員会の負担問題</a:t>
            </a:r>
            <a:endParaRPr lang="en-US" altLang="ja-JP" b="1" dirty="0">
              <a:solidFill>
                <a:schemeClr val="tx1"/>
              </a:solidFill>
            </a:endParaRPr>
          </a:p>
          <a:p>
            <a:pPr marL="0" indent="0">
              <a:buNone/>
            </a:pPr>
            <a:r>
              <a:rPr lang="ja-JP" altLang="en-US" dirty="0">
                <a:solidFill>
                  <a:srgbClr val="002060"/>
                </a:solidFill>
              </a:rPr>
              <a:t>　</a:t>
            </a:r>
            <a:r>
              <a:rPr lang="ja-JP" altLang="en-US" b="1" dirty="0">
                <a:solidFill>
                  <a:srgbClr val="0000FF"/>
                </a:solidFill>
              </a:rPr>
              <a:t>　</a:t>
            </a:r>
            <a:endParaRPr lang="en-US" altLang="ja-JP" sz="2000" b="1" dirty="0">
              <a:solidFill>
                <a:srgbClr val="C00000"/>
              </a:solidFill>
            </a:endParaRPr>
          </a:p>
          <a:p>
            <a:pPr marL="0" indent="0">
              <a:buNone/>
            </a:pPr>
            <a:endParaRPr lang="en-US" altLang="ja-JP" sz="1100" b="1" dirty="0">
              <a:solidFill>
                <a:srgbClr val="C00000"/>
              </a:solidFill>
              <a:highlight>
                <a:srgbClr val="FFFF00"/>
              </a:highlight>
            </a:endParaRPr>
          </a:p>
          <a:p>
            <a:pPr marL="0" indent="0">
              <a:buNone/>
            </a:pPr>
            <a:r>
              <a:rPr lang="ja-JP" altLang="en-US" dirty="0">
                <a:solidFill>
                  <a:srgbClr val="002060"/>
                </a:solidFill>
              </a:rPr>
              <a:t>④</a:t>
            </a:r>
            <a:r>
              <a:rPr lang="ja-JP" altLang="en-US" b="1" dirty="0">
                <a:solidFill>
                  <a:schemeClr val="tx1"/>
                </a:solidFill>
              </a:rPr>
              <a:t>広 報</a:t>
            </a:r>
            <a:r>
              <a:rPr lang="ja-JP" altLang="en-US" b="1" dirty="0">
                <a:solidFill>
                  <a:srgbClr val="C00000"/>
                </a:solidFill>
              </a:rPr>
              <a:t>　「朝倉台ホームページ」</a:t>
            </a:r>
            <a:r>
              <a:rPr lang="ja-JP" altLang="en-US" b="1" dirty="0">
                <a:solidFill>
                  <a:schemeClr val="tx1"/>
                </a:solidFill>
              </a:rPr>
              <a:t>の設立問題</a:t>
            </a:r>
            <a:endParaRPr lang="en-US" altLang="ja-JP" b="1" dirty="0">
              <a:solidFill>
                <a:schemeClr val="tx1"/>
              </a:solidFill>
            </a:endParaRPr>
          </a:p>
          <a:p>
            <a:pPr marL="0" indent="0">
              <a:buNone/>
            </a:pPr>
            <a:endParaRPr lang="en-US" altLang="ja-JP" sz="2000" b="1" dirty="0">
              <a:solidFill>
                <a:srgbClr val="C00000"/>
              </a:solidFill>
            </a:endParaRPr>
          </a:p>
          <a:p>
            <a:pPr marL="0" indent="0">
              <a:buNone/>
            </a:pPr>
            <a:endParaRPr kumimoji="1" lang="ja-JP" altLang="en-US" sz="1100" b="1" dirty="0">
              <a:solidFill>
                <a:srgbClr val="7030A0"/>
              </a:solidFill>
            </a:endParaRPr>
          </a:p>
        </p:txBody>
      </p:sp>
      <p:sp>
        <p:nvSpPr>
          <p:cNvPr id="3" name="タイトル 2"/>
          <p:cNvSpPr>
            <a:spLocks noGrp="1"/>
          </p:cNvSpPr>
          <p:nvPr>
            <p:ph type="title"/>
          </p:nvPr>
        </p:nvSpPr>
        <p:spPr>
          <a:xfrm>
            <a:off x="107090" y="194320"/>
            <a:ext cx="8701287" cy="977843"/>
          </a:xfrm>
          <a:solidFill>
            <a:schemeClr val="accent6">
              <a:lumMod val="50000"/>
            </a:schemeClr>
          </a:solidFill>
        </p:spPr>
        <p:txBody>
          <a:bodyPr>
            <a:normAutofit/>
          </a:bodyPr>
          <a:lstStyle/>
          <a:p>
            <a:r>
              <a:rPr kumimoji="1" lang="ja-JP" altLang="en-US" sz="5400" b="1" dirty="0">
                <a:solidFill>
                  <a:srgbClr val="FFFF00"/>
                </a:solidFill>
                <a:latin typeface="UD デジタル 教科書体 NP-B" panose="02020700000000000000" pitchFamily="18" charset="-128"/>
                <a:ea typeface="UD デジタル 教科書体 NP-B" panose="02020700000000000000" pitchFamily="18" charset="-128"/>
              </a:rPr>
              <a:t>具体的</a:t>
            </a:r>
            <a:r>
              <a:rPr kumimoji="1" lang="ja-JP" altLang="en-US" sz="3600" b="1" dirty="0">
                <a:solidFill>
                  <a:srgbClr val="FFFF00"/>
                </a:solidFill>
                <a:latin typeface="UD デジタル 教科書体 NP-B" panose="02020700000000000000" pitchFamily="18" charset="-128"/>
                <a:ea typeface="UD デジタル 教科書体 NP-B" panose="02020700000000000000" pitchFamily="18" charset="-128"/>
              </a:rPr>
              <a:t>な</a:t>
            </a:r>
            <a:r>
              <a:rPr kumimoji="1" lang="ja-JP" altLang="en-US" sz="5400" b="1" dirty="0">
                <a:solidFill>
                  <a:srgbClr val="FFFF00"/>
                </a:solidFill>
                <a:latin typeface="UD デジタル 教科書体 NP-B" panose="02020700000000000000" pitchFamily="18" charset="-128"/>
                <a:ea typeface="UD デジタル 教科書体 NP-B" panose="02020700000000000000" pitchFamily="18" charset="-128"/>
              </a:rPr>
              <a:t>諸課題</a:t>
            </a:r>
            <a:r>
              <a:rPr lang="ja-JP" altLang="en-US" sz="3600" b="1" dirty="0">
                <a:latin typeface="UD デジタル 教科書体 NP-B" panose="02020700000000000000" pitchFamily="18" charset="-128"/>
                <a:ea typeface="UD デジタル 教科書体 NP-B" panose="02020700000000000000" pitchFamily="18" charset="-128"/>
              </a:rPr>
              <a:t>と</a:t>
            </a:r>
            <a:r>
              <a:rPr kumimoji="1" lang="ja-JP" altLang="en-US" sz="5400" b="1" dirty="0">
                <a:latin typeface="UD デジタル 教科書体 NP-B" panose="02020700000000000000" pitchFamily="18" charset="-128"/>
                <a:ea typeface="UD デジタル 教科書体 NP-B" panose="02020700000000000000" pitchFamily="18" charset="-128"/>
              </a:rPr>
              <a:t>解決例</a:t>
            </a:r>
          </a:p>
        </p:txBody>
      </p:sp>
      <p:sp>
        <p:nvSpPr>
          <p:cNvPr id="10" name="テキスト ボックス 9">
            <a:extLst>
              <a:ext uri="{FF2B5EF4-FFF2-40B4-BE49-F238E27FC236}">
                <a16:creationId xmlns:a16="http://schemas.microsoft.com/office/drawing/2014/main" id="{762D85A0-CA88-0D3B-8851-FDA2ABE84416}"/>
              </a:ext>
            </a:extLst>
          </p:cNvPr>
          <p:cNvSpPr txBox="1"/>
          <p:nvPr/>
        </p:nvSpPr>
        <p:spPr>
          <a:xfrm>
            <a:off x="743481" y="1736445"/>
            <a:ext cx="8064896" cy="430887"/>
          </a:xfrm>
          <a:prstGeom prst="rect">
            <a:avLst/>
          </a:prstGeom>
          <a:solidFill>
            <a:schemeClr val="accent4">
              <a:lumMod val="20000"/>
              <a:lumOff val="80000"/>
            </a:schemeClr>
          </a:solidFill>
          <a:ln>
            <a:solidFill>
              <a:srgbClr val="0000FF"/>
            </a:solidFill>
          </a:ln>
        </p:spPr>
        <p:txBody>
          <a:bodyPr wrap="square" rtlCol="0">
            <a:spAutoFit/>
          </a:bodyPr>
          <a:lstStyle/>
          <a:p>
            <a:pPr marL="0" indent="0">
              <a:buNone/>
            </a:pPr>
            <a:r>
              <a:rPr lang="ja-JP" altLang="en-US" sz="2200" b="1" dirty="0">
                <a:solidFill>
                  <a:srgbClr val="0000FF"/>
                </a:solidFill>
              </a:rPr>
              <a:t>２００７</a:t>
            </a:r>
            <a:r>
              <a:rPr kumimoji="1" lang="ja-JP" altLang="en-US" sz="2200" b="1" dirty="0">
                <a:solidFill>
                  <a:srgbClr val="0000FF"/>
                </a:solidFill>
              </a:rPr>
              <a:t>年</a:t>
            </a:r>
            <a:r>
              <a:rPr lang="ja-JP" altLang="en-US" sz="2200" b="1" dirty="0">
                <a:solidFill>
                  <a:srgbClr val="0000FF"/>
                </a:solidFill>
              </a:rPr>
              <a:t>・奈良交通 「循環バス」が朝倉台住宅を走行。　　　　</a:t>
            </a:r>
            <a:r>
              <a:rPr lang="ja-JP" altLang="en-US" sz="2200" b="1" dirty="0">
                <a:solidFill>
                  <a:srgbClr val="C00000"/>
                </a:solidFill>
              </a:rPr>
              <a:t>（解決）</a:t>
            </a:r>
            <a:endParaRPr lang="en-US" altLang="ja-JP" sz="2200" b="1" dirty="0">
              <a:solidFill>
                <a:srgbClr val="C00000"/>
              </a:solidFill>
            </a:endParaRPr>
          </a:p>
        </p:txBody>
      </p:sp>
      <p:sp>
        <p:nvSpPr>
          <p:cNvPr id="11" name="テキスト ボックス 10">
            <a:extLst>
              <a:ext uri="{FF2B5EF4-FFF2-40B4-BE49-F238E27FC236}">
                <a16:creationId xmlns:a16="http://schemas.microsoft.com/office/drawing/2014/main" id="{542B12FA-4392-77FB-6B78-A311407E019F}"/>
              </a:ext>
            </a:extLst>
          </p:cNvPr>
          <p:cNvSpPr txBox="1"/>
          <p:nvPr/>
        </p:nvSpPr>
        <p:spPr>
          <a:xfrm>
            <a:off x="637550" y="3220535"/>
            <a:ext cx="8170827" cy="738664"/>
          </a:xfrm>
          <a:prstGeom prst="rect">
            <a:avLst/>
          </a:prstGeom>
          <a:solidFill>
            <a:schemeClr val="accent4">
              <a:lumMod val="20000"/>
              <a:lumOff val="80000"/>
            </a:schemeClr>
          </a:solidFill>
          <a:ln>
            <a:solidFill>
              <a:srgbClr val="0000FF"/>
            </a:solidFill>
          </a:ln>
        </p:spPr>
        <p:txBody>
          <a:bodyPr wrap="none" rtlCol="0">
            <a:spAutoFit/>
          </a:bodyPr>
          <a:lstStyle/>
          <a:p>
            <a:pPr marL="0" indent="0">
              <a:buNone/>
            </a:pPr>
            <a:r>
              <a:rPr lang="ja-JP" altLang="en-US" sz="2100" b="1" dirty="0">
                <a:solidFill>
                  <a:srgbClr val="0000FF"/>
                </a:solidFill>
              </a:rPr>
              <a:t>２０１５年・自治会</a:t>
            </a:r>
            <a:r>
              <a:rPr lang="en-US" altLang="ja-JP" sz="2100" b="1" dirty="0">
                <a:solidFill>
                  <a:srgbClr val="0000FF"/>
                </a:solidFill>
              </a:rPr>
              <a:t>『</a:t>
            </a:r>
            <a:r>
              <a:rPr lang="ja-JP" altLang="en-US" sz="2100" b="1" dirty="0">
                <a:solidFill>
                  <a:srgbClr val="0000FF"/>
                </a:solidFill>
              </a:rPr>
              <a:t>人権福祉対策委員会</a:t>
            </a:r>
            <a:r>
              <a:rPr lang="en-US" altLang="ja-JP" sz="2100" b="1" dirty="0">
                <a:solidFill>
                  <a:srgbClr val="0000FF"/>
                </a:solidFill>
              </a:rPr>
              <a:t>』『</a:t>
            </a:r>
            <a:r>
              <a:rPr lang="ja-JP" altLang="en-US" sz="2100" b="1" dirty="0">
                <a:solidFill>
                  <a:srgbClr val="0000FF"/>
                </a:solidFill>
              </a:rPr>
              <a:t>民生委員</a:t>
            </a:r>
            <a:r>
              <a:rPr lang="en-US" altLang="ja-JP" sz="2100" b="1" dirty="0">
                <a:solidFill>
                  <a:srgbClr val="0000FF"/>
                </a:solidFill>
              </a:rPr>
              <a:t>』</a:t>
            </a:r>
            <a:r>
              <a:rPr lang="ja-JP" altLang="en-US" sz="2100" b="1" dirty="0">
                <a:solidFill>
                  <a:srgbClr val="0000FF"/>
                </a:solidFill>
              </a:rPr>
              <a:t>の協力</a:t>
            </a:r>
            <a:endParaRPr lang="en-US" altLang="ja-JP" sz="2100" b="1" dirty="0">
              <a:solidFill>
                <a:srgbClr val="0000FF"/>
              </a:solidFill>
            </a:endParaRPr>
          </a:p>
          <a:p>
            <a:pPr marL="0" indent="0">
              <a:buNone/>
            </a:pPr>
            <a:r>
              <a:rPr kumimoji="1" lang="ja-JP" altLang="en-US" sz="2100" b="1" dirty="0">
                <a:solidFill>
                  <a:srgbClr val="0000FF"/>
                </a:solidFill>
              </a:rPr>
              <a:t> </a:t>
            </a:r>
            <a:r>
              <a:rPr lang="ja-JP" altLang="en-US" sz="2100" dirty="0">
                <a:solidFill>
                  <a:srgbClr val="0000FF"/>
                </a:solidFill>
              </a:rPr>
              <a:t>により、</a:t>
            </a:r>
            <a:r>
              <a:rPr kumimoji="1" lang="en-US" altLang="ja-JP" sz="2100" b="1" dirty="0">
                <a:solidFill>
                  <a:srgbClr val="FF0000"/>
                </a:solidFill>
              </a:rPr>
              <a:t>【</a:t>
            </a:r>
            <a:r>
              <a:rPr kumimoji="1" lang="ja-JP" altLang="en-US" sz="2100" b="1" dirty="0">
                <a:solidFill>
                  <a:srgbClr val="FF0000"/>
                </a:solidFill>
              </a:rPr>
              <a:t>災害時・住民支え合いマップ</a:t>
            </a:r>
            <a:r>
              <a:rPr kumimoji="1" lang="en-US" altLang="ja-JP" sz="2100" b="1" dirty="0">
                <a:solidFill>
                  <a:srgbClr val="FF0000"/>
                </a:solidFill>
              </a:rPr>
              <a:t>】</a:t>
            </a:r>
            <a:r>
              <a:rPr kumimoji="1" lang="ja-JP" altLang="en-US" sz="2100" b="1" dirty="0">
                <a:solidFill>
                  <a:srgbClr val="FF0000"/>
                </a:solidFill>
              </a:rPr>
              <a:t>が作られた。毎年</a:t>
            </a:r>
            <a:r>
              <a:rPr lang="ja-JP" altLang="en-US" sz="2100" b="1" dirty="0">
                <a:solidFill>
                  <a:srgbClr val="FF0000"/>
                </a:solidFill>
              </a:rPr>
              <a:t>更新。　</a:t>
            </a:r>
            <a:r>
              <a:rPr lang="ja-JP" altLang="en-US" sz="2100" b="1" dirty="0">
                <a:solidFill>
                  <a:srgbClr val="C00000"/>
                </a:solidFill>
              </a:rPr>
              <a:t>（解決）</a:t>
            </a:r>
            <a:endParaRPr lang="en-US" altLang="ja-JP" sz="2100" b="1" dirty="0">
              <a:solidFill>
                <a:srgbClr val="C00000"/>
              </a:solidFill>
            </a:endParaRPr>
          </a:p>
        </p:txBody>
      </p:sp>
      <p:sp>
        <p:nvSpPr>
          <p:cNvPr id="12" name="テキスト ボックス 11">
            <a:extLst>
              <a:ext uri="{FF2B5EF4-FFF2-40B4-BE49-F238E27FC236}">
                <a16:creationId xmlns:a16="http://schemas.microsoft.com/office/drawing/2014/main" id="{C0BFC55A-DB34-CC4B-F8F7-87FC2FD1271E}"/>
              </a:ext>
            </a:extLst>
          </p:cNvPr>
          <p:cNvSpPr txBox="1"/>
          <p:nvPr/>
        </p:nvSpPr>
        <p:spPr>
          <a:xfrm>
            <a:off x="699332" y="4625674"/>
            <a:ext cx="8153194" cy="430887"/>
          </a:xfrm>
          <a:prstGeom prst="rect">
            <a:avLst/>
          </a:prstGeom>
          <a:solidFill>
            <a:schemeClr val="accent4">
              <a:lumMod val="20000"/>
              <a:lumOff val="80000"/>
            </a:schemeClr>
          </a:solidFill>
          <a:ln>
            <a:solidFill>
              <a:srgbClr val="0000FF"/>
            </a:solidFill>
          </a:ln>
        </p:spPr>
        <p:txBody>
          <a:bodyPr wrap="none" rtlCol="0">
            <a:spAutoFit/>
          </a:bodyPr>
          <a:lstStyle/>
          <a:p>
            <a:pPr marL="0" indent="0">
              <a:buNone/>
            </a:pPr>
            <a:r>
              <a:rPr lang="ja-JP" altLang="en-US" sz="2200" b="1" dirty="0">
                <a:solidFill>
                  <a:srgbClr val="0000FF"/>
                </a:solidFill>
              </a:rPr>
              <a:t>２０１８年・「夏祭り実行委員会」を立ち上げ負担軽減を図る。　</a:t>
            </a:r>
            <a:r>
              <a:rPr lang="ja-JP" altLang="en-US" sz="2200" b="1" dirty="0">
                <a:solidFill>
                  <a:srgbClr val="C00000"/>
                </a:solidFill>
              </a:rPr>
              <a:t>（解決）</a:t>
            </a:r>
            <a:endParaRPr lang="en-US" altLang="ja-JP" sz="2200" b="1" dirty="0">
              <a:solidFill>
                <a:srgbClr val="C00000"/>
              </a:solidFill>
            </a:endParaRPr>
          </a:p>
        </p:txBody>
      </p:sp>
      <p:sp>
        <p:nvSpPr>
          <p:cNvPr id="13" name="テキスト ボックス 12">
            <a:extLst>
              <a:ext uri="{FF2B5EF4-FFF2-40B4-BE49-F238E27FC236}">
                <a16:creationId xmlns:a16="http://schemas.microsoft.com/office/drawing/2014/main" id="{D2660B61-7136-260C-3D96-0087DC60B68E}"/>
              </a:ext>
            </a:extLst>
          </p:cNvPr>
          <p:cNvSpPr txBox="1"/>
          <p:nvPr/>
        </p:nvSpPr>
        <p:spPr>
          <a:xfrm>
            <a:off x="735569" y="5723036"/>
            <a:ext cx="8193772" cy="430887"/>
          </a:xfrm>
          <a:prstGeom prst="rect">
            <a:avLst/>
          </a:prstGeom>
          <a:solidFill>
            <a:schemeClr val="accent4">
              <a:lumMod val="20000"/>
              <a:lumOff val="80000"/>
            </a:schemeClr>
          </a:solidFill>
          <a:ln>
            <a:solidFill>
              <a:srgbClr val="0000FF"/>
            </a:solidFill>
          </a:ln>
        </p:spPr>
        <p:txBody>
          <a:bodyPr wrap="square" rtlCol="0">
            <a:spAutoFit/>
          </a:bodyPr>
          <a:lstStyle/>
          <a:p>
            <a:r>
              <a:rPr lang="ja-JP" altLang="en-US" sz="2200" b="1" dirty="0">
                <a:solidFill>
                  <a:srgbClr val="0000FF"/>
                </a:solidFill>
              </a:rPr>
              <a:t>２０１８年・朝倉台自治会が「ホームページ」を立ち上げる。　　  </a:t>
            </a:r>
            <a:r>
              <a:rPr lang="ja-JP" altLang="en-US" sz="2200" b="1" dirty="0">
                <a:solidFill>
                  <a:srgbClr val="C00000"/>
                </a:solidFill>
              </a:rPr>
              <a:t>（解決）</a:t>
            </a:r>
            <a:endParaRPr lang="en-US" altLang="ja-JP" sz="2200" b="1" dirty="0">
              <a:solidFill>
                <a:srgbClr val="C00000"/>
              </a:solidFill>
            </a:endParaRPr>
          </a:p>
        </p:txBody>
      </p:sp>
    </p:spTree>
    <p:extLst>
      <p:ext uri="{BB962C8B-B14F-4D97-AF65-F5344CB8AC3E}">
        <p14:creationId xmlns:p14="http://schemas.microsoft.com/office/powerpoint/2010/main" val="1936874507"/>
      </p:ext>
    </p:extLst>
  </p:cSld>
  <p:clrMapOvr>
    <a:masterClrMapping/>
  </p:clrMapOvr>
  <mc:AlternateContent xmlns:mc="http://schemas.openxmlformats.org/markup-compatibility/2006" xmlns:p14="http://schemas.microsoft.com/office/powerpoint/2010/main">
    <mc:Choice Requires="p14">
      <p:transition spd="slow" p14:dur="2000" advTm="21391"/>
    </mc:Choice>
    <mc:Fallback xmlns="">
      <p:transition spd="slow" advTm="21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750"/>
                                        <p:tgtEl>
                                          <p:spTgt spid="2">
                                            <p:bg/>
                                          </p:spTgt>
                                        </p:tgtEl>
                                      </p:cBhvr>
                                    </p:animEffect>
                                    <p:anim calcmode="lin" valueType="num">
                                      <p:cBhvr>
                                        <p:cTn id="14" dur="750" fill="hold"/>
                                        <p:tgtEl>
                                          <p:spTgt spid="2">
                                            <p:bg/>
                                          </p:spTgt>
                                        </p:tgtEl>
                                        <p:attrNameLst>
                                          <p:attrName>ppt_x</p:attrName>
                                        </p:attrNameLst>
                                      </p:cBhvr>
                                      <p:tavLst>
                                        <p:tav tm="0">
                                          <p:val>
                                            <p:strVal val="#ppt_x"/>
                                          </p:val>
                                        </p:tav>
                                        <p:tav tm="100000">
                                          <p:val>
                                            <p:strVal val="#ppt_x"/>
                                          </p:val>
                                        </p:tav>
                                      </p:tavLst>
                                    </p:anim>
                                    <p:anim calcmode="lin" valueType="num">
                                      <p:cBhvr>
                                        <p:cTn id="15" dur="750" fill="hold"/>
                                        <p:tgtEl>
                                          <p:spTgt spid="2">
                                            <p:bg/>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750"/>
                                        <p:tgtEl>
                                          <p:spTgt spid="2">
                                            <p:txEl>
                                              <p:pRg st="0" end="0"/>
                                            </p:txEl>
                                          </p:spTgt>
                                        </p:tgtEl>
                                      </p:cBhvr>
                                    </p:animEffect>
                                    <p:anim calcmode="lin" valueType="num">
                                      <p:cBhvr>
                                        <p:cTn id="20" dur="75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75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750"/>
                            </p:stCondLst>
                            <p:childTnLst>
                              <p:par>
                                <p:cTn id="23" presetID="42" presetClass="entr" presetSubtype="0"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750"/>
                                        <p:tgtEl>
                                          <p:spTgt spid="2">
                                            <p:txEl>
                                              <p:pRg st="1" end="1"/>
                                            </p:txEl>
                                          </p:spTgt>
                                        </p:tgtEl>
                                      </p:cBhvr>
                                    </p:animEffect>
                                    <p:anim calcmode="lin" valueType="num">
                                      <p:cBhvr>
                                        <p:cTn id="26" dur="75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75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750"/>
                                        <p:tgtEl>
                                          <p:spTgt spid="2">
                                            <p:txEl>
                                              <p:pRg st="3" end="3"/>
                                            </p:txEl>
                                          </p:spTgt>
                                        </p:tgtEl>
                                      </p:cBhvr>
                                    </p:animEffect>
                                    <p:anim calcmode="lin" valueType="num">
                                      <p:cBhvr>
                                        <p:cTn id="32" dur="75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75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4250"/>
                            </p:stCondLst>
                            <p:childTnLst>
                              <p:par>
                                <p:cTn id="35" presetID="42" presetClass="entr" presetSubtype="0" fill="hold" grpId="0" nodeType="after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750"/>
                                        <p:tgtEl>
                                          <p:spTgt spid="2">
                                            <p:txEl>
                                              <p:pRg st="4" end="4"/>
                                            </p:txEl>
                                          </p:spTgt>
                                        </p:tgtEl>
                                      </p:cBhvr>
                                    </p:animEffect>
                                    <p:anim calcmode="lin" valueType="num">
                                      <p:cBhvr>
                                        <p:cTn id="38" dur="75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9" dur="75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Effect transition="in" filter="fade">
                                      <p:cBhvr>
                                        <p:cTn id="43" dur="750"/>
                                        <p:tgtEl>
                                          <p:spTgt spid="2">
                                            <p:txEl>
                                              <p:pRg st="5" end="5"/>
                                            </p:txEl>
                                          </p:spTgt>
                                        </p:tgtEl>
                                      </p:cBhvr>
                                    </p:animEffect>
                                    <p:anim calcmode="lin" valueType="num">
                                      <p:cBhvr>
                                        <p:cTn id="44" dur="75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5" dur="75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6" fill="hold">
                            <p:stCondLst>
                              <p:cond delay="5750"/>
                            </p:stCondLst>
                            <p:childTnLst>
                              <p:par>
                                <p:cTn id="47" presetID="42" presetClass="entr" presetSubtype="0" fill="hold" grpId="0" nodeType="after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750"/>
                                        <p:tgtEl>
                                          <p:spTgt spid="2">
                                            <p:txEl>
                                              <p:pRg st="8" end="8"/>
                                            </p:txEl>
                                          </p:spTgt>
                                        </p:tgtEl>
                                      </p:cBhvr>
                                    </p:animEffect>
                                    <p:anim calcmode="lin" valueType="num">
                                      <p:cBhvr>
                                        <p:cTn id="50" dur="75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75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52" fill="hold">
                            <p:stCondLst>
                              <p:cond delay="6500"/>
                            </p:stCondLst>
                            <p:childTnLst>
                              <p:par>
                                <p:cTn id="53" presetID="42" presetClass="entr" presetSubtype="0" fill="hold" grpId="0" nodeType="afterEffect">
                                  <p:stCondLst>
                                    <p:cond delay="0"/>
                                  </p:stCondLst>
                                  <p:childTnLst>
                                    <p:set>
                                      <p:cBhvr>
                                        <p:cTn id="54" dur="1" fill="hold">
                                          <p:stCondLst>
                                            <p:cond delay="0"/>
                                          </p:stCondLst>
                                        </p:cTn>
                                        <p:tgtEl>
                                          <p:spTgt spid="2">
                                            <p:txEl>
                                              <p:pRg st="9" end="9"/>
                                            </p:txEl>
                                          </p:spTgt>
                                        </p:tgtEl>
                                        <p:attrNameLst>
                                          <p:attrName>style.visibility</p:attrName>
                                        </p:attrNameLst>
                                      </p:cBhvr>
                                      <p:to>
                                        <p:strVal val="visible"/>
                                      </p:to>
                                    </p:set>
                                    <p:animEffect transition="in" filter="fade">
                                      <p:cBhvr>
                                        <p:cTn id="55" dur="750"/>
                                        <p:tgtEl>
                                          <p:spTgt spid="2">
                                            <p:txEl>
                                              <p:pRg st="9" end="9"/>
                                            </p:txEl>
                                          </p:spTgt>
                                        </p:tgtEl>
                                      </p:cBhvr>
                                    </p:animEffect>
                                    <p:anim calcmode="lin" valueType="num">
                                      <p:cBhvr>
                                        <p:cTn id="56" dur="75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7" dur="75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par>
                          <p:cTn id="58" fill="hold">
                            <p:stCondLst>
                              <p:cond delay="7250"/>
                            </p:stCondLst>
                            <p:childTnLst>
                              <p:par>
                                <p:cTn id="59" presetID="42" presetClass="entr" presetSubtype="0" fill="hold" grpId="0" nodeType="after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Effect transition="in" filter="fade">
                                      <p:cBhvr>
                                        <p:cTn id="61" dur="750"/>
                                        <p:tgtEl>
                                          <p:spTgt spid="2">
                                            <p:txEl>
                                              <p:pRg st="11" end="11"/>
                                            </p:txEl>
                                          </p:spTgt>
                                        </p:tgtEl>
                                      </p:cBhvr>
                                    </p:animEffect>
                                    <p:anim calcmode="lin" valueType="num">
                                      <p:cBhvr>
                                        <p:cTn id="62" dur="75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3" dur="75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1250"/>
                                        <p:tgtEl>
                                          <p:spTgt spid="10"/>
                                        </p:tgtEl>
                                      </p:cBhvr>
                                    </p:animEffect>
                                    <p:anim calcmode="lin" valueType="num">
                                      <p:cBhvr>
                                        <p:cTn id="69" dur="1250" fill="hold"/>
                                        <p:tgtEl>
                                          <p:spTgt spid="10"/>
                                        </p:tgtEl>
                                        <p:attrNameLst>
                                          <p:attrName>ppt_x</p:attrName>
                                        </p:attrNameLst>
                                      </p:cBhvr>
                                      <p:tavLst>
                                        <p:tav tm="0">
                                          <p:val>
                                            <p:strVal val="#ppt_x"/>
                                          </p:val>
                                        </p:tav>
                                        <p:tav tm="100000">
                                          <p:val>
                                            <p:strVal val="#ppt_x"/>
                                          </p:val>
                                        </p:tav>
                                      </p:tavLst>
                                    </p:anim>
                                    <p:anim calcmode="lin" valueType="num">
                                      <p:cBhvr>
                                        <p:cTn id="70" dur="12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1250"/>
                                        <p:tgtEl>
                                          <p:spTgt spid="11"/>
                                        </p:tgtEl>
                                      </p:cBhvr>
                                    </p:animEffect>
                                    <p:anim calcmode="lin" valueType="num">
                                      <p:cBhvr>
                                        <p:cTn id="76" dur="1250" fill="hold"/>
                                        <p:tgtEl>
                                          <p:spTgt spid="11"/>
                                        </p:tgtEl>
                                        <p:attrNameLst>
                                          <p:attrName>ppt_x</p:attrName>
                                        </p:attrNameLst>
                                      </p:cBhvr>
                                      <p:tavLst>
                                        <p:tav tm="0">
                                          <p:val>
                                            <p:strVal val="#ppt_x"/>
                                          </p:val>
                                        </p:tav>
                                        <p:tav tm="100000">
                                          <p:val>
                                            <p:strVal val="#ppt_x"/>
                                          </p:val>
                                        </p:tav>
                                      </p:tavLst>
                                    </p:anim>
                                    <p:anim calcmode="lin" valueType="num">
                                      <p:cBhvr>
                                        <p:cTn id="77" dur="12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fade">
                                      <p:cBhvr>
                                        <p:cTn id="82" dur="1250"/>
                                        <p:tgtEl>
                                          <p:spTgt spid="12"/>
                                        </p:tgtEl>
                                      </p:cBhvr>
                                    </p:animEffect>
                                    <p:anim calcmode="lin" valueType="num">
                                      <p:cBhvr>
                                        <p:cTn id="83" dur="1250" fill="hold"/>
                                        <p:tgtEl>
                                          <p:spTgt spid="12"/>
                                        </p:tgtEl>
                                        <p:attrNameLst>
                                          <p:attrName>ppt_x</p:attrName>
                                        </p:attrNameLst>
                                      </p:cBhvr>
                                      <p:tavLst>
                                        <p:tav tm="0">
                                          <p:val>
                                            <p:strVal val="#ppt_x"/>
                                          </p:val>
                                        </p:tav>
                                        <p:tav tm="100000">
                                          <p:val>
                                            <p:strVal val="#ppt_x"/>
                                          </p:val>
                                        </p:tav>
                                      </p:tavLst>
                                    </p:anim>
                                    <p:anim calcmode="lin" valueType="num">
                                      <p:cBhvr>
                                        <p:cTn id="84" dur="12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fade">
                                      <p:cBhvr>
                                        <p:cTn id="89" dur="1250"/>
                                        <p:tgtEl>
                                          <p:spTgt spid="13"/>
                                        </p:tgtEl>
                                      </p:cBhvr>
                                    </p:animEffect>
                                    <p:anim calcmode="lin" valueType="num">
                                      <p:cBhvr>
                                        <p:cTn id="90" dur="1250" fill="hold"/>
                                        <p:tgtEl>
                                          <p:spTgt spid="13"/>
                                        </p:tgtEl>
                                        <p:attrNameLst>
                                          <p:attrName>ppt_x</p:attrName>
                                        </p:attrNameLst>
                                      </p:cBhvr>
                                      <p:tavLst>
                                        <p:tav tm="0">
                                          <p:val>
                                            <p:strVal val="#ppt_x"/>
                                          </p:val>
                                        </p:tav>
                                        <p:tav tm="100000">
                                          <p:val>
                                            <p:strVal val="#ppt_x"/>
                                          </p:val>
                                        </p:tav>
                                      </p:tavLst>
                                    </p:anim>
                                    <p:anim calcmode="lin" valueType="num">
                                      <p:cBhvr>
                                        <p:cTn id="91" dur="125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P spid="10" grpId="0" animBg="1"/>
      <p:bldP spid="11" grpId="0" animBg="1"/>
      <p:bldP spid="12" grpId="0" animBg="1"/>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483C537-33FA-4B6C-9747-365179E09838}"/>
              </a:ext>
            </a:extLst>
          </p:cNvPr>
          <p:cNvSpPr/>
          <p:nvPr/>
        </p:nvSpPr>
        <p:spPr>
          <a:xfrm>
            <a:off x="0" y="-29320"/>
            <a:ext cx="9252520" cy="688731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99592" y="1412776"/>
            <a:ext cx="7128792" cy="1060028"/>
          </a:xfrm>
          <a:solidFill>
            <a:srgbClr val="00B050"/>
          </a:solidFill>
          <a:ln>
            <a:solidFill>
              <a:srgbClr val="FFFF00"/>
            </a:solidFill>
          </a:ln>
        </p:spPr>
        <p:txBody>
          <a:bodyPr>
            <a:normAutofit fontScale="90000"/>
          </a:bodyPr>
          <a:lstStyle/>
          <a:p>
            <a:r>
              <a:rPr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環境グループ</a:t>
            </a:r>
            <a:endParaRPr kumimoji="1"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3" name="サブタイトル 2"/>
          <p:cNvSpPr>
            <a:spLocks noGrp="1"/>
          </p:cNvSpPr>
          <p:nvPr>
            <p:ph type="subTitle" idx="1"/>
          </p:nvPr>
        </p:nvSpPr>
        <p:spPr>
          <a:xfrm>
            <a:off x="899592" y="2870784"/>
            <a:ext cx="7128792" cy="2646448"/>
          </a:xfrm>
          <a:solidFill>
            <a:schemeClr val="bg1">
              <a:lumMod val="85000"/>
            </a:schemeClr>
          </a:solidFill>
        </p:spPr>
        <p:txBody>
          <a:bodyPr>
            <a:noAutofit/>
          </a:bodyPr>
          <a:lstStyle/>
          <a:p>
            <a:pPr algn="l"/>
            <a:r>
              <a:rPr lang="ja-JP" altLang="en-US" sz="3600" b="1" dirty="0">
                <a:solidFill>
                  <a:srgbClr val="002060"/>
                </a:solidFill>
                <a:latin typeface="ＭＳ Ｐ明朝" panose="02020600040205080304" pitchFamily="18" charset="-128"/>
                <a:ea typeface="ＭＳ Ｐ明朝" panose="02020600040205080304" pitchFamily="18" charset="-128"/>
              </a:rPr>
              <a:t>　リーダー ：宮田　健二 （西４丁目）</a:t>
            </a:r>
            <a:endParaRPr lang="en-US" altLang="ja-JP" sz="3600" b="1" dirty="0">
              <a:solidFill>
                <a:srgbClr val="FF0000"/>
              </a:solidFill>
              <a:latin typeface="ＭＳ Ｐ明朝" panose="02020600040205080304" pitchFamily="18" charset="-128"/>
              <a:ea typeface="ＭＳ Ｐ明朝" panose="02020600040205080304" pitchFamily="18" charset="-128"/>
            </a:endParaRPr>
          </a:p>
          <a:p>
            <a:pPr algn="l"/>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lang="ja-JP" altLang="en-US" sz="2500" b="1" dirty="0">
                <a:solidFill>
                  <a:srgbClr val="002060"/>
                </a:solidFill>
                <a:latin typeface="ＭＳ Ｐ明朝" panose="02020600040205080304" pitchFamily="18" charset="-128"/>
                <a:ea typeface="ＭＳ Ｐ明朝" panose="02020600040205080304" pitchFamily="18" charset="-128"/>
              </a:rPr>
              <a:t>サブリーダー</a:t>
            </a:r>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kumimoji="1" lang="ja-JP" altLang="en-US" sz="3600" b="1" dirty="0">
                <a:solidFill>
                  <a:srgbClr val="002060"/>
                </a:solidFill>
                <a:latin typeface="ＭＳ Ｐ明朝" panose="02020600040205080304" pitchFamily="18" charset="-128"/>
                <a:ea typeface="ＭＳ Ｐ明朝" panose="02020600040205080304" pitchFamily="18" charset="-128"/>
              </a:rPr>
              <a:t>：</a:t>
            </a:r>
            <a:r>
              <a:rPr lang="ja-JP" altLang="en-US" sz="3600" b="1" dirty="0">
                <a:solidFill>
                  <a:srgbClr val="002060"/>
                </a:solidFill>
                <a:latin typeface="ＭＳ Ｐ明朝" panose="02020600040205080304" pitchFamily="18" charset="-128"/>
                <a:ea typeface="ＭＳ Ｐ明朝" panose="02020600040205080304" pitchFamily="18" charset="-128"/>
              </a:rPr>
              <a:t>中島　栄造</a:t>
            </a:r>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lang="ja-JP" altLang="en-US" sz="3600" b="1" dirty="0">
                <a:solidFill>
                  <a:srgbClr val="002060"/>
                </a:solidFill>
                <a:latin typeface="ＭＳ Ｐ明朝" panose="02020600040205080304" pitchFamily="18" charset="-128"/>
                <a:ea typeface="ＭＳ Ｐ明朝" panose="02020600040205080304" pitchFamily="18" charset="-128"/>
              </a:rPr>
              <a:t>東５</a:t>
            </a:r>
            <a:r>
              <a:rPr kumimoji="1" lang="ja-JP" altLang="en-US" sz="3600" b="1" dirty="0">
                <a:solidFill>
                  <a:srgbClr val="002060"/>
                </a:solidFill>
                <a:latin typeface="ＭＳ Ｐ明朝" panose="02020600040205080304" pitchFamily="18" charset="-128"/>
                <a:ea typeface="ＭＳ Ｐ明朝" panose="02020600040205080304" pitchFamily="18" charset="-128"/>
              </a:rPr>
              <a:t>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a:p>
            <a:pPr algn="l"/>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kumimoji="1" lang="en-US" altLang="ja-JP" sz="2500" b="1" dirty="0">
                <a:solidFill>
                  <a:srgbClr val="002060"/>
                </a:solidFill>
                <a:latin typeface="ＭＳ Ｐ明朝" panose="02020600040205080304" pitchFamily="18" charset="-128"/>
                <a:ea typeface="ＭＳ Ｐ明朝" panose="02020600040205080304" pitchFamily="18" charset="-128"/>
              </a:rPr>
              <a:t>〃</a:t>
            </a:r>
            <a:r>
              <a:rPr kumimoji="1" lang="ja-JP" altLang="en-US" sz="3600" b="1" dirty="0">
                <a:solidFill>
                  <a:srgbClr val="002060"/>
                </a:solidFill>
                <a:latin typeface="ＭＳ Ｐ明朝" panose="02020600040205080304" pitchFamily="18" charset="-128"/>
                <a:ea typeface="ＭＳ Ｐ明朝" panose="02020600040205080304" pitchFamily="18" charset="-128"/>
              </a:rPr>
              <a:t>　 　：西田　隆厚 （</a:t>
            </a:r>
            <a:r>
              <a:rPr lang="ja-JP" altLang="en-US" sz="3600" b="1" dirty="0">
                <a:solidFill>
                  <a:srgbClr val="002060"/>
                </a:solidFill>
                <a:latin typeface="ＭＳ Ｐ明朝" panose="02020600040205080304" pitchFamily="18" charset="-128"/>
                <a:ea typeface="ＭＳ Ｐ明朝" panose="02020600040205080304" pitchFamily="18" charset="-128"/>
              </a:rPr>
              <a:t>西７</a:t>
            </a:r>
            <a:r>
              <a:rPr kumimoji="1" lang="ja-JP" altLang="en-US" sz="3600" b="1" dirty="0">
                <a:solidFill>
                  <a:srgbClr val="002060"/>
                </a:solidFill>
                <a:latin typeface="ＭＳ Ｐ明朝" panose="02020600040205080304" pitchFamily="18" charset="-128"/>
                <a:ea typeface="ＭＳ Ｐ明朝" panose="02020600040205080304" pitchFamily="18" charset="-128"/>
              </a:rPr>
              <a:t>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a:p>
            <a:pPr algn="l"/>
            <a:r>
              <a:rPr lang="ja-JP" altLang="en-US" sz="3600" b="1" dirty="0">
                <a:solidFill>
                  <a:srgbClr val="002060"/>
                </a:solidFill>
                <a:latin typeface="ＭＳ Ｐ明朝" panose="02020600040205080304" pitchFamily="18" charset="-128"/>
                <a:ea typeface="ＭＳ Ｐ明朝" panose="02020600040205080304" pitchFamily="18" charset="-128"/>
              </a:rPr>
              <a:t>　　　</a:t>
            </a:r>
            <a:r>
              <a:rPr lang="en-US" altLang="ja-JP" sz="2500" b="1" dirty="0">
                <a:solidFill>
                  <a:srgbClr val="002060"/>
                </a:solidFill>
                <a:latin typeface="ＭＳ Ｐ明朝" panose="02020600040205080304" pitchFamily="18" charset="-128"/>
                <a:ea typeface="ＭＳ Ｐ明朝" panose="02020600040205080304" pitchFamily="18" charset="-128"/>
              </a:rPr>
              <a:t>〃</a:t>
            </a:r>
            <a:r>
              <a:rPr lang="ja-JP" altLang="en-US" sz="3600" b="1" dirty="0">
                <a:solidFill>
                  <a:srgbClr val="002060"/>
                </a:solidFill>
                <a:latin typeface="ＭＳ Ｐ明朝" panose="02020600040205080304" pitchFamily="18" charset="-128"/>
                <a:ea typeface="ＭＳ Ｐ明朝" panose="02020600040205080304" pitchFamily="18" charset="-128"/>
              </a:rPr>
              <a:t>　　 ：川端　克憲 （西７丁目）</a:t>
            </a:r>
            <a:endParaRPr kumimoji="1" lang="ja-JP" altLang="en-US" sz="3600" b="1" dirty="0">
              <a:solidFill>
                <a:srgbClr val="00206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915916530"/>
      </p:ext>
    </p:extLst>
  </p:cSld>
  <p:clrMapOvr>
    <a:masterClrMapping/>
  </p:clrMapOvr>
  <mc:AlternateContent xmlns:mc="http://schemas.openxmlformats.org/markup-compatibility/2006" xmlns:p14="http://schemas.microsoft.com/office/powerpoint/2010/main">
    <mc:Choice Requires="p14">
      <p:transition spd="slow" p14:dur="2000" advTm="8703"/>
    </mc:Choice>
    <mc:Fallback xmlns="">
      <p:transition spd="slow" advTm="8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0"/>
                                        <p:tgtEl>
                                          <p:spTgt spid="3">
                                            <p:txEl>
                                              <p:pRg st="3" end="3"/>
                                            </p:txEl>
                                          </p:spTgt>
                                        </p:tgtEl>
                                      </p:cBhvr>
                                    </p:animEffect>
                                    <p:anim calcmode="lin" valueType="num">
                                      <p:cBhvr>
                                        <p:cTn id="4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D3A04DC3-F2E9-492A-8EFD-FC6D0623CF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1097" y="1414312"/>
            <a:ext cx="3256675" cy="24136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ED24CB9-A829-43E4-8862-DA6612584D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742" y="1407856"/>
            <a:ext cx="1614793" cy="250211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5181FE6B-12E2-4780-8631-42475D4D64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6394" y="3828002"/>
            <a:ext cx="4786933" cy="262533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0D693494-332C-4F47-ABA3-4A41149D6C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1444594"/>
            <a:ext cx="3827831" cy="235994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020CDF6E-5C79-47C1-825E-3C6650569F5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524" y="3804539"/>
            <a:ext cx="4579000" cy="264723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CC3AF9D6-329F-4BBE-93FD-C1EE972ED7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737" y="1263170"/>
            <a:ext cx="8782590" cy="53244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8">
            <a:extLst>
              <a:ext uri="{FF2B5EF4-FFF2-40B4-BE49-F238E27FC236}">
                <a16:creationId xmlns:a16="http://schemas.microsoft.com/office/drawing/2014/main" id="{40C126A0-EA7E-3110-FDA0-6DA91B88E8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084" y="1007462"/>
            <a:ext cx="8862653" cy="5641079"/>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08774710-07DD-418C-8664-BA9A34A1C523}"/>
              </a:ext>
            </a:extLst>
          </p:cNvPr>
          <p:cNvSpPr txBox="1"/>
          <p:nvPr/>
        </p:nvSpPr>
        <p:spPr>
          <a:xfrm>
            <a:off x="154264" y="229620"/>
            <a:ext cx="8849064" cy="1169551"/>
          </a:xfrm>
          <a:prstGeom prst="rect">
            <a:avLst/>
          </a:prstGeom>
          <a:solidFill>
            <a:schemeClr val="accent4">
              <a:lumMod val="20000"/>
              <a:lumOff val="80000"/>
            </a:schemeClr>
          </a:solidFill>
          <a:ln w="38100">
            <a:solidFill>
              <a:srgbClr val="0000FF"/>
            </a:solidFill>
          </a:ln>
        </p:spPr>
        <p:txBody>
          <a:bodyPr wrap="square">
            <a:spAutoFit/>
          </a:bodyPr>
          <a:lstStyle/>
          <a:p>
            <a:r>
              <a:rPr kumimoji="1" lang="ja-JP" altLang="en-US" sz="3000" dirty="0">
                <a:solidFill>
                  <a:srgbClr val="FFFF00"/>
                </a:solidFill>
                <a:highlight>
                  <a:srgbClr val="000000"/>
                </a:highlight>
              </a:rPr>
              <a:t>この道は、</a:t>
            </a:r>
            <a:r>
              <a:rPr lang="en-US" altLang="ja-JP" sz="3000" dirty="0">
                <a:solidFill>
                  <a:srgbClr val="FFFF00"/>
                </a:solidFill>
                <a:highlight>
                  <a:srgbClr val="000000"/>
                </a:highlight>
              </a:rPr>
              <a:t>『</a:t>
            </a:r>
            <a:r>
              <a:rPr lang="ja-JP" altLang="en-US" sz="3000" dirty="0">
                <a:solidFill>
                  <a:srgbClr val="FFFF00"/>
                </a:solidFill>
                <a:highlight>
                  <a:srgbClr val="000000"/>
                </a:highlight>
              </a:rPr>
              <a:t>桜井市立朝倉小学校</a:t>
            </a:r>
            <a:r>
              <a:rPr lang="en-US" altLang="ja-JP" sz="3000" dirty="0">
                <a:solidFill>
                  <a:srgbClr val="FFFF00"/>
                </a:solidFill>
                <a:highlight>
                  <a:srgbClr val="000000"/>
                </a:highlight>
              </a:rPr>
              <a:t>』</a:t>
            </a:r>
            <a:r>
              <a:rPr kumimoji="1" lang="ja-JP" altLang="en-US" sz="3000" dirty="0">
                <a:solidFill>
                  <a:srgbClr val="FFFF00"/>
                </a:solidFill>
                <a:highlight>
                  <a:srgbClr val="000000"/>
                </a:highlight>
              </a:rPr>
              <a:t>児童の登校道です</a:t>
            </a:r>
            <a:br>
              <a:rPr kumimoji="1" lang="en-US" altLang="ja-JP" sz="4000" dirty="0">
                <a:solidFill>
                  <a:srgbClr val="FFFF00"/>
                </a:solidFill>
              </a:rPr>
            </a:br>
            <a:r>
              <a:rPr kumimoji="1" lang="ja-JP" altLang="en-US" sz="4000" b="1" dirty="0">
                <a:solidFill>
                  <a:srgbClr val="0000FF"/>
                </a:solidFill>
              </a:rPr>
              <a:t>　　朝倉大橋を綺麗に</a:t>
            </a:r>
            <a:r>
              <a:rPr lang="ja-JP" altLang="en-US" sz="4000" b="1" dirty="0">
                <a:solidFill>
                  <a:srgbClr val="0000FF"/>
                </a:solidFill>
              </a:rPr>
              <a:t>清掃しています！</a:t>
            </a:r>
          </a:p>
        </p:txBody>
      </p:sp>
    </p:spTree>
    <p:extLst>
      <p:ext uri="{BB962C8B-B14F-4D97-AF65-F5344CB8AC3E}">
        <p14:creationId xmlns:p14="http://schemas.microsoft.com/office/powerpoint/2010/main" val="15837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44"/>
                                        </p:tgtEl>
                                        <p:attrNameLst>
                                          <p:attrName>style.visibility</p:attrName>
                                        </p:attrNameLst>
                                      </p:cBhvr>
                                      <p:to>
                                        <p:strVal val="visible"/>
                                      </p:to>
                                    </p:set>
                                    <p:animEffect transition="in" filter="fade">
                                      <p:cBhvr>
                                        <p:cTn id="7" dur="2000"/>
                                        <p:tgtEl>
                                          <p:spTgt spid="1044"/>
                                        </p:tgtEl>
                                      </p:cBhvr>
                                    </p:animEffect>
                                    <p:anim calcmode="lin" valueType="num">
                                      <p:cBhvr>
                                        <p:cTn id="8" dur="2000" fill="hold"/>
                                        <p:tgtEl>
                                          <p:spTgt spid="1044"/>
                                        </p:tgtEl>
                                        <p:attrNameLst>
                                          <p:attrName>ppt_x</p:attrName>
                                        </p:attrNameLst>
                                      </p:cBhvr>
                                      <p:tavLst>
                                        <p:tav tm="0">
                                          <p:val>
                                            <p:strVal val="#ppt_x"/>
                                          </p:val>
                                        </p:tav>
                                        <p:tav tm="100000">
                                          <p:val>
                                            <p:strVal val="#ppt_x"/>
                                          </p:val>
                                        </p:tav>
                                      </p:tavLst>
                                    </p:anim>
                                    <p:anim calcmode="lin" valueType="num">
                                      <p:cBhvr>
                                        <p:cTn id="9" dur="2000" fill="hold"/>
                                        <p:tgtEl>
                                          <p:spTgt spid="10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820E208-683B-A883-FE3D-471E9A02C8B7}"/>
              </a:ext>
            </a:extLst>
          </p:cNvPr>
          <p:cNvSpPr/>
          <p:nvPr/>
        </p:nvSpPr>
        <p:spPr>
          <a:xfrm>
            <a:off x="0" y="0"/>
            <a:ext cx="9143344"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2" name="Picture 4">
            <a:extLst>
              <a:ext uri="{FF2B5EF4-FFF2-40B4-BE49-F238E27FC236}">
                <a16:creationId xmlns:a16="http://schemas.microsoft.com/office/drawing/2014/main" id="{F86CAAF1-090C-653D-0911-AD374B9233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239" y="3835278"/>
            <a:ext cx="3771439" cy="261381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0CF0845B-EF5C-A43B-5699-BFCD94ED45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239" y="1379443"/>
            <a:ext cx="3861265" cy="28959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9A9F234-58D2-F82A-4749-1F89374484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8753" y="4080977"/>
            <a:ext cx="3503818" cy="236811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3F2E384-8C9F-6705-02C3-4E7F7E8E62D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8753" y="1453114"/>
            <a:ext cx="3503818" cy="262786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2FFBFD13-DEAB-5717-B58E-6ED1081773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239" y="1169108"/>
            <a:ext cx="7321049" cy="549078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8400FC74-1EDF-7907-4A55-4F34CC5682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602" y="1011732"/>
            <a:ext cx="8640959" cy="5666129"/>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B64D2D69-9421-CB3A-6617-5DDDB5C8D813}"/>
              </a:ext>
            </a:extLst>
          </p:cNvPr>
          <p:cNvSpPr>
            <a:spLocks noGrp="1"/>
          </p:cNvSpPr>
          <p:nvPr>
            <p:ph type="title"/>
          </p:nvPr>
        </p:nvSpPr>
        <p:spPr>
          <a:xfrm>
            <a:off x="251519" y="198105"/>
            <a:ext cx="8665041" cy="1252728"/>
          </a:xfrm>
          <a:solidFill>
            <a:schemeClr val="accent4">
              <a:lumMod val="20000"/>
              <a:lumOff val="80000"/>
            </a:schemeClr>
          </a:solidFill>
        </p:spPr>
        <p:txBody>
          <a:bodyPr>
            <a:normAutofit fontScale="90000"/>
          </a:bodyPr>
          <a:lstStyle/>
          <a:p>
            <a:br>
              <a:rPr lang="en-US" altLang="ja-JP" b="1" i="0" dirty="0">
                <a:solidFill>
                  <a:srgbClr val="62492A"/>
                </a:solidFill>
                <a:effectLst/>
                <a:latin typeface="ヒラギノ角ゴ Pro W3"/>
              </a:rPr>
            </a:br>
            <a:r>
              <a:rPr lang="ja-JP" altLang="en-US" b="1" i="0" dirty="0">
                <a:solidFill>
                  <a:srgbClr val="0000FF"/>
                </a:solidFill>
                <a:effectLst/>
                <a:latin typeface="ヒラギノ角ゴ Pro W3"/>
              </a:rPr>
              <a:t>ボランティア環境グループが</a:t>
            </a:r>
            <a:br>
              <a:rPr lang="en-US" altLang="ja-JP" b="1" dirty="0">
                <a:solidFill>
                  <a:srgbClr val="0000FF"/>
                </a:solidFill>
                <a:latin typeface="ヒラギノ角ゴ Pro W3"/>
              </a:rPr>
            </a:br>
            <a:r>
              <a:rPr lang="ja-JP" altLang="en-US" b="1" dirty="0">
                <a:solidFill>
                  <a:srgbClr val="FF0000"/>
                </a:solidFill>
                <a:latin typeface="ヒラギノ角ゴ Pro W3"/>
              </a:rPr>
              <a:t>６</a:t>
            </a:r>
            <a:r>
              <a:rPr lang="ja-JP" altLang="en-US" b="1" i="0" dirty="0">
                <a:solidFill>
                  <a:srgbClr val="0000FF"/>
                </a:solidFill>
                <a:effectLst/>
                <a:latin typeface="ヒラギノ角ゴ Pro W3"/>
              </a:rPr>
              <a:t>号公園の草刈り清掃</a:t>
            </a:r>
            <a:br>
              <a:rPr lang="ja-JP" altLang="en-US" b="1" i="0" dirty="0">
                <a:solidFill>
                  <a:srgbClr val="0000FF"/>
                </a:solidFill>
                <a:effectLst/>
                <a:latin typeface="ヒラギノ角ゴ Pro W3"/>
              </a:rPr>
            </a:br>
            <a:endParaRPr kumimoji="1" lang="ja-JP" altLang="en-US" dirty="0">
              <a:solidFill>
                <a:srgbClr val="0000FF"/>
              </a:solidFill>
            </a:endParaRPr>
          </a:p>
        </p:txBody>
      </p:sp>
    </p:spTree>
    <p:extLst>
      <p:ext uri="{BB962C8B-B14F-4D97-AF65-F5344CB8AC3E}">
        <p14:creationId xmlns:p14="http://schemas.microsoft.com/office/powerpoint/2010/main" val="125579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8"/>
                                        </p:tgtEl>
                                        <p:attrNameLst>
                                          <p:attrName>style.visibility</p:attrName>
                                        </p:attrNameLst>
                                      </p:cBhvr>
                                      <p:to>
                                        <p:strVal val="visible"/>
                                      </p:to>
                                    </p:set>
                                    <p:animEffect transition="in" filter="circle(in)">
                                      <p:cBhvr>
                                        <p:cTn id="14" dur="2000"/>
                                        <p:tgtEl>
                                          <p:spTgt spid="205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060"/>
                                        </p:tgtEl>
                                        <p:attrNameLst>
                                          <p:attrName>style.visibility</p:attrName>
                                        </p:attrNameLst>
                                      </p:cBhvr>
                                      <p:to>
                                        <p:strVal val="visible"/>
                                      </p:to>
                                    </p:set>
                                    <p:animEffect transition="in" filter="wheel(1)">
                                      <p:cBhvr>
                                        <p:cTn id="19" dur="20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71D91225-A8E4-4376-945C-3C8F67D593CB}"/>
              </a:ext>
            </a:extLst>
          </p:cNvPr>
          <p:cNvSpPr/>
          <p:nvPr/>
        </p:nvSpPr>
        <p:spPr>
          <a:xfrm>
            <a:off x="0" y="-458"/>
            <a:ext cx="9144000" cy="6957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6" name="Picture 8">
            <a:extLst>
              <a:ext uri="{FF2B5EF4-FFF2-40B4-BE49-F238E27FC236}">
                <a16:creationId xmlns:a16="http://schemas.microsoft.com/office/drawing/2014/main" id="{228DCE9E-62C1-414A-90B2-AD102D55D3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176" y="1383390"/>
            <a:ext cx="4014455" cy="238358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AAEE550C-BD31-41BF-B972-B1EF11563E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798" y="1396082"/>
            <a:ext cx="4103090" cy="240130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DEF61604-CA16-47B9-99BE-01A96962EF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369" y="3746104"/>
            <a:ext cx="4413182" cy="262415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25994B0F-E4F2-4CA7-B01B-CFB8489CB3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1632" y="3727943"/>
            <a:ext cx="4071194" cy="26604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FEFA30B-7D45-489A-96A4-8A1227CB17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756" y="1643666"/>
            <a:ext cx="8255172" cy="474475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3290813C-1D26-4C71-BDEE-0B5BC132D26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756" y="1382942"/>
            <a:ext cx="8255172" cy="5296687"/>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009AB915-D3F6-4FBF-8C4D-0ECC457322BF}"/>
              </a:ext>
            </a:extLst>
          </p:cNvPr>
          <p:cNvSpPr>
            <a:spLocks noGrp="1"/>
          </p:cNvSpPr>
          <p:nvPr>
            <p:ph type="title"/>
          </p:nvPr>
        </p:nvSpPr>
        <p:spPr>
          <a:xfrm>
            <a:off x="498757" y="188640"/>
            <a:ext cx="8273592" cy="1463824"/>
          </a:xfrm>
          <a:solidFill>
            <a:schemeClr val="accent4">
              <a:lumMod val="20000"/>
              <a:lumOff val="80000"/>
            </a:schemeClr>
          </a:solidFill>
        </p:spPr>
        <p:txBody>
          <a:bodyPr>
            <a:normAutofit fontScale="90000"/>
          </a:bodyPr>
          <a:lstStyle/>
          <a:p>
            <a:br>
              <a:rPr lang="en-US" altLang="ja-JP" b="1" i="0" dirty="0">
                <a:solidFill>
                  <a:srgbClr val="62492A"/>
                </a:solidFill>
                <a:effectLst/>
                <a:latin typeface="ヒラギノ角ゴ Pro W3"/>
              </a:rPr>
            </a:br>
            <a:r>
              <a:rPr lang="ja-JP" altLang="en-US" b="1" i="0" dirty="0">
                <a:solidFill>
                  <a:srgbClr val="0000FF"/>
                </a:solidFill>
                <a:effectLst/>
                <a:latin typeface="ヒラギノ角ゴ Pro W3"/>
              </a:rPr>
              <a:t>ボランティア朝倉台環境</a:t>
            </a:r>
            <a:r>
              <a:rPr lang="ja-JP" altLang="en-US" b="1" dirty="0">
                <a:solidFill>
                  <a:srgbClr val="0000FF"/>
                </a:solidFill>
                <a:latin typeface="ヒラギノ角ゴ Pro W3"/>
              </a:rPr>
              <a:t>グループ</a:t>
            </a:r>
            <a:r>
              <a:rPr lang="ja-JP" altLang="en-US" b="1" i="0" dirty="0">
                <a:solidFill>
                  <a:srgbClr val="0000FF"/>
                </a:solidFill>
                <a:effectLst/>
                <a:latin typeface="ヒラギノ角ゴ Pro W3"/>
              </a:rPr>
              <a:t>が</a:t>
            </a:r>
            <a:br>
              <a:rPr lang="en-US" altLang="ja-JP" b="1" i="0" dirty="0">
                <a:solidFill>
                  <a:srgbClr val="0000FF"/>
                </a:solidFill>
                <a:effectLst/>
                <a:latin typeface="ヒラギノ角ゴ Pro W3"/>
              </a:rPr>
            </a:br>
            <a:r>
              <a:rPr lang="ja-JP" altLang="en-US" b="1" i="0" dirty="0">
                <a:solidFill>
                  <a:srgbClr val="FF0000"/>
                </a:solidFill>
                <a:effectLst>
                  <a:outerShdw blurRad="38100" dist="38100" dir="2700000" algn="tl">
                    <a:srgbClr val="000000">
                      <a:alpha val="43137"/>
                    </a:srgbClr>
                  </a:outerShdw>
                </a:effectLst>
                <a:latin typeface="ヒラギノ角ゴ Pro W3"/>
              </a:rPr>
              <a:t>７</a:t>
            </a:r>
            <a:r>
              <a:rPr lang="ja-JP" altLang="en-US" b="1" i="0" dirty="0">
                <a:solidFill>
                  <a:srgbClr val="0000FF"/>
                </a:solidFill>
                <a:effectLst/>
                <a:latin typeface="ヒラギノ角ゴ Pro W3"/>
              </a:rPr>
              <a:t>号公園の草刈り清掃</a:t>
            </a:r>
            <a:br>
              <a:rPr lang="ja-JP" altLang="en-US" b="1" i="0" dirty="0">
                <a:solidFill>
                  <a:srgbClr val="0000FF"/>
                </a:solidFill>
                <a:effectLst/>
                <a:latin typeface="ヒラギノ角ゴ Pro W3"/>
              </a:rPr>
            </a:br>
            <a:endParaRPr kumimoji="1" lang="ja-JP" altLang="en-US" dirty="0">
              <a:solidFill>
                <a:srgbClr val="0000FF"/>
              </a:solidFill>
            </a:endParaRPr>
          </a:p>
        </p:txBody>
      </p:sp>
    </p:spTree>
    <p:extLst>
      <p:ext uri="{BB962C8B-B14F-4D97-AF65-F5344CB8AC3E}">
        <p14:creationId xmlns:p14="http://schemas.microsoft.com/office/powerpoint/2010/main" val="107499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2000"/>
                                        <p:tgtEl>
                                          <p:spTgt spid="2054"/>
                                        </p:tgtEl>
                                      </p:cBhvr>
                                    </p:animEffect>
                                    <p:anim calcmode="lin" valueType="num">
                                      <p:cBhvr>
                                        <p:cTn id="7" dur="2000"/>
                                        <p:tgtEl>
                                          <p:spTgt spid="2054"/>
                                        </p:tgtEl>
                                        <p:attrNameLst>
                                          <p:attrName>ppt_x</p:attrName>
                                        </p:attrNameLst>
                                      </p:cBhvr>
                                      <p:tavLst>
                                        <p:tav tm="0">
                                          <p:val>
                                            <p:strVal val="ppt_x"/>
                                          </p:val>
                                        </p:tav>
                                        <p:tav tm="100000">
                                          <p:val>
                                            <p:strVal val="ppt_x"/>
                                          </p:val>
                                        </p:tav>
                                      </p:tavLst>
                                    </p:anim>
                                    <p:anim calcmode="lin" valueType="num">
                                      <p:cBhvr>
                                        <p:cTn id="8" dur="2000"/>
                                        <p:tgtEl>
                                          <p:spTgt spid="2054"/>
                                        </p:tgtEl>
                                        <p:attrNameLst>
                                          <p:attrName>ppt_y</p:attrName>
                                        </p:attrNameLst>
                                      </p:cBhvr>
                                      <p:tavLst>
                                        <p:tav tm="0">
                                          <p:val>
                                            <p:strVal val="ppt_y"/>
                                          </p:val>
                                        </p:tav>
                                        <p:tav tm="100000">
                                          <p:val>
                                            <p:strVal val="ppt_y+.1"/>
                                          </p:val>
                                        </p:tav>
                                      </p:tavLst>
                                    </p:anim>
                                    <p:set>
                                      <p:cBhvr>
                                        <p:cTn id="9" dur="1" fill="hold">
                                          <p:stCondLst>
                                            <p:cond delay="1999"/>
                                          </p:stCondLst>
                                        </p:cTn>
                                        <p:tgtEl>
                                          <p:spTgt spid="205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70"/>
                                        </p:tgtEl>
                                        <p:attrNameLst>
                                          <p:attrName>style.visibility</p:attrName>
                                        </p:attrNameLst>
                                      </p:cBhvr>
                                      <p:to>
                                        <p:strVal val="visible"/>
                                      </p:to>
                                    </p:set>
                                    <p:animEffect transition="in" filter="wheel(1)">
                                      <p:cBhvr>
                                        <p:cTn id="14" dur="2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2B5157A3-535F-46A7-98BF-A950ADBD43C5}"/>
              </a:ext>
            </a:extLst>
          </p:cNvPr>
          <p:cNvSpPr/>
          <p:nvPr/>
        </p:nvSpPr>
        <p:spPr>
          <a:xfrm>
            <a:off x="0" y="0"/>
            <a:ext cx="9143999" cy="695739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98" name="Picture 2">
            <a:extLst>
              <a:ext uri="{FF2B5EF4-FFF2-40B4-BE49-F238E27FC236}">
                <a16:creationId xmlns:a16="http://schemas.microsoft.com/office/drawing/2014/main" id="{E717E16C-EC09-4DB8-8D5A-50F3B324E81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4204" y="1288802"/>
            <a:ext cx="7931224" cy="284714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2BDFEA99-6AD8-429A-A576-734590CBF2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500" y="1277742"/>
            <a:ext cx="4474260" cy="279932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57304327-78E6-4326-9749-6B839E2C960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3320" y="4168440"/>
            <a:ext cx="3263313" cy="244748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51A40D66-22AD-4BAF-A093-F9C8D185A7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713" y="4135943"/>
            <a:ext cx="3321388" cy="249104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41BCC495-B769-4763-A41B-C5F34BE1A5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92980" y="4168440"/>
            <a:ext cx="3213675" cy="241025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3D21A0C3-8803-4689-89F6-18CA3700F5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131" y="1251574"/>
            <a:ext cx="8577738" cy="5327122"/>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B9DD2EAB-2A38-C6B1-C093-172E4F4585BD}"/>
              </a:ext>
            </a:extLst>
          </p:cNvPr>
          <p:cNvSpPr txBox="1"/>
          <p:nvPr/>
        </p:nvSpPr>
        <p:spPr>
          <a:xfrm>
            <a:off x="161517" y="168743"/>
            <a:ext cx="8745138" cy="1408271"/>
          </a:xfrm>
          <a:prstGeom prst="rect">
            <a:avLst/>
          </a:prstGeom>
          <a:solidFill>
            <a:schemeClr val="accent4">
              <a:lumMod val="20000"/>
              <a:lumOff val="80000"/>
            </a:schemeClr>
          </a:solidFill>
          <a:ln w="38100">
            <a:solidFill>
              <a:srgbClr val="0000FF"/>
            </a:solidFill>
          </a:ln>
        </p:spPr>
        <p:txBody>
          <a:bodyPr wrap="square">
            <a:spAutoFit/>
          </a:bodyPr>
          <a:lstStyle/>
          <a:p>
            <a:pPr algn="ctr">
              <a:lnSpc>
                <a:spcPct val="150000"/>
              </a:lnSpc>
            </a:pPr>
            <a:r>
              <a:rPr lang="en-US" altLang="ja-JP" sz="2800" b="1" dirty="0">
                <a:solidFill>
                  <a:schemeClr val="bg1"/>
                </a:solidFill>
                <a:highlight>
                  <a:srgbClr val="0000FF"/>
                </a:highlight>
                <a:latin typeface="ヒラギノ角ゴ Pro W3"/>
              </a:rPr>
              <a:t>『</a:t>
            </a:r>
            <a:r>
              <a:rPr lang="ja-JP" altLang="en-US"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ボランティア環境</a:t>
            </a:r>
            <a:r>
              <a:rPr lang="en-US" altLang="ja-JP"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G</a:t>
            </a:r>
            <a:r>
              <a:rPr lang="en-US" altLang="ja-JP" sz="28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rgbClr val="66FF99"/>
                </a:solidFill>
                <a:latin typeface="UD デジタル 教科書体 NP-B" panose="02020700000000000000" pitchFamily="18" charset="-128"/>
                <a:ea typeface="UD デジタル 教科書体 NP-B" panose="02020700000000000000" pitchFamily="18" charset="-128"/>
              </a:rPr>
              <a:t>・</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いろりの和</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あさくら</a:t>
            </a:r>
            <a:b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b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自主防災会</a:t>
            </a: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合同</a:t>
            </a:r>
            <a:r>
              <a:rPr lang="ja-JP" altLang="en-US" sz="3200" b="1" dirty="0">
                <a:solidFill>
                  <a:srgbClr val="FF0000"/>
                </a:solidFill>
                <a:latin typeface="UD デジタル 教科書体 NP-B" panose="02020700000000000000" pitchFamily="18" charset="-128"/>
                <a:ea typeface="UD デジタル 教科書体 NP-B" panose="02020700000000000000" pitchFamily="18" charset="-128"/>
              </a:rPr>
              <a:t>１</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号公園の草刈り清掃活動</a:t>
            </a:r>
            <a:endParaRPr lang="ja-JP" altLang="en-US" sz="3200" dirty="0">
              <a:solidFill>
                <a:srgbClr val="0000FF"/>
              </a:solidFill>
            </a:endParaRPr>
          </a:p>
        </p:txBody>
      </p:sp>
    </p:spTree>
    <p:extLst>
      <p:ext uri="{BB962C8B-B14F-4D97-AF65-F5344CB8AC3E}">
        <p14:creationId xmlns:p14="http://schemas.microsoft.com/office/powerpoint/2010/main" val="331965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750"/>
                                        <p:tgtEl>
                                          <p:spTgt spid="4102"/>
                                        </p:tgtEl>
                                      </p:cBhvr>
                                    </p:animEffect>
                                    <p:anim calcmode="lin" valueType="num">
                                      <p:cBhvr>
                                        <p:cTn id="8" dur="1750" fill="hold"/>
                                        <p:tgtEl>
                                          <p:spTgt spid="4102"/>
                                        </p:tgtEl>
                                        <p:attrNameLst>
                                          <p:attrName>ppt_x</p:attrName>
                                        </p:attrNameLst>
                                      </p:cBhvr>
                                      <p:tavLst>
                                        <p:tav tm="0">
                                          <p:val>
                                            <p:strVal val="#ppt_x"/>
                                          </p:val>
                                        </p:tav>
                                        <p:tav tm="100000">
                                          <p:val>
                                            <p:strVal val="#ppt_x"/>
                                          </p:val>
                                        </p:tav>
                                      </p:tavLst>
                                    </p:anim>
                                    <p:anim calcmode="lin" valueType="num">
                                      <p:cBhvr>
                                        <p:cTn id="9" dur="1750" fill="hold"/>
                                        <p:tgtEl>
                                          <p:spTgt spid="4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D17EE07-2971-3B8D-0846-52F8A8E86C04}"/>
              </a:ext>
            </a:extLst>
          </p:cNvPr>
          <p:cNvSpPr/>
          <p:nvPr/>
        </p:nvSpPr>
        <p:spPr>
          <a:xfrm>
            <a:off x="0" y="-458"/>
            <a:ext cx="9144000" cy="6957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2" name="Picture 4">
            <a:extLst>
              <a:ext uri="{FF2B5EF4-FFF2-40B4-BE49-F238E27FC236}">
                <a16:creationId xmlns:a16="http://schemas.microsoft.com/office/drawing/2014/main" id="{FBF69DF8-29EC-434B-B513-AA9E557D4E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929" y="4087547"/>
            <a:ext cx="3350727" cy="25130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2FC6BF5-7377-4142-ABED-2703A53245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2391" y="1464141"/>
            <a:ext cx="3331175" cy="249838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0498380C-8E1A-4D95-A13E-C5ADEF2C4A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2391" y="4077072"/>
            <a:ext cx="3350725" cy="25130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EC17736E-BF7C-439D-A937-4E97CDB205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917" y="1461067"/>
            <a:ext cx="3350726" cy="251304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12528CB1-13AF-4BE4-8968-9444E688E3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8653" y="1340768"/>
            <a:ext cx="8781495" cy="5374227"/>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1AD6D448-06D6-09F7-B56B-788916F988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653" y="1153335"/>
            <a:ext cx="8781495" cy="5559632"/>
          </a:xfrm>
          <a:prstGeom prst="rect">
            <a:avLst/>
          </a:prstGeom>
        </p:spPr>
      </p:pic>
      <p:sp>
        <p:nvSpPr>
          <p:cNvPr id="3" name="テキスト ボックス 2">
            <a:extLst>
              <a:ext uri="{FF2B5EF4-FFF2-40B4-BE49-F238E27FC236}">
                <a16:creationId xmlns:a16="http://schemas.microsoft.com/office/drawing/2014/main" id="{65F482D6-E8B0-F52E-05AB-A483E7B6DA8B}"/>
              </a:ext>
            </a:extLst>
          </p:cNvPr>
          <p:cNvSpPr txBox="1"/>
          <p:nvPr/>
        </p:nvSpPr>
        <p:spPr>
          <a:xfrm>
            <a:off x="179184" y="23103"/>
            <a:ext cx="8820964" cy="1408271"/>
          </a:xfrm>
          <a:prstGeom prst="rect">
            <a:avLst/>
          </a:prstGeom>
          <a:solidFill>
            <a:schemeClr val="accent4">
              <a:lumMod val="20000"/>
              <a:lumOff val="80000"/>
            </a:schemeClr>
          </a:solidFill>
          <a:ln w="38100">
            <a:solidFill>
              <a:srgbClr val="0000FF"/>
            </a:solidFill>
          </a:ln>
        </p:spPr>
        <p:txBody>
          <a:bodyPr wrap="square">
            <a:spAutoFit/>
          </a:bodyPr>
          <a:lstStyle/>
          <a:p>
            <a:pPr algn="ctr">
              <a:lnSpc>
                <a:spcPct val="150000"/>
              </a:lnSpc>
            </a:pPr>
            <a:r>
              <a:rPr lang="en-US" altLang="ja-JP" sz="2800" b="1" dirty="0">
                <a:solidFill>
                  <a:schemeClr val="bg1"/>
                </a:solidFill>
                <a:highlight>
                  <a:srgbClr val="0000FF"/>
                </a:highlight>
                <a:latin typeface="ヒラギノ角ゴ Pro W3"/>
              </a:rPr>
              <a:t>『</a:t>
            </a:r>
            <a:r>
              <a:rPr lang="ja-JP" altLang="en-US"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ボランティア環境</a:t>
            </a:r>
            <a:r>
              <a:rPr lang="en-US" altLang="ja-JP"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G</a:t>
            </a:r>
            <a:r>
              <a:rPr lang="en-US" altLang="ja-JP" sz="28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rgbClr val="66FF99"/>
                </a:solidFill>
                <a:latin typeface="UD デジタル 教科書体 NP-B" panose="02020700000000000000" pitchFamily="18" charset="-128"/>
                <a:ea typeface="UD デジタル 教科書体 NP-B" panose="02020700000000000000" pitchFamily="18" charset="-128"/>
              </a:rPr>
              <a:t>・</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いろりの和</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あさくら</a:t>
            </a:r>
            <a:b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b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自主防災会</a:t>
            </a: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合同</a:t>
            </a:r>
            <a:r>
              <a:rPr lang="ja-JP" altLang="en-US" sz="3200" b="1" dirty="0">
                <a:solidFill>
                  <a:srgbClr val="FF0000"/>
                </a:solidFill>
                <a:latin typeface="UD デジタル 教科書体 NP-B" panose="02020700000000000000" pitchFamily="18" charset="-128"/>
                <a:ea typeface="UD デジタル 教科書体 NP-B" panose="02020700000000000000" pitchFamily="18" charset="-128"/>
              </a:rPr>
              <a:t>２</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号公園の草刈り清掃活動</a:t>
            </a:r>
            <a:endParaRPr lang="ja-JP" altLang="en-US" sz="3200" dirty="0">
              <a:solidFill>
                <a:srgbClr val="0000FF"/>
              </a:solidFill>
            </a:endParaRPr>
          </a:p>
        </p:txBody>
      </p:sp>
    </p:spTree>
    <p:extLst>
      <p:ext uri="{BB962C8B-B14F-4D97-AF65-F5344CB8AC3E}">
        <p14:creationId xmlns:p14="http://schemas.microsoft.com/office/powerpoint/2010/main" val="380956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70"/>
                                        </p:tgtEl>
                                        <p:attrNameLst>
                                          <p:attrName>style.visibility</p:attrName>
                                        </p:attrNameLst>
                                      </p:cBhvr>
                                      <p:to>
                                        <p:strVal val="visible"/>
                                      </p:to>
                                    </p:set>
                                    <p:animEffect transition="in" filter="circle(in)">
                                      <p:cBhvr>
                                        <p:cTn id="7" dur="2000"/>
                                        <p:tgtEl>
                                          <p:spTgt spid="207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0" fill="hold"/>
                                        <p:tgtEl>
                                          <p:spTgt spid="4"/>
                                        </p:tgtEl>
                                        <p:attrNameLst>
                                          <p:attrName>ppt_x</p:attrName>
                                        </p:attrNameLst>
                                      </p:cBhvr>
                                      <p:tavLst>
                                        <p:tav tm="0">
                                          <p:val>
                                            <p:strVal val="#ppt_x"/>
                                          </p:val>
                                        </p:tav>
                                        <p:tav tm="100000">
                                          <p:val>
                                            <p:strVal val="#ppt_x"/>
                                          </p:val>
                                        </p:tav>
                                      </p:tavLst>
                                    </p:anim>
                                    <p:anim calcmode="lin" valueType="num">
                                      <p:cBhvr additive="base">
                                        <p:cTn id="13"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727D6497-00B0-6B30-94BA-9F76D2D07938}"/>
              </a:ext>
            </a:extLst>
          </p:cNvPr>
          <p:cNvSpPr/>
          <p:nvPr/>
        </p:nvSpPr>
        <p:spPr>
          <a:xfrm>
            <a:off x="0" y="0"/>
            <a:ext cx="9144000" cy="695739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10">
            <a:extLst>
              <a:ext uri="{FF2B5EF4-FFF2-40B4-BE49-F238E27FC236}">
                <a16:creationId xmlns:a16="http://schemas.microsoft.com/office/drawing/2014/main" id="{4999BE15-1AA8-0F15-9C56-035E2175B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015" y="3976946"/>
            <a:ext cx="4448088" cy="2506683"/>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1">
            <a:extLst>
              <a:ext uri="{FF2B5EF4-FFF2-40B4-BE49-F238E27FC236}">
                <a16:creationId xmlns:a16="http://schemas.microsoft.com/office/drawing/2014/main" id="{EC34A5BD-D77E-F8D3-3B51-C929CE900872}"/>
              </a:ext>
            </a:extLst>
          </p:cNvPr>
          <p:cNvSpPr txBox="1">
            <a:spLocks/>
          </p:cNvSpPr>
          <p:nvPr/>
        </p:nvSpPr>
        <p:spPr>
          <a:xfrm>
            <a:off x="147399" y="116648"/>
            <a:ext cx="8790902" cy="828208"/>
          </a:xfrm>
          <a:prstGeom prst="rect">
            <a:avLst/>
          </a:prstGeom>
          <a:solidFill>
            <a:srgbClr val="002060"/>
          </a:solidFill>
        </p:spPr>
        <p:txBody>
          <a:bodyPr vert="horz" lIns="91440" tIns="45720" rIns="91440" bIns="45720" rtlCol="0" anchor="ctr">
            <a:normAutofit fontScale="85000" lnSpcReduction="10000"/>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b="1" dirty="0">
                <a:solidFill>
                  <a:srgbClr val="00FF00"/>
                </a:solidFill>
                <a:effectLst>
                  <a:outerShdw blurRad="38100" dist="38100" dir="2700000" algn="tl">
                    <a:srgbClr val="000000">
                      <a:alpha val="43137"/>
                    </a:srgbClr>
                  </a:outerShdw>
                </a:effectLst>
              </a:rPr>
              <a:t>ボランティア有志で大掛かりな整備を行う</a:t>
            </a:r>
          </a:p>
        </p:txBody>
      </p:sp>
      <p:pic>
        <p:nvPicPr>
          <p:cNvPr id="7" name="Picture 6">
            <a:extLst>
              <a:ext uri="{FF2B5EF4-FFF2-40B4-BE49-F238E27FC236}">
                <a16:creationId xmlns:a16="http://schemas.microsoft.com/office/drawing/2014/main" id="{59C782E7-9375-3BDA-638D-54BD606728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042" y="4018758"/>
            <a:ext cx="4461928" cy="24709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271BABA2-612F-56D5-EC29-EBBB1E00C8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1092" y="1086107"/>
            <a:ext cx="4461928" cy="29326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184EBB2-883A-2146-A41F-2C4B7FAB69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015" y="1099888"/>
            <a:ext cx="3836077" cy="2877058"/>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50BB1EFB-C540-7D59-2993-4F6D133352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725" y="368319"/>
            <a:ext cx="8796575" cy="6149981"/>
          </a:xfrm>
          <a:prstGeom prst="rect">
            <a:avLst/>
          </a:prstGeom>
        </p:spPr>
      </p:pic>
      <p:sp>
        <p:nvSpPr>
          <p:cNvPr id="2" name="タイトル 1">
            <a:extLst>
              <a:ext uri="{FF2B5EF4-FFF2-40B4-BE49-F238E27FC236}">
                <a16:creationId xmlns:a16="http://schemas.microsoft.com/office/drawing/2014/main" id="{1A8B9932-3FD4-B9E3-3B98-300991F99851}"/>
              </a:ext>
            </a:extLst>
          </p:cNvPr>
          <p:cNvSpPr>
            <a:spLocks noGrp="1"/>
          </p:cNvSpPr>
          <p:nvPr>
            <p:ph type="title"/>
          </p:nvPr>
        </p:nvSpPr>
        <p:spPr>
          <a:xfrm>
            <a:off x="147399" y="110596"/>
            <a:ext cx="8790902" cy="821350"/>
          </a:xfrm>
          <a:solidFill>
            <a:srgbClr val="002060"/>
          </a:solidFill>
        </p:spPr>
        <p:txBody>
          <a:bodyPr>
            <a:normAutofit fontScale="90000"/>
          </a:bodyPr>
          <a:lstStyle/>
          <a:p>
            <a:r>
              <a:rPr lang="ja-JP" altLang="en-US" b="1" dirty="0">
                <a:solidFill>
                  <a:srgbClr val="FFFF00"/>
                </a:solidFill>
              </a:rPr>
              <a:t>２</a:t>
            </a:r>
            <a:r>
              <a:rPr lang="ja-JP" altLang="en-US" b="1" dirty="0">
                <a:solidFill>
                  <a:srgbClr val="00FF00"/>
                </a:solidFill>
              </a:rPr>
              <a:t>号公園の</a:t>
            </a:r>
            <a:r>
              <a:rPr kumimoji="1" lang="en-US" altLang="ja-JP" b="1" dirty="0">
                <a:solidFill>
                  <a:srgbClr val="00FF00"/>
                </a:solidFill>
              </a:rPr>
              <a:t>『</a:t>
            </a:r>
            <a:r>
              <a:rPr kumimoji="1" lang="ja-JP" altLang="en-US" b="1" dirty="0">
                <a:solidFill>
                  <a:srgbClr val="00FF00"/>
                </a:solidFill>
              </a:rPr>
              <a:t>竹藪</a:t>
            </a:r>
            <a:r>
              <a:rPr kumimoji="1" lang="en-US" altLang="ja-JP" b="1" dirty="0">
                <a:solidFill>
                  <a:srgbClr val="00FF00"/>
                </a:solidFill>
              </a:rPr>
              <a:t>』</a:t>
            </a:r>
            <a:r>
              <a:rPr lang="ja-JP" altLang="en-US" b="1" dirty="0">
                <a:solidFill>
                  <a:srgbClr val="00FF00"/>
                </a:solidFill>
              </a:rPr>
              <a:t>を何とかしたい・・・</a:t>
            </a:r>
            <a:r>
              <a:rPr kumimoji="1" lang="ja-JP" altLang="en-US" b="1" dirty="0">
                <a:solidFill>
                  <a:srgbClr val="00FF00"/>
                </a:solidFill>
              </a:rPr>
              <a:t>！</a:t>
            </a:r>
          </a:p>
        </p:txBody>
      </p:sp>
      <p:pic>
        <p:nvPicPr>
          <p:cNvPr id="4" name="図 3">
            <a:extLst>
              <a:ext uri="{FF2B5EF4-FFF2-40B4-BE49-F238E27FC236}">
                <a16:creationId xmlns:a16="http://schemas.microsoft.com/office/drawing/2014/main" id="{635EB710-7512-BB90-400A-545F794B1F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724" y="106077"/>
            <a:ext cx="8802251" cy="6593236"/>
          </a:xfrm>
          <a:prstGeom prst="rect">
            <a:avLst/>
          </a:prstGeom>
        </p:spPr>
      </p:pic>
      <p:pic>
        <p:nvPicPr>
          <p:cNvPr id="12" name="図 11">
            <a:extLst>
              <a:ext uri="{FF2B5EF4-FFF2-40B4-BE49-F238E27FC236}">
                <a16:creationId xmlns:a16="http://schemas.microsoft.com/office/drawing/2014/main" id="{8CFBCC27-D92A-9E01-51F9-58E76639CA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825" y="944856"/>
            <a:ext cx="8810008" cy="5781188"/>
          </a:xfrm>
          <a:prstGeom prst="rect">
            <a:avLst/>
          </a:prstGeom>
        </p:spPr>
      </p:pic>
    </p:spTree>
    <p:extLst>
      <p:ext uri="{BB962C8B-B14F-4D97-AF65-F5344CB8AC3E}">
        <p14:creationId xmlns:p14="http://schemas.microsoft.com/office/powerpoint/2010/main" val="128435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500"/>
                                        <p:tgtEl>
                                          <p:spTgt spid="4"/>
                                        </p:tgtEl>
                                      </p:cBhvr>
                                    </p:animEffect>
                                    <p:anim calcmode="lin" valueType="num">
                                      <p:cBhvr>
                                        <p:cTn id="7" dur="1500"/>
                                        <p:tgtEl>
                                          <p:spTgt spid="4"/>
                                        </p:tgtEl>
                                        <p:attrNameLst>
                                          <p:attrName>ppt_x</p:attrName>
                                        </p:attrNameLst>
                                      </p:cBhvr>
                                      <p:tavLst>
                                        <p:tav tm="0">
                                          <p:val>
                                            <p:strVal val="ppt_x"/>
                                          </p:val>
                                        </p:tav>
                                        <p:tav tm="100000">
                                          <p:val>
                                            <p:strVal val="ppt_x"/>
                                          </p:val>
                                        </p:tav>
                                      </p:tavLst>
                                    </p:anim>
                                    <p:anim calcmode="lin" valueType="num">
                                      <p:cBhvr>
                                        <p:cTn id="8" dur="1500"/>
                                        <p:tgtEl>
                                          <p:spTgt spid="4"/>
                                        </p:tgtEl>
                                        <p:attrNameLst>
                                          <p:attrName>ppt_y</p:attrName>
                                        </p:attrNameLst>
                                      </p:cBhvr>
                                      <p:tavLst>
                                        <p:tav tm="0">
                                          <p:val>
                                            <p:strVal val="ppt_y"/>
                                          </p:val>
                                        </p:tav>
                                        <p:tav tm="100000">
                                          <p:val>
                                            <p:strVal val="ppt_y+.1"/>
                                          </p:val>
                                        </p:tav>
                                      </p:tavLst>
                                    </p:anim>
                                    <p:set>
                                      <p:cBhvr>
                                        <p:cTn id="9" dur="1" fill="hold">
                                          <p:stCondLst>
                                            <p:cond delay="1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500"/>
                                        <p:tgtEl>
                                          <p:spTgt spid="2"/>
                                        </p:tgtEl>
                                      </p:cBhvr>
                                    </p:animEffect>
                                    <p:anim calcmode="lin" valueType="num">
                                      <p:cBhvr>
                                        <p:cTn id="14" dur="1500"/>
                                        <p:tgtEl>
                                          <p:spTgt spid="2"/>
                                        </p:tgtEl>
                                        <p:attrNameLst>
                                          <p:attrName>ppt_x</p:attrName>
                                        </p:attrNameLst>
                                      </p:cBhvr>
                                      <p:tavLst>
                                        <p:tav tm="0">
                                          <p:val>
                                            <p:strVal val="ppt_x"/>
                                          </p:val>
                                        </p:tav>
                                        <p:tav tm="100000">
                                          <p:val>
                                            <p:strVal val="ppt_x"/>
                                          </p:val>
                                        </p:tav>
                                      </p:tavLst>
                                    </p:anim>
                                    <p:anim calcmode="lin" valueType="num">
                                      <p:cBhvr>
                                        <p:cTn id="15" dur="1500"/>
                                        <p:tgtEl>
                                          <p:spTgt spid="2"/>
                                        </p:tgtEl>
                                        <p:attrNameLst>
                                          <p:attrName>ppt_y</p:attrName>
                                        </p:attrNameLst>
                                      </p:cBhvr>
                                      <p:tavLst>
                                        <p:tav tm="0">
                                          <p:val>
                                            <p:strVal val="ppt_y"/>
                                          </p:val>
                                        </p:tav>
                                        <p:tav tm="100000">
                                          <p:val>
                                            <p:strVal val="ppt_y+.1"/>
                                          </p:val>
                                        </p:tav>
                                      </p:tavLst>
                                    </p:anim>
                                    <p:set>
                                      <p:cBhvr>
                                        <p:cTn id="16" dur="1" fill="hold">
                                          <p:stCondLst>
                                            <p:cond delay="1499"/>
                                          </p:stCondLst>
                                        </p:cTn>
                                        <p:tgtEl>
                                          <p:spTgt spid="2"/>
                                        </p:tgtEl>
                                        <p:attrNameLst>
                                          <p:attrName>style.visibility</p:attrName>
                                        </p:attrNameLst>
                                      </p:cBhvr>
                                      <p:to>
                                        <p:strVal val="hidden"/>
                                      </p:to>
                                    </p:set>
                                  </p:childTnLst>
                                </p:cTn>
                              </p:par>
                            </p:childTnLst>
                          </p:cTn>
                        </p:par>
                        <p:par>
                          <p:cTn id="17" fill="hold">
                            <p:stCondLst>
                              <p:cond delay="1500"/>
                            </p:stCondLst>
                            <p:childTnLst>
                              <p:par>
                                <p:cTn id="18" presetID="42" presetClass="exit" presetSubtype="0" fill="hold" nodeType="afterEffect">
                                  <p:stCondLst>
                                    <p:cond delay="0"/>
                                  </p:stCondLst>
                                  <p:childTnLst>
                                    <p:animEffect transition="out" filter="fade">
                                      <p:cBhvr>
                                        <p:cTn id="19" dur="1500"/>
                                        <p:tgtEl>
                                          <p:spTgt spid="3"/>
                                        </p:tgtEl>
                                      </p:cBhvr>
                                    </p:animEffect>
                                    <p:anim calcmode="lin" valueType="num">
                                      <p:cBhvr>
                                        <p:cTn id="20" dur="1500"/>
                                        <p:tgtEl>
                                          <p:spTgt spid="3"/>
                                        </p:tgtEl>
                                        <p:attrNameLst>
                                          <p:attrName>ppt_x</p:attrName>
                                        </p:attrNameLst>
                                      </p:cBhvr>
                                      <p:tavLst>
                                        <p:tav tm="0">
                                          <p:val>
                                            <p:strVal val="ppt_x"/>
                                          </p:val>
                                        </p:tav>
                                        <p:tav tm="100000">
                                          <p:val>
                                            <p:strVal val="ppt_x"/>
                                          </p:val>
                                        </p:tav>
                                      </p:tavLst>
                                    </p:anim>
                                    <p:anim calcmode="lin" valueType="num">
                                      <p:cBhvr>
                                        <p:cTn id="21" dur="1500"/>
                                        <p:tgtEl>
                                          <p:spTgt spid="3"/>
                                        </p:tgtEl>
                                        <p:attrNameLst>
                                          <p:attrName>ppt_y</p:attrName>
                                        </p:attrNameLst>
                                      </p:cBhvr>
                                      <p:tavLst>
                                        <p:tav tm="0">
                                          <p:val>
                                            <p:strVal val="ppt_y"/>
                                          </p:val>
                                        </p:tav>
                                        <p:tav tm="100000">
                                          <p:val>
                                            <p:strVal val="ppt_y+.1"/>
                                          </p:val>
                                        </p:tav>
                                      </p:tavLst>
                                    </p:anim>
                                    <p:set>
                                      <p:cBhvr>
                                        <p:cTn id="22" dur="1" fill="hold">
                                          <p:stCondLst>
                                            <p:cond delay="14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2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1D0F148-33FD-36AC-6F54-E48099834B72}"/>
              </a:ext>
            </a:extLst>
          </p:cNvPr>
          <p:cNvSpPr/>
          <p:nvPr/>
        </p:nvSpPr>
        <p:spPr>
          <a:xfrm>
            <a:off x="0" y="-458"/>
            <a:ext cx="9144000" cy="6957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a:extLst>
              <a:ext uri="{FF2B5EF4-FFF2-40B4-BE49-F238E27FC236}">
                <a16:creationId xmlns:a16="http://schemas.microsoft.com/office/drawing/2014/main" id="{ADB34AAE-AA21-4C48-BAF2-4BB9F94CC0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663" y="1244773"/>
            <a:ext cx="3966978" cy="21147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8BB9DD3-516B-4FAD-A7AE-BDB615EFC1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0641" y="1220254"/>
            <a:ext cx="4479846" cy="215390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BB1667D2-11EF-4324-97D6-F0EA848D80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801" y="3359535"/>
            <a:ext cx="4415559" cy="32278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F15AAB45-6C3F-4877-9C57-911E46C0BF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08998" y="3359534"/>
            <a:ext cx="4479846" cy="32278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a:extLst>
              <a:ext uri="{FF2B5EF4-FFF2-40B4-BE49-F238E27FC236}">
                <a16:creationId xmlns:a16="http://schemas.microsoft.com/office/drawing/2014/main" id="{5C191288-60EB-4E52-B9CB-7D2A8187CE4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4871" y="1037673"/>
            <a:ext cx="8750553" cy="55865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a:extLst>
              <a:ext uri="{FF2B5EF4-FFF2-40B4-BE49-F238E27FC236}">
                <a16:creationId xmlns:a16="http://schemas.microsoft.com/office/drawing/2014/main" id="{8D71880A-6912-411D-B374-63CEF28FA08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8576" y="1571676"/>
            <a:ext cx="8781272" cy="5052586"/>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CACC67F5-A203-4449-B2EA-D316749FFFF1}"/>
              </a:ext>
            </a:extLst>
          </p:cNvPr>
          <p:cNvSpPr txBox="1"/>
          <p:nvPr/>
        </p:nvSpPr>
        <p:spPr>
          <a:xfrm>
            <a:off x="194872" y="202039"/>
            <a:ext cx="8784976" cy="1408271"/>
          </a:xfrm>
          <a:prstGeom prst="rect">
            <a:avLst/>
          </a:prstGeom>
          <a:solidFill>
            <a:schemeClr val="accent4">
              <a:lumMod val="20000"/>
              <a:lumOff val="80000"/>
            </a:schemeClr>
          </a:solidFill>
          <a:ln w="38100">
            <a:solidFill>
              <a:srgbClr val="000099"/>
            </a:solidFill>
          </a:ln>
        </p:spPr>
        <p:txBody>
          <a:bodyPr wrap="square">
            <a:spAutoFit/>
          </a:bodyPr>
          <a:lstStyle/>
          <a:p>
            <a:pPr algn="ctr">
              <a:lnSpc>
                <a:spcPct val="150000"/>
              </a:lnSpc>
            </a:pPr>
            <a:r>
              <a:rPr lang="en-US" altLang="ja-JP" sz="2800" b="1" dirty="0">
                <a:solidFill>
                  <a:schemeClr val="bg1"/>
                </a:solidFill>
                <a:highlight>
                  <a:srgbClr val="0000FF"/>
                </a:highlight>
                <a:latin typeface="ヒラギノ角ゴ Pro W3"/>
              </a:rPr>
              <a:t>『</a:t>
            </a:r>
            <a:r>
              <a:rPr lang="ja-JP" altLang="en-US"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ボランティア環境</a:t>
            </a:r>
            <a:r>
              <a:rPr lang="en-US" altLang="ja-JP"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G</a:t>
            </a:r>
            <a:r>
              <a:rPr lang="en-US" altLang="ja-JP" sz="28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rgbClr val="66FF99"/>
                </a:solidFill>
                <a:latin typeface="UD デジタル 教科書体 NP-B" panose="02020700000000000000" pitchFamily="18" charset="-128"/>
                <a:ea typeface="UD デジタル 教科書体 NP-B" panose="02020700000000000000" pitchFamily="18" charset="-128"/>
              </a:rPr>
              <a:t>・</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いろりの和</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あさくら</a:t>
            </a:r>
            <a:b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b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自主防災会</a:t>
            </a: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合同</a:t>
            </a:r>
            <a:r>
              <a:rPr lang="ja-JP" altLang="en-US" sz="3200" b="1" dirty="0">
                <a:solidFill>
                  <a:srgbClr val="FF0000"/>
                </a:solidFill>
                <a:latin typeface="UD デジタル 教科書体 NP-B" panose="02020700000000000000" pitchFamily="18" charset="-128"/>
                <a:ea typeface="UD デジタル 教科書体 NP-B" panose="02020700000000000000" pitchFamily="18" charset="-128"/>
              </a:rPr>
              <a:t>３</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号公園の草刈り清掃活動</a:t>
            </a:r>
            <a:endParaRPr lang="ja-JP" altLang="en-US" sz="3200" dirty="0">
              <a:solidFill>
                <a:srgbClr val="0000FF"/>
              </a:solidFill>
            </a:endParaRPr>
          </a:p>
        </p:txBody>
      </p:sp>
    </p:spTree>
    <p:extLst>
      <p:ext uri="{BB962C8B-B14F-4D97-AF65-F5344CB8AC3E}">
        <p14:creationId xmlns:p14="http://schemas.microsoft.com/office/powerpoint/2010/main" val="205519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2EE47E9-AE76-64F4-BEAB-F19C0097B348}"/>
              </a:ext>
            </a:extLst>
          </p:cNvPr>
          <p:cNvSpPr/>
          <p:nvPr/>
        </p:nvSpPr>
        <p:spPr>
          <a:xfrm>
            <a:off x="0" y="-458"/>
            <a:ext cx="9144000" cy="6957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78" name="Picture 6">
            <a:extLst>
              <a:ext uri="{FF2B5EF4-FFF2-40B4-BE49-F238E27FC236}">
                <a16:creationId xmlns:a16="http://schemas.microsoft.com/office/drawing/2014/main" id="{CE2738A5-E400-E52C-BD12-760209F8CC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800" y="1450367"/>
            <a:ext cx="4558246" cy="230049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7B76D996-6EEE-95D4-0035-618A108446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8178" y="1459310"/>
            <a:ext cx="4211960" cy="2300491"/>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267B8E24-0E29-8E53-657D-87D738B0BE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3862668"/>
            <a:ext cx="4999053" cy="220874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672B31F8-710F-4D69-DC5F-C20E33EE38F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314" y="3862669"/>
            <a:ext cx="3841622" cy="22087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a:extLst>
              <a:ext uri="{FF2B5EF4-FFF2-40B4-BE49-F238E27FC236}">
                <a16:creationId xmlns:a16="http://schemas.microsoft.com/office/drawing/2014/main" id="{09DBD6C0-17C8-917B-695D-9176E2D4D5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314" y="1185286"/>
            <a:ext cx="8785824" cy="55629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a:extLst>
              <a:ext uri="{FF2B5EF4-FFF2-40B4-BE49-F238E27FC236}">
                <a16:creationId xmlns:a16="http://schemas.microsoft.com/office/drawing/2014/main" id="{54445D26-E31F-65B8-5EDF-9B31658DBC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314" y="817845"/>
            <a:ext cx="8805048" cy="5930432"/>
          </a:xfrm>
          <a:prstGeom prst="rect">
            <a:avLst/>
          </a:prstGeom>
          <a:noFill/>
          <a:extLst>
            <a:ext uri="{909E8E84-426E-40DD-AFC4-6F175D3DCCD1}">
              <a14:hiddenFill xmlns:a14="http://schemas.microsoft.com/office/drawing/2010/main">
                <a:solidFill>
                  <a:srgbClr val="FFFFFF"/>
                </a:solidFill>
              </a14:hiddenFill>
            </a:ext>
          </a:extLst>
        </p:spPr>
      </p:pic>
      <p:sp>
        <p:nvSpPr>
          <p:cNvPr id="7" name="タイトル 6">
            <a:extLst>
              <a:ext uri="{FF2B5EF4-FFF2-40B4-BE49-F238E27FC236}">
                <a16:creationId xmlns:a16="http://schemas.microsoft.com/office/drawing/2014/main" id="{230C8861-BB7A-A747-7E45-8B3FE59C509E}"/>
              </a:ext>
            </a:extLst>
          </p:cNvPr>
          <p:cNvSpPr>
            <a:spLocks noGrp="1"/>
          </p:cNvSpPr>
          <p:nvPr>
            <p:ph type="title"/>
          </p:nvPr>
        </p:nvSpPr>
        <p:spPr/>
        <p:txBody>
          <a:bodyPr/>
          <a:lstStyle/>
          <a:p>
            <a:endParaRPr lang="ja-JP" altLang="en-US"/>
          </a:p>
        </p:txBody>
      </p:sp>
      <p:sp>
        <p:nvSpPr>
          <p:cNvPr id="8" name="テキスト ボックス 7">
            <a:extLst>
              <a:ext uri="{FF2B5EF4-FFF2-40B4-BE49-F238E27FC236}">
                <a16:creationId xmlns:a16="http://schemas.microsoft.com/office/drawing/2014/main" id="{0001597A-DF57-17FB-A172-065334B1D154}"/>
              </a:ext>
            </a:extLst>
          </p:cNvPr>
          <p:cNvSpPr txBox="1"/>
          <p:nvPr/>
        </p:nvSpPr>
        <p:spPr>
          <a:xfrm>
            <a:off x="154314" y="202039"/>
            <a:ext cx="8825534" cy="1408271"/>
          </a:xfrm>
          <a:prstGeom prst="rect">
            <a:avLst/>
          </a:prstGeom>
          <a:solidFill>
            <a:schemeClr val="accent4">
              <a:lumMod val="20000"/>
              <a:lumOff val="80000"/>
            </a:schemeClr>
          </a:solidFill>
          <a:ln w="38100">
            <a:solidFill>
              <a:srgbClr val="0000FF"/>
            </a:solidFill>
          </a:ln>
        </p:spPr>
        <p:txBody>
          <a:bodyPr wrap="square">
            <a:spAutoFit/>
          </a:bodyPr>
          <a:lstStyle/>
          <a:p>
            <a:pPr algn="ctr">
              <a:lnSpc>
                <a:spcPct val="150000"/>
              </a:lnSpc>
            </a:pPr>
            <a:r>
              <a:rPr lang="en-US" altLang="ja-JP" sz="2800" b="1" dirty="0">
                <a:solidFill>
                  <a:schemeClr val="bg1"/>
                </a:solidFill>
                <a:highlight>
                  <a:srgbClr val="0000FF"/>
                </a:highlight>
                <a:latin typeface="ヒラギノ角ゴ Pro W3"/>
              </a:rPr>
              <a:t>『</a:t>
            </a:r>
            <a:r>
              <a:rPr lang="ja-JP" altLang="en-US"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ボランティア環境</a:t>
            </a:r>
            <a:r>
              <a:rPr lang="en-US" altLang="ja-JP" sz="2800" b="1" dirty="0">
                <a:solidFill>
                  <a:srgbClr val="66FF99"/>
                </a:solidFill>
                <a:highlight>
                  <a:srgbClr val="0000FF"/>
                </a:highlight>
                <a:latin typeface="UD デジタル 教科書体 NP-B" panose="02020700000000000000" pitchFamily="18" charset="-128"/>
                <a:ea typeface="UD デジタル 教科書体 NP-B" panose="02020700000000000000" pitchFamily="18" charset="-128"/>
              </a:rPr>
              <a:t>G</a:t>
            </a:r>
            <a:r>
              <a:rPr lang="en-US" altLang="ja-JP" sz="2800" b="1" dirty="0">
                <a:solidFill>
                  <a:schemeClr val="bg1"/>
                </a:solidFill>
                <a:highlight>
                  <a:srgbClr val="0000FF"/>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rgbClr val="66FF99"/>
                </a:solidFill>
                <a:latin typeface="UD デジタル 教科書体 NP-B" panose="02020700000000000000" pitchFamily="18" charset="-128"/>
                <a:ea typeface="UD デジタル 教科書体 NP-B" panose="02020700000000000000" pitchFamily="18" charset="-128"/>
              </a:rPr>
              <a:t>・</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いろりの和</a:t>
            </a:r>
            <a: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t>あさくら</a:t>
            </a:r>
            <a:br>
              <a:rPr lang="en-US" altLang="ja-JP" sz="2800" b="1" dirty="0">
                <a:solidFill>
                  <a:schemeClr val="bg1"/>
                </a:solidFill>
                <a:highlight>
                  <a:srgbClr val="800080"/>
                </a:highlight>
                <a:latin typeface="UD デジタル 教科書体 NP-B" panose="02020700000000000000" pitchFamily="18" charset="-128"/>
                <a:ea typeface="UD デジタル 教科書体 NP-B" panose="02020700000000000000" pitchFamily="18" charset="-128"/>
              </a:rPr>
            </a:b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自主防災会</a:t>
            </a:r>
            <a:r>
              <a:rPr lang="en-US" altLang="ja-JP" sz="2800" b="1" dirty="0">
                <a:solidFill>
                  <a:schemeClr val="bg1"/>
                </a:solidFill>
                <a:highlight>
                  <a:srgbClr val="000000"/>
                </a:highlight>
                <a:latin typeface="UD デジタル 教科書体 NP-B" panose="02020700000000000000" pitchFamily="18" charset="-128"/>
                <a:ea typeface="UD デジタル 教科書体 NP-B" panose="02020700000000000000" pitchFamily="18" charset="-128"/>
              </a:rPr>
              <a:t>』</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合同</a:t>
            </a:r>
            <a:r>
              <a:rPr lang="en-US" altLang="ja-JP" sz="3200" b="1" dirty="0">
                <a:solidFill>
                  <a:srgbClr val="FF0000"/>
                </a:solidFill>
                <a:latin typeface="UD デジタル 教科書体 NP-B" panose="02020700000000000000" pitchFamily="18" charset="-128"/>
                <a:ea typeface="UD デジタル 教科書体 NP-B" panose="02020700000000000000" pitchFamily="18" charset="-128"/>
              </a:rPr>
              <a:t>4</a:t>
            </a:r>
            <a:r>
              <a:rPr lang="ja-JP" altLang="en-US" sz="3200" b="1" dirty="0">
                <a:solidFill>
                  <a:srgbClr val="0000FF"/>
                </a:solidFill>
                <a:latin typeface="UD デジタル 教科書体 NP-B" panose="02020700000000000000" pitchFamily="18" charset="-128"/>
                <a:ea typeface="UD デジタル 教科書体 NP-B" panose="02020700000000000000" pitchFamily="18" charset="-128"/>
              </a:rPr>
              <a:t>号公園の草刈り清掃活動</a:t>
            </a:r>
            <a:endParaRPr lang="ja-JP" altLang="en-US" sz="3200" dirty="0">
              <a:solidFill>
                <a:srgbClr val="0000FF"/>
              </a:solidFill>
            </a:endParaRPr>
          </a:p>
        </p:txBody>
      </p:sp>
    </p:spTree>
    <p:extLst>
      <p:ext uri="{BB962C8B-B14F-4D97-AF65-F5344CB8AC3E}">
        <p14:creationId xmlns:p14="http://schemas.microsoft.com/office/powerpoint/2010/main" val="249630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250" fill="hold"/>
                                        <p:tgtEl>
                                          <p:spTgt spid="5"/>
                                        </p:tgtEl>
                                        <p:attrNameLst>
                                          <p:attrName>ppt_x</p:attrName>
                                        </p:attrNameLst>
                                      </p:cBhvr>
                                      <p:tavLst>
                                        <p:tav tm="0">
                                          <p:val>
                                            <p:strVal val="0-#ppt_w/2"/>
                                          </p:val>
                                        </p:tav>
                                        <p:tav tm="100000">
                                          <p:val>
                                            <p:strVal val="#ppt_x"/>
                                          </p:val>
                                        </p:tav>
                                      </p:tavLst>
                                    </p:anim>
                                    <p:anim calcmode="lin" valueType="num">
                                      <p:cBhvr additive="base">
                                        <p:cTn id="13" dur="2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0671CC4-FD7E-4C0D-92EC-662EA6AF4183}"/>
              </a:ext>
            </a:extLst>
          </p:cNvPr>
          <p:cNvSpPr/>
          <p:nvPr/>
        </p:nvSpPr>
        <p:spPr>
          <a:xfrm>
            <a:off x="-49162" y="0"/>
            <a:ext cx="9193161" cy="68580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292" name="Picture 4">
            <a:extLst>
              <a:ext uri="{FF2B5EF4-FFF2-40B4-BE49-F238E27FC236}">
                <a16:creationId xmlns:a16="http://schemas.microsoft.com/office/drawing/2014/main" id="{693DEC08-B43B-4497-A5BB-1FD185C280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024" y="4063649"/>
            <a:ext cx="4074718" cy="2292029"/>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B9FA8800-A0F7-4C32-B5EF-3B42A49A6D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13" y="4080014"/>
            <a:ext cx="3081859" cy="2311394"/>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CF872DD3-8047-47D8-BB3B-0F287A866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1041" y="1548261"/>
            <a:ext cx="3056039" cy="2292029"/>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a:extLst>
              <a:ext uri="{FF2B5EF4-FFF2-40B4-BE49-F238E27FC236}">
                <a16:creationId xmlns:a16="http://schemas.microsoft.com/office/drawing/2014/main" id="{5737081B-371E-4DA6-AF10-0B6F123BF0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53672" y="4080014"/>
            <a:ext cx="3081858" cy="2311394"/>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a:extLst>
              <a:ext uri="{FF2B5EF4-FFF2-40B4-BE49-F238E27FC236}">
                <a16:creationId xmlns:a16="http://schemas.microsoft.com/office/drawing/2014/main" id="{2DFE87A2-CF5C-4A16-85B9-4A86BA0196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816" y="1548262"/>
            <a:ext cx="3056039" cy="2292029"/>
          </a:xfrm>
          <a:prstGeom prst="rect">
            <a:avLst/>
          </a:prstGeom>
          <a:noFill/>
          <a:extLst>
            <a:ext uri="{909E8E84-426E-40DD-AFC4-6F175D3DCCD1}">
              <a14:hiddenFill xmlns:a14="http://schemas.microsoft.com/office/drawing/2010/main">
                <a:solidFill>
                  <a:srgbClr val="FFFFFF"/>
                </a:solidFill>
              </a14:hiddenFill>
            </a:ext>
          </a:extLst>
        </p:spPr>
      </p:pic>
      <p:pic>
        <p:nvPicPr>
          <p:cNvPr id="12302" name="Picture 14">
            <a:extLst>
              <a:ext uri="{FF2B5EF4-FFF2-40B4-BE49-F238E27FC236}">
                <a16:creationId xmlns:a16="http://schemas.microsoft.com/office/drawing/2014/main" id="{776FB2BF-60FC-4348-BAA8-E82DEA99178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920" y="1543785"/>
            <a:ext cx="3056038" cy="2292029"/>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a:extLst>
              <a:ext uri="{FF2B5EF4-FFF2-40B4-BE49-F238E27FC236}">
                <a16:creationId xmlns:a16="http://schemas.microsoft.com/office/drawing/2014/main" id="{F049EF3C-9E01-41CD-A2D4-0663E43849D9}"/>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183194" y="160311"/>
            <a:ext cx="8768120" cy="6578407"/>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2">
            <a:extLst>
              <a:ext uri="{FF2B5EF4-FFF2-40B4-BE49-F238E27FC236}">
                <a16:creationId xmlns:a16="http://schemas.microsoft.com/office/drawing/2014/main" id="{905101B0-093D-4A07-A3F5-8AABC4E0CB92}"/>
              </a:ext>
            </a:extLst>
          </p:cNvPr>
          <p:cNvSpPr>
            <a:spLocks noGrp="1"/>
          </p:cNvSpPr>
          <p:nvPr>
            <p:ph type="title"/>
          </p:nvPr>
        </p:nvSpPr>
        <p:spPr>
          <a:xfrm>
            <a:off x="183194" y="119282"/>
            <a:ext cx="8777612" cy="1252728"/>
          </a:xfrm>
          <a:solidFill>
            <a:schemeClr val="accent4">
              <a:lumMod val="20000"/>
              <a:lumOff val="80000"/>
            </a:schemeClr>
          </a:solidFill>
          <a:ln w="38100">
            <a:solidFill>
              <a:srgbClr val="0000FF"/>
            </a:solidFill>
          </a:ln>
        </p:spPr>
        <p:txBody>
          <a:bodyPr>
            <a:normAutofit/>
          </a:bodyPr>
          <a:lstStyle/>
          <a:p>
            <a:r>
              <a:rPr lang="en-US" altLang="ja-JP" sz="3200" b="1" dirty="0">
                <a:solidFill>
                  <a:srgbClr val="0033CC"/>
                </a:solidFill>
                <a:latin typeface="ヒラギノ角ゴ Pro W3"/>
              </a:rPr>
              <a:t>『</a:t>
            </a:r>
            <a:r>
              <a:rPr lang="ja-JP" altLang="en-US" sz="3200" b="1" dirty="0">
                <a:solidFill>
                  <a:srgbClr val="0033CC"/>
                </a:solidFill>
                <a:latin typeface="ヒラギノ角ゴ Pro W3"/>
              </a:rPr>
              <a:t>盛春クラブ</a:t>
            </a:r>
            <a:r>
              <a:rPr lang="en-US" altLang="ja-JP" sz="3200" b="1" dirty="0">
                <a:solidFill>
                  <a:srgbClr val="0033CC"/>
                </a:solidFill>
                <a:latin typeface="ヒラギノ角ゴ Pro W3"/>
              </a:rPr>
              <a:t>』</a:t>
            </a:r>
            <a:r>
              <a:rPr lang="ja-JP" altLang="en-US" sz="3100" b="1" dirty="0">
                <a:solidFill>
                  <a:srgbClr val="0033CC"/>
                </a:solidFill>
                <a:latin typeface="ヒラギノ角ゴ Pro W3"/>
              </a:rPr>
              <a:t>、と、</a:t>
            </a:r>
            <a:r>
              <a:rPr lang="en-US" altLang="ja-JP" sz="3100" b="1" dirty="0">
                <a:solidFill>
                  <a:srgbClr val="0000FF"/>
                </a:solidFill>
                <a:latin typeface="ヒラギノ角ゴ Pro W3"/>
              </a:rPr>
              <a:t>『</a:t>
            </a:r>
            <a:r>
              <a:rPr lang="ja-JP" altLang="en-US" sz="3100" b="1" dirty="0">
                <a:solidFill>
                  <a:srgbClr val="0000FF"/>
                </a:solidFill>
                <a:latin typeface="ヒラギノ角ゴ Pro W3"/>
              </a:rPr>
              <a:t>ボランティア朝倉台環境Ｇ</a:t>
            </a:r>
            <a:r>
              <a:rPr lang="en-US" altLang="ja-JP" sz="3100" b="1" dirty="0">
                <a:solidFill>
                  <a:srgbClr val="0000FF"/>
                </a:solidFill>
                <a:latin typeface="ヒラギノ角ゴ Pro W3"/>
              </a:rPr>
              <a:t>』</a:t>
            </a:r>
            <a:r>
              <a:rPr lang="ja-JP" altLang="en-US" sz="3100" b="1" dirty="0">
                <a:solidFill>
                  <a:srgbClr val="0000FF"/>
                </a:solidFill>
                <a:latin typeface="ヒラギノ角ゴ Pro W3"/>
              </a:rPr>
              <a:t>　</a:t>
            </a:r>
            <a:br>
              <a:rPr lang="en-US" altLang="ja-JP" sz="3100" b="1" dirty="0">
                <a:solidFill>
                  <a:srgbClr val="0000FF"/>
                </a:solidFill>
                <a:latin typeface="ヒラギノ角ゴ Pro W3"/>
              </a:rPr>
            </a:br>
            <a:r>
              <a:rPr lang="ja-JP" altLang="en-US" sz="3100" b="1" dirty="0">
                <a:solidFill>
                  <a:srgbClr val="0000FF"/>
                </a:solidFill>
                <a:latin typeface="ヒラギノ角ゴ Pro W3"/>
              </a:rPr>
              <a:t>による</a:t>
            </a:r>
            <a:r>
              <a:rPr lang="ja-JP" altLang="en-US" sz="3100" b="1" dirty="0">
                <a:solidFill>
                  <a:srgbClr val="C00000"/>
                </a:solidFill>
                <a:latin typeface="ヒラギノ角ゴ Pro W3"/>
              </a:rPr>
              <a:t>合同</a:t>
            </a:r>
            <a:r>
              <a:rPr lang="ja-JP" altLang="en-US" sz="3100" b="1" dirty="0">
                <a:solidFill>
                  <a:srgbClr val="0000FF"/>
                </a:solidFill>
                <a:latin typeface="ヒラギノ角ゴ Pro W3"/>
              </a:rPr>
              <a:t>清掃活動</a:t>
            </a:r>
            <a:endParaRPr kumimoji="1" lang="ja-JP" altLang="en-US" sz="3100" dirty="0">
              <a:solidFill>
                <a:srgbClr val="0000FF"/>
              </a:solidFill>
            </a:endParaRPr>
          </a:p>
        </p:txBody>
      </p:sp>
    </p:spTree>
    <p:extLst>
      <p:ext uri="{BB962C8B-B14F-4D97-AF65-F5344CB8AC3E}">
        <p14:creationId xmlns:p14="http://schemas.microsoft.com/office/powerpoint/2010/main" val="147421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750"/>
                                        <p:tgtEl>
                                          <p:spTgt spid="3"/>
                                        </p:tgtEl>
                                      </p:cBhvr>
                                    </p:animEffect>
                                    <p:anim calcmode="lin" valueType="num">
                                      <p:cBhvr>
                                        <p:cTn id="8" dur="1750" fill="hold"/>
                                        <p:tgtEl>
                                          <p:spTgt spid="3"/>
                                        </p:tgtEl>
                                        <p:attrNameLst>
                                          <p:attrName>ppt_x</p:attrName>
                                        </p:attrNameLst>
                                      </p:cBhvr>
                                      <p:tavLst>
                                        <p:tav tm="0">
                                          <p:val>
                                            <p:strVal val="#ppt_x"/>
                                          </p:val>
                                        </p:tav>
                                        <p:tav tm="100000">
                                          <p:val>
                                            <p:strVal val="#ppt_x"/>
                                          </p:val>
                                        </p:tav>
                                      </p:tavLst>
                                    </p:anim>
                                    <p:anim calcmode="lin" valueType="num">
                                      <p:cBhvr>
                                        <p:cTn id="9" dur="1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xit" presetSubtype="32" fill="hold" nodeType="clickEffect">
                                  <p:stCondLst>
                                    <p:cond delay="0"/>
                                  </p:stCondLst>
                                  <p:childTnLst>
                                    <p:animEffect transition="out" filter="circle(out)">
                                      <p:cBhvr>
                                        <p:cTn id="13" dur="2000"/>
                                        <p:tgtEl>
                                          <p:spTgt spid="12290"/>
                                        </p:tgtEl>
                                      </p:cBhvr>
                                    </p:animEffect>
                                    <p:set>
                                      <p:cBhvr>
                                        <p:cTn id="14" dur="1" fill="hold">
                                          <p:stCondLst>
                                            <p:cond delay="1999"/>
                                          </p:stCondLst>
                                        </p:cTn>
                                        <p:tgtEl>
                                          <p:spTgt spid="122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14E35AFE-CB69-4792-B0A7-0E898DE5FD4D}"/>
              </a:ext>
            </a:extLst>
          </p:cNvPr>
          <p:cNvSpPr/>
          <p:nvPr/>
        </p:nvSpPr>
        <p:spPr>
          <a:xfrm>
            <a:off x="0" y="27480"/>
            <a:ext cx="9144000" cy="692991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21D3BDE-9C00-49FD-A2D4-84BE589CD1A7}"/>
              </a:ext>
            </a:extLst>
          </p:cNvPr>
          <p:cNvSpPr/>
          <p:nvPr/>
        </p:nvSpPr>
        <p:spPr>
          <a:xfrm>
            <a:off x="233264" y="1988840"/>
            <a:ext cx="8696131" cy="47525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タイトル 9">
            <a:extLst>
              <a:ext uri="{FF2B5EF4-FFF2-40B4-BE49-F238E27FC236}">
                <a16:creationId xmlns:a16="http://schemas.microsoft.com/office/drawing/2014/main" id="{04D1715A-7364-4E3B-AFFD-63F4DDF84BE2}"/>
              </a:ext>
            </a:extLst>
          </p:cNvPr>
          <p:cNvSpPr>
            <a:spLocks noGrp="1"/>
          </p:cNvSpPr>
          <p:nvPr>
            <p:ph type="title"/>
          </p:nvPr>
        </p:nvSpPr>
        <p:spPr>
          <a:xfrm>
            <a:off x="233263" y="188640"/>
            <a:ext cx="8696131" cy="1800200"/>
          </a:xfrm>
          <a:solidFill>
            <a:schemeClr val="accent6">
              <a:lumMod val="50000"/>
            </a:schemeClr>
          </a:solidFill>
        </p:spPr>
        <p:txBody>
          <a:bodyPr>
            <a:normAutofit/>
          </a:bodyPr>
          <a:lstStyle/>
          <a:p>
            <a:r>
              <a:rPr lang="ja-JP" altLang="en-US" dirty="0">
                <a:solidFill>
                  <a:schemeClr val="bg1"/>
                </a:solidFill>
              </a:rPr>
              <a:t>平成１９年４月から</a:t>
            </a:r>
            <a:br>
              <a:rPr lang="en-US" altLang="ja-JP" dirty="0">
                <a:solidFill>
                  <a:schemeClr val="tx1"/>
                </a:solidFill>
              </a:rPr>
            </a:br>
            <a:r>
              <a:rPr kumimoji="1" lang="ja-JP" altLang="en-US" dirty="0">
                <a:solidFill>
                  <a:srgbClr val="002060"/>
                </a:solidFill>
                <a:highlight>
                  <a:srgbClr val="FFFF00"/>
                </a:highlight>
              </a:rPr>
              <a:t>朝倉台住宅に</a:t>
            </a:r>
            <a:r>
              <a:rPr kumimoji="1" lang="ja-JP" altLang="en-US" sz="4800" dirty="0">
                <a:solidFill>
                  <a:srgbClr val="002060"/>
                </a:solidFill>
                <a:highlight>
                  <a:srgbClr val="FFFF00"/>
                </a:highlight>
              </a:rPr>
              <a:t>「循環バス」</a:t>
            </a:r>
            <a:r>
              <a:rPr kumimoji="1" lang="ja-JP" altLang="en-US" dirty="0">
                <a:solidFill>
                  <a:srgbClr val="002060"/>
                </a:solidFill>
                <a:highlight>
                  <a:srgbClr val="FFFF00"/>
                </a:highlight>
              </a:rPr>
              <a:t>が走行</a:t>
            </a:r>
          </a:p>
        </p:txBody>
      </p:sp>
      <p:pic>
        <p:nvPicPr>
          <p:cNvPr id="7" name="図 6">
            <a:extLst>
              <a:ext uri="{FF2B5EF4-FFF2-40B4-BE49-F238E27FC236}">
                <a16:creationId xmlns:a16="http://schemas.microsoft.com/office/drawing/2014/main" id="{D3EE7870-9BC9-445D-BAA2-D000522A06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2219" y="2144624"/>
            <a:ext cx="6307638" cy="4460325"/>
          </a:xfrm>
          <a:prstGeom prst="rect">
            <a:avLst/>
          </a:prstGeom>
        </p:spPr>
      </p:pic>
      <p:pic>
        <p:nvPicPr>
          <p:cNvPr id="6" name="図 5">
            <a:extLst>
              <a:ext uri="{FF2B5EF4-FFF2-40B4-BE49-F238E27FC236}">
                <a16:creationId xmlns:a16="http://schemas.microsoft.com/office/drawing/2014/main" id="{34B1576D-A00C-4032-A67D-D25C9477F7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435" y="2144624"/>
            <a:ext cx="2626374" cy="4375047"/>
          </a:xfrm>
          <a:prstGeom prst="rect">
            <a:avLst/>
          </a:prstGeom>
        </p:spPr>
      </p:pic>
      <p:sp>
        <p:nvSpPr>
          <p:cNvPr id="9" name="コンテンツ プレースホルダー 8">
            <a:extLst>
              <a:ext uri="{FF2B5EF4-FFF2-40B4-BE49-F238E27FC236}">
                <a16:creationId xmlns:a16="http://schemas.microsoft.com/office/drawing/2014/main" id="{CF38AA74-E631-4FC9-948E-9A7132D6845A}"/>
              </a:ext>
            </a:extLst>
          </p:cNvPr>
          <p:cNvSpPr>
            <a:spLocks noGrp="1"/>
          </p:cNvSpPr>
          <p:nvPr>
            <p:ph idx="1"/>
          </p:nvPr>
        </p:nvSpPr>
        <p:spPr/>
        <p:txBody>
          <a:bodyPr/>
          <a:lstStyle/>
          <a:p>
            <a:endParaRPr lang="ja-JP" altLang="en-US" dirty="0"/>
          </a:p>
        </p:txBody>
      </p:sp>
      <p:sp>
        <p:nvSpPr>
          <p:cNvPr id="3" name="テキスト ボックス 2">
            <a:extLst>
              <a:ext uri="{FF2B5EF4-FFF2-40B4-BE49-F238E27FC236}">
                <a16:creationId xmlns:a16="http://schemas.microsoft.com/office/drawing/2014/main" id="{3553ACB0-F440-4EB6-8837-0A5FDF10F3B0}"/>
              </a:ext>
            </a:extLst>
          </p:cNvPr>
          <p:cNvSpPr txBox="1"/>
          <p:nvPr/>
        </p:nvSpPr>
        <p:spPr>
          <a:xfrm>
            <a:off x="364435" y="2133723"/>
            <a:ext cx="4570482" cy="4462760"/>
          </a:xfrm>
          <a:prstGeom prst="rect">
            <a:avLst/>
          </a:prstGeom>
          <a:solidFill>
            <a:schemeClr val="accent4">
              <a:lumMod val="20000"/>
              <a:lumOff val="80000"/>
            </a:schemeClr>
          </a:solidFill>
        </p:spPr>
        <p:txBody>
          <a:bodyPr wrap="none" rtlCol="0">
            <a:spAutoFit/>
          </a:bodyPr>
          <a:lstStyle/>
          <a:p>
            <a:r>
              <a:rPr kumimoji="1" lang="ja-JP" altLang="en-US" sz="2000" dirty="0">
                <a:solidFill>
                  <a:srgbClr val="C00000"/>
                </a:solidFill>
                <a:latin typeface="ＭＳ Ｐゴシック" panose="020B0600070205080204" pitchFamily="50" charset="-128"/>
                <a:ea typeface="ＭＳ Ｐゴシック" panose="020B0600070205080204" pitchFamily="50" charset="-128"/>
              </a:rPr>
              <a:t>　</a:t>
            </a:r>
            <a:endParaRPr kumimoji="1" lang="en-US" altLang="ja-JP" sz="2000" dirty="0">
              <a:solidFill>
                <a:srgbClr val="C00000"/>
              </a:solidFill>
              <a:latin typeface="ＭＳ Ｐゴシック" panose="020B0600070205080204" pitchFamily="50" charset="-128"/>
              <a:ea typeface="ＭＳ Ｐゴシック" panose="020B0600070205080204" pitchFamily="50" charset="-128"/>
            </a:endParaRPr>
          </a:p>
          <a:p>
            <a:r>
              <a:rPr lang="ja-JP" altLang="en-US" sz="2000" dirty="0">
                <a:solidFill>
                  <a:srgbClr val="C00000"/>
                </a:solidFill>
                <a:latin typeface="ＭＳ Ｐゴシック" panose="020B0600070205080204" pitchFamily="50" charset="-128"/>
                <a:ea typeface="ＭＳ Ｐゴシック" panose="020B0600070205080204" pitchFamily="50" charset="-128"/>
              </a:rPr>
              <a:t>　</a:t>
            </a:r>
            <a:r>
              <a:rPr lang="en-US" altLang="ja-JP" sz="2000" dirty="0">
                <a:solidFill>
                  <a:srgbClr val="C00000"/>
                </a:solidFill>
                <a:latin typeface="ＭＳ Ｐゴシック" panose="020B0600070205080204" pitchFamily="50" charset="-128"/>
                <a:ea typeface="ＭＳ Ｐゴシック" panose="020B0600070205080204" pitchFamily="50" charset="-128"/>
              </a:rPr>
              <a:t>《</a:t>
            </a:r>
            <a:r>
              <a:rPr kumimoji="1" lang="ja-JP" altLang="en-US" sz="2000" dirty="0">
                <a:solidFill>
                  <a:srgbClr val="C00000"/>
                </a:solidFill>
                <a:latin typeface="ＭＳ Ｐゴシック" panose="020B0600070205080204" pitchFamily="50" charset="-128"/>
                <a:ea typeface="ＭＳ Ｐゴシック" panose="020B0600070205080204" pitchFamily="50" charset="-128"/>
              </a:rPr>
              <a:t>朝倉台住宅にコミュニティバスが走る</a:t>
            </a:r>
            <a:r>
              <a:rPr kumimoji="1" lang="en-US" altLang="ja-JP" sz="2000" dirty="0">
                <a:solidFill>
                  <a:srgbClr val="C00000"/>
                </a:solidFill>
                <a:latin typeface="ＭＳ Ｐゴシック" panose="020B0600070205080204" pitchFamily="50" charset="-128"/>
                <a:ea typeface="ＭＳ Ｐゴシック" panose="020B0600070205080204" pitchFamily="50" charset="-128"/>
              </a:rPr>
              <a:t>》</a:t>
            </a:r>
          </a:p>
          <a:p>
            <a:endParaRPr kumimoji="1" lang="en-US" altLang="ja-JP" sz="2000" dirty="0">
              <a:latin typeface="ＭＳ Ｐゴシック" panose="020B0600070205080204" pitchFamily="50" charset="-128"/>
              <a:ea typeface="ＭＳ Ｐゴシック" panose="020B0600070205080204" pitchFamily="50" charset="-128"/>
            </a:endParaRPr>
          </a:p>
          <a:p>
            <a:r>
              <a:rPr kumimoji="1" lang="ja-JP" altLang="en-US" sz="2000" dirty="0">
                <a:latin typeface="ＭＳ Ｐゴシック" panose="020B0600070205080204" pitchFamily="50" charset="-128"/>
                <a:ea typeface="ＭＳ Ｐゴシック" panose="020B0600070205080204" pitchFamily="50" charset="-128"/>
              </a:rPr>
              <a:t>　　　「循環バス」朝倉台線運航の</a:t>
            </a:r>
            <a:endParaRPr kumimoji="1" lang="en-US" altLang="ja-JP" sz="2000" dirty="0">
              <a:latin typeface="ＭＳ Ｐゴシック" panose="020B0600070205080204" pitchFamily="50" charset="-128"/>
              <a:ea typeface="ＭＳ Ｐゴシック" panose="020B0600070205080204" pitchFamily="50" charset="-128"/>
            </a:endParaRPr>
          </a:p>
          <a:p>
            <a:endParaRPr lang="en-US" altLang="ja-JP" sz="1600" dirty="0">
              <a:latin typeface="ＭＳ Ｐゴシック" panose="020B0600070205080204" pitchFamily="50" charset="-128"/>
              <a:ea typeface="ＭＳ Ｐゴシック" panose="020B0600070205080204" pitchFamily="50" charset="-128"/>
            </a:endParaRPr>
          </a:p>
          <a:p>
            <a:r>
              <a:rPr kumimoji="1" lang="ja-JP" altLang="en-US" sz="1600" dirty="0">
                <a:latin typeface="ＭＳ Ｐゴシック" panose="020B0600070205080204" pitchFamily="50" charset="-128"/>
                <a:ea typeface="ＭＳ Ｐゴシック" panose="020B0600070205080204" pitchFamily="50" charset="-128"/>
              </a:rPr>
              <a:t>　　　　　　　　　</a:t>
            </a:r>
            <a:r>
              <a:rPr kumimoji="1" lang="ja-JP" altLang="en-US" sz="2800" dirty="0">
                <a:latin typeface="ＭＳ Ｐゴシック" panose="020B0600070205080204" pitchFamily="50" charset="-128"/>
                <a:ea typeface="ＭＳ Ｐゴシック" panose="020B0600070205080204" pitchFamily="50" charset="-128"/>
              </a:rPr>
              <a:t>　</a:t>
            </a:r>
            <a:r>
              <a:rPr kumimoji="1" lang="ja-JP" altLang="en-US" sz="2400" dirty="0">
                <a:latin typeface="ＭＳ Ｐゴシック" panose="020B0600070205080204" pitchFamily="50" charset="-128"/>
                <a:ea typeface="ＭＳ Ｐゴシック" panose="020B0600070205080204" pitchFamily="50" charset="-128"/>
              </a:rPr>
              <a:t>　</a:t>
            </a:r>
            <a:r>
              <a:rPr lang="ja-JP" altLang="en-US" sz="2400" dirty="0">
                <a:latin typeface="ＭＳ Ｐゴシック" panose="020B0600070205080204" pitchFamily="50" charset="-128"/>
                <a:ea typeface="ＭＳ Ｐゴシック" panose="020B0600070205080204" pitchFamily="50" charset="-128"/>
              </a:rPr>
              <a:t>経緯</a:t>
            </a:r>
            <a:endParaRPr kumimoji="1" lang="en-US" altLang="ja-JP" sz="2400" dirty="0">
              <a:latin typeface="ＭＳ Ｐゴシック" panose="020B0600070205080204" pitchFamily="50" charset="-128"/>
              <a:ea typeface="ＭＳ Ｐゴシック" panose="020B0600070205080204" pitchFamily="50" charset="-128"/>
            </a:endParaRPr>
          </a:p>
          <a:p>
            <a:endParaRPr kumimoji="1" lang="en-US" altLang="ja-JP" sz="1600" b="1" dirty="0">
              <a:latin typeface="ＭＳ Ｐゴシック" panose="020B0600070205080204" pitchFamily="50" charset="-128"/>
              <a:ea typeface="ＭＳ Ｐゴシック" panose="020B0600070205080204" pitchFamily="50" charset="-128"/>
            </a:endParaRPr>
          </a:p>
          <a:p>
            <a:r>
              <a:rPr kumimoji="1" lang="ja-JP" altLang="en-US" sz="1600" b="1" dirty="0">
                <a:latin typeface="ＭＳ Ｐゴシック" panose="020B0600070205080204" pitchFamily="50" charset="-128"/>
                <a:ea typeface="ＭＳ Ｐゴシック" panose="020B0600070205080204" pitchFamily="50" charset="-128"/>
              </a:rPr>
              <a:t>・桜井市長に「循環バス導入」陳情（Ｈ１６年１２月）</a:t>
            </a:r>
            <a:endParaRPr kumimoji="1" lang="en-US" altLang="ja-JP" sz="1600" b="1" dirty="0">
              <a:latin typeface="ＭＳ Ｐゴシック" panose="020B0600070205080204" pitchFamily="50" charset="-128"/>
              <a:ea typeface="ＭＳ Ｐゴシック" panose="020B0600070205080204" pitchFamily="50" charset="-128"/>
            </a:endParaRPr>
          </a:p>
          <a:p>
            <a:r>
              <a:rPr lang="ja-JP" altLang="en-US" sz="1600" b="1" dirty="0">
                <a:latin typeface="ＭＳ Ｐゴシック" panose="020B0600070205080204" pitchFamily="50" charset="-128"/>
                <a:ea typeface="ＭＳ Ｐゴシック" panose="020B0600070205080204" pitchFamily="50" charset="-128"/>
              </a:rPr>
              <a:t>　　　　↓</a:t>
            </a:r>
            <a:endParaRPr kumimoji="1" lang="en-US" altLang="ja-JP" sz="1600" b="1" dirty="0">
              <a:latin typeface="ＭＳ Ｐゴシック" panose="020B0600070205080204" pitchFamily="50" charset="-128"/>
              <a:ea typeface="ＭＳ Ｐゴシック" panose="020B0600070205080204" pitchFamily="50" charset="-128"/>
            </a:endParaRPr>
          </a:p>
          <a:p>
            <a:r>
              <a:rPr lang="ja-JP" altLang="en-US" sz="1600" b="1" dirty="0">
                <a:latin typeface="ＭＳ Ｐゴシック" panose="020B0600070205080204" pitchFamily="50" charset="-128"/>
                <a:ea typeface="ＭＳ Ｐゴシック" panose="020B0600070205080204" pitchFamily="50" charset="-128"/>
              </a:rPr>
              <a:t>・コミュニティバスの実証運航開始（Ｈ１７年１０月）</a:t>
            </a:r>
            <a:endParaRPr lang="en-US" altLang="ja-JP" sz="1600" b="1" dirty="0">
              <a:latin typeface="ＭＳ Ｐゴシック" panose="020B0600070205080204" pitchFamily="50" charset="-128"/>
              <a:ea typeface="ＭＳ Ｐゴシック" panose="020B0600070205080204" pitchFamily="50" charset="-128"/>
            </a:endParaRPr>
          </a:p>
          <a:p>
            <a:r>
              <a:rPr lang="ja-JP" altLang="en-US" sz="1600" b="1" dirty="0">
                <a:latin typeface="ＭＳ Ｐゴシック" panose="020B0600070205080204" pitchFamily="50" charset="-128"/>
                <a:ea typeface="ＭＳ Ｐゴシック" panose="020B0600070205080204" pitchFamily="50" charset="-128"/>
              </a:rPr>
              <a:t>　　　　↓</a:t>
            </a:r>
            <a:endParaRPr lang="en-US" altLang="ja-JP" sz="1600" b="1" dirty="0">
              <a:latin typeface="ＭＳ Ｐゴシック" panose="020B0600070205080204" pitchFamily="50" charset="-128"/>
              <a:ea typeface="ＭＳ Ｐゴシック" panose="020B0600070205080204" pitchFamily="50" charset="-128"/>
            </a:endParaRPr>
          </a:p>
          <a:p>
            <a:r>
              <a:rPr kumimoji="1" lang="ja-JP" altLang="en-US" sz="1600" b="1" dirty="0">
                <a:latin typeface="ＭＳ Ｐゴシック" panose="020B0600070205080204" pitchFamily="50" charset="-128"/>
                <a:ea typeface="ＭＳ Ｐゴシック" panose="020B0600070205080204" pitchFamily="50" charset="-128"/>
              </a:rPr>
              <a:t>・利用状況のアンケート調査（ネットワーク団体）</a:t>
            </a:r>
            <a:endParaRPr kumimoji="1" lang="en-US" altLang="ja-JP" sz="1600" b="1" dirty="0">
              <a:latin typeface="ＭＳ Ｐゴシック" panose="020B0600070205080204" pitchFamily="50" charset="-128"/>
              <a:ea typeface="ＭＳ Ｐゴシック" panose="020B0600070205080204" pitchFamily="50" charset="-128"/>
            </a:endParaRPr>
          </a:p>
          <a:p>
            <a:r>
              <a:rPr kumimoji="1" lang="ja-JP" altLang="en-US" sz="1600" b="1" dirty="0">
                <a:latin typeface="ＭＳ Ｐゴシック" panose="020B0600070205080204" pitchFamily="50" charset="-128"/>
                <a:ea typeface="ＭＳ Ｐゴシック" panose="020B0600070205080204" pitchFamily="50" charset="-128"/>
              </a:rPr>
              <a:t>　　　　↓</a:t>
            </a:r>
            <a:endParaRPr kumimoji="1" lang="en-US" altLang="ja-JP" sz="1600" b="1" dirty="0">
              <a:latin typeface="ＭＳ Ｐゴシック" panose="020B0600070205080204" pitchFamily="50" charset="-128"/>
              <a:ea typeface="ＭＳ Ｐゴシック" panose="020B0600070205080204" pitchFamily="50" charset="-128"/>
            </a:endParaRPr>
          </a:p>
          <a:p>
            <a:r>
              <a:rPr lang="ja-JP" altLang="en-US" sz="1600" b="1" dirty="0">
                <a:latin typeface="ＭＳ Ｐゴシック" panose="020B0600070205080204" pitchFamily="50" charset="-128"/>
                <a:ea typeface="ＭＳ Ｐゴシック" panose="020B0600070205080204" pitchFamily="50" charset="-128"/>
              </a:rPr>
              <a:t>・桜井市長に調査報告、要望書提出（Ｈ１８年７月）</a:t>
            </a:r>
            <a:endParaRPr lang="en-US" altLang="ja-JP" sz="1600" b="1" dirty="0">
              <a:latin typeface="ＭＳ Ｐゴシック" panose="020B0600070205080204" pitchFamily="50" charset="-128"/>
              <a:ea typeface="ＭＳ Ｐゴシック" panose="020B0600070205080204" pitchFamily="50" charset="-128"/>
            </a:endParaRPr>
          </a:p>
          <a:p>
            <a:r>
              <a:rPr lang="ja-JP" altLang="en-US" sz="1600" b="1" dirty="0">
                <a:latin typeface="ＭＳ Ｐゴシック" panose="020B0600070205080204" pitchFamily="50" charset="-128"/>
                <a:ea typeface="ＭＳ Ｐゴシック" panose="020B0600070205080204" pitchFamily="50" charset="-128"/>
              </a:rPr>
              <a:t>　　　　↓</a:t>
            </a:r>
            <a:endParaRPr lang="en-US" altLang="ja-JP" sz="1600" b="1" dirty="0">
              <a:latin typeface="ＭＳ Ｐゴシック" panose="020B0600070205080204" pitchFamily="50" charset="-128"/>
              <a:ea typeface="ＭＳ Ｐゴシック" panose="020B0600070205080204" pitchFamily="50" charset="-128"/>
            </a:endParaRPr>
          </a:p>
          <a:p>
            <a:r>
              <a:rPr kumimoji="1" lang="ja-JP" altLang="en-US" sz="1600" b="1" dirty="0">
                <a:latin typeface="ＭＳ Ｐゴシック" panose="020B0600070205080204" pitchFamily="50" charset="-128"/>
                <a:ea typeface="ＭＳ Ｐゴシック" panose="020B0600070205080204" pitchFamily="50" charset="-128"/>
              </a:rPr>
              <a:t>・コミュニティバス朝倉台線運航開始（Ｈ１９年４月）</a:t>
            </a:r>
            <a:endParaRPr lang="en-US" altLang="ja-JP" b="1" dirty="0">
              <a:solidFill>
                <a:schemeClr val="bg1"/>
              </a:solidFill>
            </a:endParaRPr>
          </a:p>
        </p:txBody>
      </p:sp>
      <p:sp>
        <p:nvSpPr>
          <p:cNvPr id="4" name="テキスト ボックス 3">
            <a:extLst>
              <a:ext uri="{FF2B5EF4-FFF2-40B4-BE49-F238E27FC236}">
                <a16:creationId xmlns:a16="http://schemas.microsoft.com/office/drawing/2014/main" id="{C4FEB2F5-FADA-4154-96A0-4ED215AF7AA9}"/>
              </a:ext>
            </a:extLst>
          </p:cNvPr>
          <p:cNvSpPr txBox="1"/>
          <p:nvPr/>
        </p:nvSpPr>
        <p:spPr>
          <a:xfrm>
            <a:off x="364435" y="261517"/>
            <a:ext cx="823189" cy="707886"/>
          </a:xfrm>
          <a:prstGeom prst="rect">
            <a:avLst/>
          </a:prstGeom>
          <a:noFill/>
        </p:spPr>
        <p:txBody>
          <a:bodyPr wrap="square" rtlCol="0">
            <a:spAutoFit/>
          </a:bodyPr>
          <a:lstStyle/>
          <a:p>
            <a:pPr algn="ctr"/>
            <a:r>
              <a:rPr kumimoji="1" lang="ja-JP" altLang="en-US" sz="4000" b="1" dirty="0">
                <a:solidFill>
                  <a:srgbClr val="FFFF00"/>
                </a:solidFill>
                <a:latin typeface="UD デジタル 教科書体 NP-B" panose="02020700000000000000" pitchFamily="18" charset="-128"/>
                <a:ea typeface="UD デジタル 教科書体 NP-B" panose="02020700000000000000" pitchFamily="18" charset="-128"/>
              </a:rPr>
              <a:t>①</a:t>
            </a:r>
          </a:p>
        </p:txBody>
      </p:sp>
    </p:spTree>
    <p:extLst>
      <p:ext uri="{BB962C8B-B14F-4D97-AF65-F5344CB8AC3E}">
        <p14:creationId xmlns:p14="http://schemas.microsoft.com/office/powerpoint/2010/main" val="40223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21"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69365B92-86A8-4E4E-B9AD-84A8D361258A}"/>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719572" y="3284984"/>
            <a:ext cx="7200800" cy="3096344"/>
          </a:xfrm>
          <a:solidFill>
            <a:schemeClr val="accent2">
              <a:lumMod val="20000"/>
              <a:lumOff val="80000"/>
            </a:schemeClr>
          </a:solidFill>
        </p:spPr>
        <p:txBody>
          <a:bodyPr>
            <a:normAutofit fontScale="92500" lnSpcReduction="10000"/>
          </a:bodyPr>
          <a:lstStyle/>
          <a:p>
            <a:pPr marL="0" indent="0">
              <a:buNone/>
            </a:pPr>
            <a:r>
              <a:rPr kumimoji="1" lang="ja-JP" altLang="en-US" sz="2800" dirty="0">
                <a:solidFill>
                  <a:srgbClr val="C00000"/>
                </a:solidFill>
              </a:rPr>
              <a:t>　活動内容</a:t>
            </a:r>
            <a:endParaRPr kumimoji="1" lang="en-US" altLang="ja-JP" dirty="0"/>
          </a:p>
          <a:p>
            <a:r>
              <a:rPr kumimoji="1" lang="ja-JP" altLang="en-US" sz="2800" dirty="0">
                <a:solidFill>
                  <a:srgbClr val="0000FF"/>
                </a:solidFill>
              </a:rPr>
              <a:t>健康運動  「太極拳」</a:t>
            </a:r>
            <a:endParaRPr lang="en-US" altLang="ja-JP" sz="2800" dirty="0">
              <a:solidFill>
                <a:srgbClr val="0000FF"/>
              </a:solidFill>
            </a:endParaRPr>
          </a:p>
          <a:p>
            <a:r>
              <a:rPr kumimoji="1" lang="ja-JP" altLang="en-US" sz="2800" dirty="0">
                <a:solidFill>
                  <a:srgbClr val="0000FF"/>
                </a:solidFill>
              </a:rPr>
              <a:t>夏休みラジオ体操（子どもと保護者も一緒に）</a:t>
            </a:r>
            <a:endParaRPr lang="en-US" altLang="ja-JP" sz="2800" dirty="0">
              <a:solidFill>
                <a:srgbClr val="0000FF"/>
              </a:solidFill>
            </a:endParaRPr>
          </a:p>
          <a:p>
            <a:r>
              <a:rPr kumimoji="1" lang="ja-JP" altLang="en-US" sz="2800" dirty="0">
                <a:solidFill>
                  <a:srgbClr val="0000FF"/>
                </a:solidFill>
              </a:rPr>
              <a:t>朝倉台文化展（年</a:t>
            </a:r>
            <a:r>
              <a:rPr lang="ja-JP" altLang="en-US" sz="2800" dirty="0">
                <a:solidFill>
                  <a:srgbClr val="0000FF"/>
                </a:solidFill>
              </a:rPr>
              <a:t>１</a:t>
            </a:r>
            <a:r>
              <a:rPr kumimoji="1" lang="ja-JP" altLang="en-US" sz="2800" dirty="0">
                <a:solidFill>
                  <a:srgbClr val="0000FF"/>
                </a:solidFill>
              </a:rPr>
              <a:t>回）</a:t>
            </a:r>
            <a:endParaRPr kumimoji="1" lang="en-US" altLang="ja-JP" sz="2800" dirty="0">
              <a:solidFill>
                <a:srgbClr val="0000FF"/>
              </a:solidFill>
            </a:endParaRPr>
          </a:p>
          <a:p>
            <a:r>
              <a:rPr lang="ja-JP" altLang="en-US" sz="2800" dirty="0">
                <a:solidFill>
                  <a:srgbClr val="0000FF"/>
                </a:solidFill>
              </a:rPr>
              <a:t>朝倉台子どもお神輿（夏祭り時）</a:t>
            </a:r>
            <a:endParaRPr lang="en-US" altLang="ja-JP" sz="2800" dirty="0">
              <a:solidFill>
                <a:srgbClr val="0000FF"/>
              </a:solidFill>
            </a:endParaRPr>
          </a:p>
          <a:p>
            <a:r>
              <a:rPr lang="ja-JP" altLang="en-US" sz="2800" dirty="0">
                <a:solidFill>
                  <a:srgbClr val="0000FF"/>
                </a:solidFill>
              </a:rPr>
              <a:t>朝倉台</a:t>
            </a:r>
            <a:r>
              <a:rPr kumimoji="1" lang="ja-JP" altLang="en-US" sz="2800" dirty="0">
                <a:solidFill>
                  <a:srgbClr val="0000FF"/>
                </a:solidFill>
              </a:rPr>
              <a:t>子ども餅つき大会（年末）</a:t>
            </a:r>
            <a:endParaRPr kumimoji="1" lang="en-US" altLang="ja-JP" sz="2800" dirty="0">
              <a:solidFill>
                <a:srgbClr val="0000FF"/>
              </a:solidFill>
            </a:endParaRPr>
          </a:p>
          <a:p>
            <a:r>
              <a:rPr kumimoji="1" lang="ja-JP" altLang="en-US" sz="2800" dirty="0">
                <a:solidFill>
                  <a:srgbClr val="0000FF"/>
                </a:solidFill>
              </a:rPr>
              <a:t>シネマ上映会（２ヶ月毎）</a:t>
            </a:r>
            <a:endParaRPr kumimoji="1" lang="en-US" altLang="ja-JP" sz="2800" dirty="0">
              <a:solidFill>
                <a:srgbClr val="0000FF"/>
              </a:solidFill>
            </a:endParaRPr>
          </a:p>
        </p:txBody>
      </p:sp>
      <p:sp>
        <p:nvSpPr>
          <p:cNvPr id="3" name="タイトル 2"/>
          <p:cNvSpPr>
            <a:spLocks noGrp="1"/>
          </p:cNvSpPr>
          <p:nvPr>
            <p:ph type="title"/>
          </p:nvPr>
        </p:nvSpPr>
        <p:spPr>
          <a:xfrm>
            <a:off x="719572" y="1812687"/>
            <a:ext cx="7200800" cy="1296144"/>
          </a:xfrm>
          <a:solidFill>
            <a:schemeClr val="accent3">
              <a:lumMod val="60000"/>
              <a:lumOff val="40000"/>
            </a:schemeClr>
          </a:solidFill>
        </p:spPr>
        <p:txBody>
          <a:bodyPr>
            <a:normAutofit fontScale="90000"/>
          </a:bodyPr>
          <a:lstStyle/>
          <a:p>
            <a:br>
              <a:rPr lang="en-US" altLang="ja-JP" sz="4000" dirty="0">
                <a:solidFill>
                  <a:schemeClr val="tx1"/>
                </a:solidFill>
              </a:rPr>
            </a:br>
            <a:r>
              <a:rPr lang="ja-JP" altLang="en-US" sz="3600" b="1" dirty="0">
                <a:solidFill>
                  <a:schemeClr val="tx1"/>
                </a:solidFill>
                <a:latin typeface="+mn-ea"/>
                <a:ea typeface="+mn-ea"/>
              </a:rPr>
              <a:t>各種イベント等を開催</a:t>
            </a:r>
            <a:br>
              <a:rPr lang="en-US" altLang="ja-JP" sz="3600" b="1" dirty="0">
                <a:solidFill>
                  <a:schemeClr val="tx1"/>
                </a:solidFill>
                <a:latin typeface="+mn-ea"/>
                <a:ea typeface="+mn-ea"/>
              </a:rPr>
            </a:br>
            <a:r>
              <a:rPr lang="ja-JP" altLang="en-US" sz="3600" b="1" dirty="0">
                <a:solidFill>
                  <a:schemeClr val="bg1"/>
                </a:solidFill>
                <a:highlight>
                  <a:srgbClr val="800000"/>
                </a:highlight>
                <a:latin typeface="+mn-ea"/>
                <a:ea typeface="+mn-ea"/>
              </a:rPr>
              <a:t>≪地域コミュニティーの活性化に貢献≫</a:t>
            </a:r>
            <a:br>
              <a:rPr kumimoji="1" lang="en-US" altLang="ja-JP" sz="3600" b="1" dirty="0">
                <a:solidFill>
                  <a:schemeClr val="bg1"/>
                </a:solidFill>
                <a:highlight>
                  <a:srgbClr val="800000"/>
                </a:highlight>
                <a:latin typeface="+mn-ea"/>
                <a:ea typeface="+mn-ea"/>
              </a:rPr>
            </a:br>
            <a:endParaRPr kumimoji="1" lang="ja-JP" altLang="en-US" sz="3600" b="1" dirty="0">
              <a:solidFill>
                <a:schemeClr val="bg1"/>
              </a:solidFill>
              <a:highlight>
                <a:srgbClr val="800000"/>
              </a:highlight>
              <a:latin typeface="+mn-ea"/>
              <a:ea typeface="+mn-ea"/>
            </a:endParaRPr>
          </a:p>
        </p:txBody>
      </p:sp>
      <p:sp>
        <p:nvSpPr>
          <p:cNvPr id="8" name="テキスト ボックス 7">
            <a:extLst>
              <a:ext uri="{FF2B5EF4-FFF2-40B4-BE49-F238E27FC236}">
                <a16:creationId xmlns:a16="http://schemas.microsoft.com/office/drawing/2014/main" id="{8B0BB11E-6184-43A2-B253-36254323210D}"/>
              </a:ext>
            </a:extLst>
          </p:cNvPr>
          <p:cNvSpPr txBox="1"/>
          <p:nvPr/>
        </p:nvSpPr>
        <p:spPr>
          <a:xfrm>
            <a:off x="719572" y="476672"/>
            <a:ext cx="7092788" cy="1200329"/>
          </a:xfrm>
          <a:prstGeom prst="rect">
            <a:avLst/>
          </a:prstGeom>
          <a:solidFill>
            <a:srgbClr val="7030A0"/>
          </a:solidFill>
          <a:ln w="28575">
            <a:solidFill>
              <a:srgbClr val="FFFF00"/>
            </a:solidFill>
          </a:ln>
        </p:spPr>
        <p:txBody>
          <a:bodyPr wrap="square" rtlCol="0">
            <a:spAutoFit/>
          </a:bodyPr>
          <a:lstStyle/>
          <a:p>
            <a:pPr algn="ctr"/>
            <a:r>
              <a:rPr lang="ja-JP" altLang="en-US" sz="7200" b="1" dirty="0">
                <a:solidFill>
                  <a:schemeClr val="bg1"/>
                </a:solidFill>
                <a:effectLst>
                  <a:outerShdw blurRad="38100" dist="38100" dir="2700000" algn="tl">
                    <a:srgbClr val="000000">
                      <a:alpha val="43137"/>
                    </a:srgbClr>
                  </a:outerShdw>
                </a:effectLst>
              </a:rPr>
              <a:t>文体グループ</a:t>
            </a:r>
            <a:endParaRPr lang="en-US" altLang="ja-JP"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114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10"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750"/>
                                        <p:tgtEl>
                                          <p:spTgt spid="2">
                                            <p:bg/>
                                          </p:spTgt>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750"/>
                                        <p:tgtEl>
                                          <p:spTgt spid="2">
                                            <p:txEl>
                                              <p:pRg st="0" end="0"/>
                                            </p:txEl>
                                          </p:spTgt>
                                        </p:tgtEl>
                                      </p:cBhvr>
                                    </p:animEffect>
                                  </p:childTnLst>
                                </p:cTn>
                              </p:par>
                            </p:childTnLst>
                          </p:cTn>
                        </p:par>
                        <p:par>
                          <p:cTn id="18" fill="hold">
                            <p:stCondLst>
                              <p:cond delay="2750"/>
                            </p:stCondLst>
                            <p:childTnLst>
                              <p:par>
                                <p:cTn id="19" presetID="10" presetClass="entr" presetSubtype="0"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750"/>
                                        <p:tgtEl>
                                          <p:spTgt spid="2">
                                            <p:txEl>
                                              <p:pRg st="1" end="1"/>
                                            </p:txEl>
                                          </p:spTgt>
                                        </p:tgtEl>
                                      </p:cBhvr>
                                    </p:animEffect>
                                  </p:childTnLst>
                                </p:cTn>
                              </p:par>
                            </p:childTnLst>
                          </p:cTn>
                        </p:par>
                        <p:par>
                          <p:cTn id="22" fill="hold">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750"/>
                                        <p:tgtEl>
                                          <p:spTgt spid="2">
                                            <p:txEl>
                                              <p:pRg st="2" end="2"/>
                                            </p:txEl>
                                          </p:spTgt>
                                        </p:tgtEl>
                                      </p:cBhvr>
                                    </p:animEffect>
                                  </p:childTnLst>
                                </p:cTn>
                              </p:par>
                            </p:childTnLst>
                          </p:cTn>
                        </p:par>
                        <p:par>
                          <p:cTn id="26" fill="hold">
                            <p:stCondLst>
                              <p:cond delay="4250"/>
                            </p:stCondLst>
                            <p:childTnLst>
                              <p:par>
                                <p:cTn id="27" presetID="10"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750"/>
                                        <p:tgtEl>
                                          <p:spTgt spid="2">
                                            <p:txEl>
                                              <p:pRg st="3" end="3"/>
                                            </p:txEl>
                                          </p:spTgt>
                                        </p:tgtEl>
                                      </p:cBhvr>
                                    </p:animEffect>
                                  </p:childTnLst>
                                </p:cTn>
                              </p:par>
                            </p:childTnLst>
                          </p:cTn>
                        </p:par>
                        <p:par>
                          <p:cTn id="30" fill="hold">
                            <p:stCondLst>
                              <p:cond delay="5000"/>
                            </p:stCondLst>
                            <p:childTnLst>
                              <p:par>
                                <p:cTn id="31" presetID="10" presetClass="entr" presetSubtype="0"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750"/>
                                        <p:tgtEl>
                                          <p:spTgt spid="2">
                                            <p:txEl>
                                              <p:pRg st="4" end="4"/>
                                            </p:txEl>
                                          </p:spTgt>
                                        </p:tgtEl>
                                      </p:cBhvr>
                                    </p:animEffect>
                                  </p:childTnLst>
                                </p:cTn>
                              </p:par>
                            </p:childTnLst>
                          </p:cTn>
                        </p:par>
                        <p:par>
                          <p:cTn id="34" fill="hold">
                            <p:stCondLst>
                              <p:cond delay="5750"/>
                            </p:stCondLst>
                            <p:childTnLst>
                              <p:par>
                                <p:cTn id="35" presetID="10" presetClass="entr" presetSubtype="0"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750"/>
                                        <p:tgtEl>
                                          <p:spTgt spid="2">
                                            <p:txEl>
                                              <p:pRg st="5" end="5"/>
                                            </p:txEl>
                                          </p:spTgt>
                                        </p:tgtEl>
                                      </p:cBhvr>
                                    </p:animEffect>
                                  </p:childTnLst>
                                </p:cTn>
                              </p:par>
                            </p:childTnLst>
                          </p:cTn>
                        </p:par>
                        <p:par>
                          <p:cTn id="38" fill="hold">
                            <p:stCondLst>
                              <p:cond delay="6500"/>
                            </p:stCondLst>
                            <p:childTnLst>
                              <p:par>
                                <p:cTn id="39" presetID="10" presetClass="entr" presetSubtype="0"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483C537-33FA-4B6C-9747-365179E09838}"/>
              </a:ext>
            </a:extLst>
          </p:cNvPr>
          <p:cNvSpPr/>
          <p:nvPr/>
        </p:nvSpPr>
        <p:spPr>
          <a:xfrm>
            <a:off x="0" y="-29320"/>
            <a:ext cx="9252520" cy="688731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99592" y="1412776"/>
            <a:ext cx="7128792" cy="1060028"/>
          </a:xfrm>
          <a:solidFill>
            <a:srgbClr val="7030A0"/>
          </a:solidFill>
          <a:ln>
            <a:solidFill>
              <a:srgbClr val="FFFF00"/>
            </a:solidFill>
          </a:ln>
        </p:spPr>
        <p:txBody>
          <a:bodyPr>
            <a:normAutofit fontScale="90000"/>
          </a:bodyPr>
          <a:lstStyle/>
          <a:p>
            <a:r>
              <a:rPr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文体グループ</a:t>
            </a:r>
            <a:endParaRPr kumimoji="1" lang="ja-JP" altLang="en-US" sz="6600" b="1" dirty="0">
              <a:solidFill>
                <a:schemeClr val="bg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3" name="サブタイトル 2"/>
          <p:cNvSpPr>
            <a:spLocks noGrp="1"/>
          </p:cNvSpPr>
          <p:nvPr>
            <p:ph type="subTitle" idx="1"/>
          </p:nvPr>
        </p:nvSpPr>
        <p:spPr>
          <a:xfrm>
            <a:off x="899592" y="2870784"/>
            <a:ext cx="7128792" cy="2214400"/>
          </a:xfrm>
          <a:solidFill>
            <a:schemeClr val="bg1">
              <a:lumMod val="85000"/>
            </a:schemeClr>
          </a:solidFill>
        </p:spPr>
        <p:txBody>
          <a:bodyPr>
            <a:noAutofit/>
          </a:bodyPr>
          <a:lstStyle/>
          <a:p>
            <a:pPr algn="l"/>
            <a:r>
              <a:rPr lang="ja-JP" altLang="en-US" sz="3600" b="1" dirty="0">
                <a:solidFill>
                  <a:srgbClr val="002060"/>
                </a:solidFill>
                <a:latin typeface="ＭＳ Ｐ明朝" panose="02020600040205080304" pitchFamily="18" charset="-128"/>
                <a:ea typeface="ＭＳ Ｐ明朝" panose="02020600040205080304" pitchFamily="18" charset="-128"/>
              </a:rPr>
              <a:t>　リーダー ：岡田　光司 （西８丁目）</a:t>
            </a:r>
            <a:endParaRPr lang="en-US" altLang="ja-JP" sz="3600" b="1" dirty="0">
              <a:solidFill>
                <a:srgbClr val="FF0000"/>
              </a:solidFill>
              <a:latin typeface="ＭＳ Ｐ明朝" panose="02020600040205080304" pitchFamily="18" charset="-128"/>
              <a:ea typeface="ＭＳ Ｐ明朝" panose="02020600040205080304" pitchFamily="18" charset="-128"/>
            </a:endParaRPr>
          </a:p>
          <a:p>
            <a:pPr algn="l"/>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lang="ja-JP" altLang="en-US" sz="2500" b="1" dirty="0">
                <a:solidFill>
                  <a:srgbClr val="002060"/>
                </a:solidFill>
                <a:latin typeface="ＭＳ Ｐ明朝" panose="02020600040205080304" pitchFamily="18" charset="-128"/>
                <a:ea typeface="ＭＳ Ｐ明朝" panose="02020600040205080304" pitchFamily="18" charset="-128"/>
              </a:rPr>
              <a:t>サブリーダー</a:t>
            </a:r>
            <a:r>
              <a:rPr kumimoji="1" lang="ja-JP" altLang="en-US" sz="2500" b="1" dirty="0">
                <a:solidFill>
                  <a:srgbClr val="002060"/>
                </a:solidFill>
                <a:latin typeface="ＭＳ Ｐ明朝" panose="02020600040205080304" pitchFamily="18" charset="-128"/>
                <a:ea typeface="ＭＳ Ｐ明朝" panose="02020600040205080304" pitchFamily="18" charset="-128"/>
              </a:rPr>
              <a:t> </a:t>
            </a:r>
            <a:r>
              <a:rPr kumimoji="1" lang="ja-JP" altLang="en-US" sz="3600" b="1" dirty="0">
                <a:solidFill>
                  <a:srgbClr val="002060"/>
                </a:solidFill>
                <a:latin typeface="ＭＳ Ｐ明朝" panose="02020600040205080304" pitchFamily="18" charset="-128"/>
                <a:ea typeface="ＭＳ Ｐ明朝" panose="02020600040205080304" pitchFamily="18" charset="-128"/>
              </a:rPr>
              <a:t>：</a:t>
            </a:r>
            <a:r>
              <a:rPr lang="ja-JP" altLang="en-US" sz="3600" b="1" dirty="0">
                <a:solidFill>
                  <a:srgbClr val="002060"/>
                </a:solidFill>
                <a:latin typeface="ＭＳ Ｐ明朝" panose="02020600040205080304" pitchFamily="18" charset="-128"/>
                <a:ea typeface="ＭＳ Ｐ明朝" panose="02020600040205080304" pitchFamily="18" charset="-128"/>
              </a:rPr>
              <a:t>坂口　幹彦</a:t>
            </a:r>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lang="ja-JP" altLang="en-US" sz="3600" b="1" dirty="0">
                <a:solidFill>
                  <a:srgbClr val="002060"/>
                </a:solidFill>
                <a:latin typeface="ＭＳ Ｐ明朝" panose="02020600040205080304" pitchFamily="18" charset="-128"/>
                <a:ea typeface="ＭＳ Ｐ明朝" panose="02020600040205080304" pitchFamily="18" charset="-128"/>
              </a:rPr>
              <a:t>東４</a:t>
            </a:r>
            <a:r>
              <a:rPr kumimoji="1" lang="ja-JP" altLang="en-US" sz="3600" b="1" dirty="0">
                <a:solidFill>
                  <a:srgbClr val="002060"/>
                </a:solidFill>
                <a:latin typeface="ＭＳ Ｐ明朝" panose="02020600040205080304" pitchFamily="18" charset="-128"/>
                <a:ea typeface="ＭＳ Ｐ明朝" panose="02020600040205080304" pitchFamily="18" charset="-128"/>
              </a:rPr>
              <a:t>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a:p>
            <a:pPr algn="l"/>
            <a:r>
              <a:rPr kumimoji="1" lang="ja-JP" altLang="en-US" sz="3600" b="1" dirty="0">
                <a:solidFill>
                  <a:srgbClr val="002060"/>
                </a:solidFill>
                <a:latin typeface="ＭＳ Ｐ明朝" panose="02020600040205080304" pitchFamily="18" charset="-128"/>
                <a:ea typeface="ＭＳ Ｐ明朝" panose="02020600040205080304" pitchFamily="18" charset="-128"/>
              </a:rPr>
              <a:t>　　　</a:t>
            </a:r>
            <a:r>
              <a:rPr kumimoji="1" lang="en-US" altLang="ja-JP" sz="2500" b="1" dirty="0">
                <a:solidFill>
                  <a:srgbClr val="002060"/>
                </a:solidFill>
                <a:latin typeface="ＭＳ Ｐ明朝" panose="02020600040205080304" pitchFamily="18" charset="-128"/>
                <a:ea typeface="ＭＳ Ｐ明朝" panose="02020600040205080304" pitchFamily="18" charset="-128"/>
              </a:rPr>
              <a:t>〃</a:t>
            </a:r>
            <a:r>
              <a:rPr kumimoji="1" lang="ja-JP" altLang="en-US" sz="3600" b="1" dirty="0">
                <a:solidFill>
                  <a:srgbClr val="002060"/>
                </a:solidFill>
                <a:latin typeface="ＭＳ Ｐ明朝" panose="02020600040205080304" pitchFamily="18" charset="-128"/>
                <a:ea typeface="ＭＳ Ｐ明朝" panose="02020600040205080304" pitchFamily="18" charset="-128"/>
              </a:rPr>
              <a:t>　 　：井上　　恵   （</a:t>
            </a:r>
            <a:r>
              <a:rPr lang="ja-JP" altLang="en-US" sz="3600" b="1" dirty="0">
                <a:solidFill>
                  <a:srgbClr val="002060"/>
                </a:solidFill>
                <a:latin typeface="ＭＳ Ｐ明朝" panose="02020600040205080304" pitchFamily="18" charset="-128"/>
                <a:ea typeface="ＭＳ Ｐ明朝" panose="02020600040205080304" pitchFamily="18" charset="-128"/>
              </a:rPr>
              <a:t>西５</a:t>
            </a:r>
            <a:r>
              <a:rPr kumimoji="1" lang="ja-JP" altLang="en-US" sz="3600" b="1" dirty="0">
                <a:solidFill>
                  <a:srgbClr val="002060"/>
                </a:solidFill>
                <a:latin typeface="ＭＳ Ｐ明朝" panose="02020600040205080304" pitchFamily="18" charset="-128"/>
                <a:ea typeface="ＭＳ Ｐ明朝" panose="02020600040205080304" pitchFamily="18" charset="-128"/>
              </a:rPr>
              <a:t>丁目）</a:t>
            </a:r>
            <a:endParaRPr kumimoji="1" lang="en-US" altLang="ja-JP" sz="3600" b="1" dirty="0">
              <a:solidFill>
                <a:srgbClr val="00206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3697119816"/>
      </p:ext>
    </p:extLst>
  </p:cSld>
  <p:clrMapOvr>
    <a:masterClrMapping/>
  </p:clrMapOvr>
  <mc:AlternateContent xmlns:mc="http://schemas.openxmlformats.org/markup-compatibility/2006" xmlns:p14="http://schemas.microsoft.com/office/powerpoint/2010/main">
    <mc:Choice Requires="p14">
      <p:transition spd="slow" p14:dur="2000" advTm="8703"/>
    </mc:Choice>
    <mc:Fallback xmlns="">
      <p:transition spd="slow" advTm="8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82AE50D3-CE63-478E-8717-CA0F27F67A16}"/>
              </a:ext>
            </a:extLst>
          </p:cNvPr>
          <p:cNvSpPr/>
          <p:nvPr/>
        </p:nvSpPr>
        <p:spPr>
          <a:xfrm>
            <a:off x="0" y="6871"/>
            <a:ext cx="9144000"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F443908B-714F-428F-BB15-71511BE85B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552" y="1562563"/>
            <a:ext cx="4168166" cy="2793016"/>
          </a:xfrm>
          <a:prstGeom prst="rect">
            <a:avLst/>
          </a:prstGeom>
        </p:spPr>
      </p:pic>
      <p:pic>
        <p:nvPicPr>
          <p:cNvPr id="14" name="図 13">
            <a:extLst>
              <a:ext uri="{FF2B5EF4-FFF2-40B4-BE49-F238E27FC236}">
                <a16:creationId xmlns:a16="http://schemas.microsoft.com/office/drawing/2014/main" id="{113FD830-E9FC-4523-A054-4F44EADD89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793" y="4231019"/>
            <a:ext cx="4166672" cy="2396753"/>
          </a:xfrm>
          <a:prstGeom prst="rect">
            <a:avLst/>
          </a:prstGeom>
        </p:spPr>
      </p:pic>
      <p:pic>
        <p:nvPicPr>
          <p:cNvPr id="10" name="コンテンツ プレースホルダー 9">
            <a:extLst>
              <a:ext uri="{FF2B5EF4-FFF2-40B4-BE49-F238E27FC236}">
                <a16:creationId xmlns:a16="http://schemas.microsoft.com/office/drawing/2014/main" id="{DA355BB9-BB3F-4076-91AC-0E4DF96D87A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694987" y="1562563"/>
            <a:ext cx="3641325" cy="2677007"/>
          </a:xfrm>
        </p:spPr>
      </p:pic>
      <p:pic>
        <p:nvPicPr>
          <p:cNvPr id="16" name="図 15">
            <a:extLst>
              <a:ext uri="{FF2B5EF4-FFF2-40B4-BE49-F238E27FC236}">
                <a16:creationId xmlns:a16="http://schemas.microsoft.com/office/drawing/2014/main" id="{AFD719A7-7E7F-47A5-BA92-FB7F4B1886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4987" y="4222468"/>
            <a:ext cx="3641325" cy="2396753"/>
          </a:xfrm>
          <a:prstGeom prst="rect">
            <a:avLst/>
          </a:prstGeom>
        </p:spPr>
      </p:pic>
      <p:pic>
        <p:nvPicPr>
          <p:cNvPr id="18" name="図 17">
            <a:extLst>
              <a:ext uri="{FF2B5EF4-FFF2-40B4-BE49-F238E27FC236}">
                <a16:creationId xmlns:a16="http://schemas.microsoft.com/office/drawing/2014/main" id="{210492E0-9440-4887-ABB3-56B46B3BA2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247" y="1593653"/>
            <a:ext cx="7677185" cy="5152669"/>
          </a:xfrm>
          <a:prstGeom prst="rect">
            <a:avLst/>
          </a:prstGeom>
        </p:spPr>
      </p:pic>
      <p:sp>
        <p:nvSpPr>
          <p:cNvPr id="3" name="タイトル 2"/>
          <p:cNvSpPr>
            <a:spLocks noGrp="1"/>
          </p:cNvSpPr>
          <p:nvPr>
            <p:ph type="title"/>
          </p:nvPr>
        </p:nvSpPr>
        <p:spPr>
          <a:xfrm>
            <a:off x="191577" y="124243"/>
            <a:ext cx="8749513" cy="1459193"/>
          </a:xfrm>
          <a:solidFill>
            <a:schemeClr val="bg2">
              <a:lumMod val="50000"/>
            </a:schemeClr>
          </a:solidFill>
          <a:ln w="38100">
            <a:solidFill>
              <a:srgbClr val="66FF99"/>
            </a:solidFill>
          </a:ln>
        </p:spPr>
        <p:txBody>
          <a:bodyPr>
            <a:normAutofit fontScale="90000"/>
          </a:bodyPr>
          <a:lstStyle/>
          <a:p>
            <a:pPr algn="l"/>
            <a:r>
              <a:rPr kumimoji="1" lang="ja-JP" altLang="en-US" dirty="0"/>
              <a:t>              文体グループ</a:t>
            </a:r>
            <a:br>
              <a:rPr kumimoji="1" lang="en-US" altLang="ja-JP" dirty="0"/>
            </a:br>
            <a:r>
              <a:rPr kumimoji="1" lang="en-US" altLang="ja-JP" dirty="0"/>
              <a:t>       </a:t>
            </a:r>
            <a:r>
              <a:rPr lang="ja-JP" altLang="en-US" dirty="0">
                <a:solidFill>
                  <a:srgbClr val="FFFF00"/>
                </a:solidFill>
              </a:rPr>
              <a:t>        </a:t>
            </a:r>
            <a:r>
              <a:rPr kumimoji="1" lang="ja-JP" altLang="en-US" b="1" dirty="0">
                <a:solidFill>
                  <a:srgbClr val="FFFF00"/>
                </a:solidFill>
              </a:rPr>
              <a:t>健康運動　</a:t>
            </a:r>
            <a:r>
              <a:rPr kumimoji="1" lang="ja-JP" altLang="en-US" sz="5400" dirty="0">
                <a:solidFill>
                  <a:srgbClr val="FFFF00"/>
                </a:solidFill>
                <a:effectLst>
                  <a:outerShdw blurRad="38100" dist="38100" dir="2700000" algn="tl">
                    <a:srgbClr val="000000">
                      <a:alpha val="43137"/>
                    </a:srgbClr>
                  </a:outerShdw>
                </a:effectLst>
                <a:highlight>
                  <a:srgbClr val="000080"/>
                </a:highlight>
                <a:latin typeface="UD デジタル 教科書体 NK-B" panose="02020700000000000000" pitchFamily="18" charset="-128"/>
                <a:ea typeface="UD デジタル 教科書体 NK-B" panose="02020700000000000000" pitchFamily="18" charset="-128"/>
              </a:rPr>
              <a:t>「太極拳」</a:t>
            </a:r>
          </a:p>
        </p:txBody>
      </p:sp>
      <p:sp>
        <p:nvSpPr>
          <p:cNvPr id="2" name="テキスト ボックス 1">
            <a:extLst>
              <a:ext uri="{FF2B5EF4-FFF2-40B4-BE49-F238E27FC236}">
                <a16:creationId xmlns:a16="http://schemas.microsoft.com/office/drawing/2014/main" id="{4CB39021-8382-412C-8F5D-38A1DF2D86A9}"/>
              </a:ext>
            </a:extLst>
          </p:cNvPr>
          <p:cNvSpPr txBox="1"/>
          <p:nvPr/>
        </p:nvSpPr>
        <p:spPr>
          <a:xfrm>
            <a:off x="395536" y="817049"/>
            <a:ext cx="1329143" cy="646331"/>
          </a:xfrm>
          <a:prstGeom prst="rect">
            <a:avLst/>
          </a:prstGeom>
          <a:solidFill>
            <a:srgbClr val="7030A0"/>
          </a:solidFill>
        </p:spPr>
        <p:txBody>
          <a:bodyPr wrap="square" rtlCol="0">
            <a:spAutoFit/>
          </a:bodyPr>
          <a:lstStyle/>
          <a:p>
            <a:pPr algn="ctr"/>
            <a:r>
              <a:rPr kumimoji="1" lang="ja-JP" altLang="en-US" dirty="0">
                <a:solidFill>
                  <a:schemeClr val="bg1"/>
                </a:solidFill>
              </a:rPr>
              <a:t>月４回</a:t>
            </a:r>
            <a:endParaRPr kumimoji="1" lang="en-US" altLang="ja-JP" dirty="0">
              <a:solidFill>
                <a:schemeClr val="bg1"/>
              </a:solidFill>
            </a:endParaRPr>
          </a:p>
          <a:p>
            <a:pPr algn="ctr"/>
            <a:r>
              <a:rPr lang="ja-JP" altLang="en-US" dirty="0">
                <a:solidFill>
                  <a:schemeClr val="bg1"/>
                </a:solidFill>
              </a:rPr>
              <a:t>毎週木曜日</a:t>
            </a:r>
            <a:endParaRPr kumimoji="1" lang="ja-JP" altLang="en-US" dirty="0">
              <a:solidFill>
                <a:schemeClr val="bg1"/>
              </a:solidFill>
            </a:endParaRPr>
          </a:p>
        </p:txBody>
      </p:sp>
      <p:sp>
        <p:nvSpPr>
          <p:cNvPr id="7" name="テキスト ボックス 6">
            <a:extLst>
              <a:ext uri="{FF2B5EF4-FFF2-40B4-BE49-F238E27FC236}">
                <a16:creationId xmlns:a16="http://schemas.microsoft.com/office/drawing/2014/main" id="{91C15D53-724F-4B79-82C3-24BE22FB5A10}"/>
              </a:ext>
            </a:extLst>
          </p:cNvPr>
          <p:cNvSpPr txBox="1"/>
          <p:nvPr/>
        </p:nvSpPr>
        <p:spPr>
          <a:xfrm>
            <a:off x="6511804" y="289405"/>
            <a:ext cx="2262158" cy="369332"/>
          </a:xfrm>
          <a:prstGeom prst="rect">
            <a:avLst/>
          </a:prstGeom>
          <a:solidFill>
            <a:schemeClr val="accent2">
              <a:lumMod val="40000"/>
              <a:lumOff val="60000"/>
            </a:schemeClr>
          </a:solidFill>
        </p:spPr>
        <p:txBody>
          <a:bodyPr wrap="none" rtlCol="0">
            <a:spAutoFit/>
          </a:bodyPr>
          <a:lstStyle/>
          <a:p>
            <a:pPr algn="ctr"/>
            <a:r>
              <a:rPr lang="ja-JP" altLang="en-US" dirty="0"/>
              <a:t>朝倉台自治会（協賛）</a:t>
            </a:r>
            <a:endParaRPr kumimoji="1" lang="en-US" altLang="ja-JP" dirty="0"/>
          </a:p>
        </p:txBody>
      </p:sp>
    </p:spTree>
    <p:extLst>
      <p:ext uri="{BB962C8B-B14F-4D97-AF65-F5344CB8AC3E}">
        <p14:creationId xmlns:p14="http://schemas.microsoft.com/office/powerpoint/2010/main" val="57163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BBD47291-EB2A-43FC-973E-BF4759A6FCDE}"/>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95" name="Rectangle 3"/>
          <p:cNvSpPr>
            <a:spLocks noGrp="1" noChangeArrowheads="1"/>
          </p:cNvSpPr>
          <p:nvPr>
            <p:ph type="title"/>
          </p:nvPr>
        </p:nvSpPr>
        <p:spPr>
          <a:xfrm>
            <a:off x="124836" y="90131"/>
            <a:ext cx="8964488" cy="1568287"/>
          </a:xfrm>
          <a:solidFill>
            <a:schemeClr val="tx2">
              <a:lumMod val="60000"/>
              <a:lumOff val="40000"/>
            </a:schemeClr>
          </a:solidFill>
          <a:ln w="38100">
            <a:solidFill>
              <a:srgbClr val="66FF99"/>
            </a:solidFill>
          </a:ln>
        </p:spPr>
        <p:txBody>
          <a:bodyPr>
            <a:noAutofit/>
          </a:bodyPr>
          <a:lstStyle/>
          <a:p>
            <a:pPr algn="l"/>
            <a:r>
              <a:rPr lang="ja-JP" altLang="en-US" sz="4800" b="1" dirty="0">
                <a:solidFill>
                  <a:srgbClr val="FFFF00"/>
                </a:solidFill>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　　文体グループ</a:t>
            </a:r>
            <a:br>
              <a:rPr lang="en-US" altLang="ja-JP" sz="4800" b="1" dirty="0">
                <a:solidFill>
                  <a:schemeClr val="bg1"/>
                </a:solidFill>
                <a:latin typeface="UD デジタル 教科書体 NK-B" panose="02020700000000000000" pitchFamily="18" charset="-128"/>
                <a:ea typeface="UD デジタル 教科書体 NK-B" panose="02020700000000000000" pitchFamily="18" charset="-128"/>
              </a:rPr>
            </a:br>
            <a:endParaRPr lang="ja-JP" altLang="en-US" sz="3200" b="1"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831687" y="946282"/>
            <a:ext cx="3775393" cy="707886"/>
          </a:xfrm>
          <a:prstGeom prst="rect">
            <a:avLst/>
          </a:prstGeom>
          <a:solidFill>
            <a:srgbClr val="7030A0"/>
          </a:solidFill>
        </p:spPr>
        <p:txBody>
          <a:bodyPr wrap="none" rtlCol="0">
            <a:spAutoFit/>
          </a:bodyPr>
          <a:lstStyle/>
          <a:p>
            <a:r>
              <a:rPr kumimoji="1" lang="ja-JP" altLang="en-US" sz="4000" b="1" dirty="0">
                <a:solidFill>
                  <a:schemeClr val="bg1"/>
                </a:solidFill>
              </a:rPr>
              <a:t>朝倉台</a:t>
            </a:r>
            <a:r>
              <a:rPr kumimoji="1" lang="en-US" altLang="ja-JP" sz="4000" b="1" dirty="0">
                <a:solidFill>
                  <a:schemeClr val="bg1"/>
                </a:solidFill>
              </a:rPr>
              <a:t>『</a:t>
            </a:r>
            <a:r>
              <a:rPr kumimoji="1" lang="ja-JP" altLang="en-US" sz="4000" b="1" dirty="0">
                <a:solidFill>
                  <a:schemeClr val="bg1"/>
                </a:solidFill>
              </a:rPr>
              <a:t>文化展</a:t>
            </a:r>
            <a:r>
              <a:rPr kumimoji="1" lang="en-US" altLang="ja-JP" sz="4000" b="1" dirty="0">
                <a:solidFill>
                  <a:schemeClr val="bg1"/>
                </a:solidFill>
              </a:rPr>
              <a:t>』</a:t>
            </a:r>
            <a:endParaRPr kumimoji="1" lang="ja-JP" altLang="en-US" sz="4000" b="1" dirty="0">
              <a:solidFill>
                <a:schemeClr val="bg1"/>
              </a:solidFill>
            </a:endParaRPr>
          </a:p>
        </p:txBody>
      </p:sp>
      <p:pic>
        <p:nvPicPr>
          <p:cNvPr id="11" name="図 10">
            <a:extLst>
              <a:ext uri="{FF2B5EF4-FFF2-40B4-BE49-F238E27FC236}">
                <a16:creationId xmlns:a16="http://schemas.microsoft.com/office/drawing/2014/main" id="{E3E50C8F-E2F3-45E1-979F-4F047846F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643" y="1787307"/>
            <a:ext cx="4292584" cy="2333742"/>
          </a:xfrm>
          <a:prstGeom prst="rect">
            <a:avLst/>
          </a:prstGeom>
        </p:spPr>
      </p:pic>
      <p:pic>
        <p:nvPicPr>
          <p:cNvPr id="15" name="図 14">
            <a:extLst>
              <a:ext uri="{FF2B5EF4-FFF2-40B4-BE49-F238E27FC236}">
                <a16:creationId xmlns:a16="http://schemas.microsoft.com/office/drawing/2014/main" id="{B5250C74-9CD8-4DBF-98E3-B4A5ABBAB5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0125" y="4066650"/>
            <a:ext cx="5001232" cy="2701114"/>
          </a:xfrm>
          <a:prstGeom prst="rect">
            <a:avLst/>
          </a:prstGeom>
        </p:spPr>
      </p:pic>
      <p:pic>
        <p:nvPicPr>
          <p:cNvPr id="17" name="図 16">
            <a:extLst>
              <a:ext uri="{FF2B5EF4-FFF2-40B4-BE49-F238E27FC236}">
                <a16:creationId xmlns:a16="http://schemas.microsoft.com/office/drawing/2014/main" id="{E7E64851-9245-49B4-9B3C-96F873FEB7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0019" y="1765571"/>
            <a:ext cx="3077630" cy="2308223"/>
          </a:xfrm>
          <a:prstGeom prst="rect">
            <a:avLst/>
          </a:prstGeom>
        </p:spPr>
      </p:pic>
      <p:pic>
        <p:nvPicPr>
          <p:cNvPr id="21" name="図 20">
            <a:extLst>
              <a:ext uri="{FF2B5EF4-FFF2-40B4-BE49-F238E27FC236}">
                <a16:creationId xmlns:a16="http://schemas.microsoft.com/office/drawing/2014/main" id="{76F6A654-C630-4B5B-A369-0BCF24BF3D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9908" y="4113384"/>
            <a:ext cx="3482012" cy="2655034"/>
          </a:xfrm>
          <a:prstGeom prst="rect">
            <a:avLst/>
          </a:prstGeom>
        </p:spPr>
      </p:pic>
      <p:pic>
        <p:nvPicPr>
          <p:cNvPr id="25" name="図 24">
            <a:extLst>
              <a:ext uri="{FF2B5EF4-FFF2-40B4-BE49-F238E27FC236}">
                <a16:creationId xmlns:a16="http://schemas.microsoft.com/office/drawing/2014/main" id="{DDF1FF47-8286-4F0B-9BAC-25DE5BC376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1335" y="1769220"/>
            <a:ext cx="1534841" cy="2322218"/>
          </a:xfrm>
          <a:prstGeom prst="rect">
            <a:avLst/>
          </a:prstGeom>
        </p:spPr>
      </p:pic>
      <p:sp>
        <p:nvSpPr>
          <p:cNvPr id="8197" name="Text Box 5"/>
          <p:cNvSpPr txBox="1">
            <a:spLocks noChangeArrowheads="1"/>
          </p:cNvSpPr>
          <p:nvPr/>
        </p:nvSpPr>
        <p:spPr bwMode="auto">
          <a:xfrm>
            <a:off x="5243771" y="392284"/>
            <a:ext cx="3775393" cy="1107996"/>
          </a:xfrm>
          <a:prstGeom prst="rect">
            <a:avLst/>
          </a:prstGeom>
          <a:solidFill>
            <a:schemeClr val="bg1">
              <a:lumMod val="95000"/>
            </a:schemeClr>
          </a:solidFill>
          <a:ln w="38100">
            <a:solidFill>
              <a:srgbClr val="0000FF"/>
            </a:solidFill>
          </a:ln>
          <a:effectLst/>
        </p:spPr>
        <p:txBody>
          <a:bodyPr wrap="square">
            <a:spAutoFit/>
          </a:bodyPr>
          <a:lstStyle/>
          <a:p>
            <a:pPr>
              <a:spcBef>
                <a:spcPct val="50000"/>
              </a:spcBef>
            </a:pPr>
            <a:r>
              <a:rPr lang="ja-JP" altLang="en-US" sz="1600" dirty="0">
                <a:solidFill>
                  <a:srgbClr val="002060"/>
                </a:solidFill>
              </a:rPr>
              <a:t>主催： ボランティア朝倉台</a:t>
            </a:r>
            <a:r>
              <a:rPr lang="ja-JP" altLang="en-US" b="1" dirty="0">
                <a:solidFill>
                  <a:srgbClr val="7030A0"/>
                </a:solidFill>
                <a:effectLst>
                  <a:outerShdw blurRad="38100" dist="38100" dir="2700000" algn="tl">
                    <a:srgbClr val="000000">
                      <a:alpha val="43137"/>
                    </a:srgbClr>
                  </a:outerShdw>
                </a:effectLst>
              </a:rPr>
              <a:t>文体グループ</a:t>
            </a:r>
            <a:endParaRPr lang="en-US" altLang="ja-JP" b="1" dirty="0">
              <a:solidFill>
                <a:srgbClr val="7030A0"/>
              </a:solidFill>
              <a:effectLst>
                <a:outerShdw blurRad="38100" dist="38100" dir="2700000" algn="tl">
                  <a:srgbClr val="000000">
                    <a:alpha val="43137"/>
                  </a:srgbClr>
                </a:outerShdw>
              </a:effectLst>
            </a:endParaRPr>
          </a:p>
          <a:p>
            <a:pPr>
              <a:spcBef>
                <a:spcPct val="50000"/>
              </a:spcBef>
            </a:pPr>
            <a:r>
              <a:rPr lang="ja-JP" altLang="en-US" sz="1600" dirty="0">
                <a:solidFill>
                  <a:srgbClr val="002060"/>
                </a:solidFill>
              </a:rPr>
              <a:t>協賛： 朝倉台自治会</a:t>
            </a:r>
            <a:endParaRPr lang="en-US" altLang="ja-JP" sz="1600" dirty="0">
              <a:solidFill>
                <a:srgbClr val="002060"/>
              </a:solidFill>
            </a:endParaRPr>
          </a:p>
          <a:p>
            <a:pPr>
              <a:spcBef>
                <a:spcPct val="50000"/>
              </a:spcBef>
            </a:pPr>
            <a:r>
              <a:rPr lang="ja-JP" altLang="en-US" sz="1600" dirty="0">
                <a:solidFill>
                  <a:srgbClr val="002060"/>
                </a:solidFill>
              </a:rPr>
              <a:t>協力： 自主防災会</a:t>
            </a:r>
          </a:p>
        </p:txBody>
      </p:sp>
    </p:spTree>
    <p:extLst>
      <p:ext uri="{BB962C8B-B14F-4D97-AF65-F5344CB8AC3E}">
        <p14:creationId xmlns:p14="http://schemas.microsoft.com/office/powerpoint/2010/main" val="1013756112"/>
      </p:ext>
    </p:extLst>
  </p:cSld>
  <p:clrMapOvr>
    <a:masterClrMapping/>
  </p:clrMapOvr>
  <mc:AlternateContent xmlns:mc="http://schemas.openxmlformats.org/markup-compatibility/2006" xmlns:p14="http://schemas.microsoft.com/office/powerpoint/2010/main">
    <mc:Choice Requires="p14">
      <p:transition spd="slow" p14:dur="2000" advTm="9391"/>
    </mc:Choice>
    <mc:Fallback xmlns="">
      <p:transition spd="slow" advTm="9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500"/>
                                        <p:tgtEl>
                                          <p:spTgt spid="8195"/>
                                        </p:tgtEl>
                                      </p:cBhvr>
                                    </p:animEffect>
                                    <p:anim calcmode="lin" valueType="num">
                                      <p:cBhvr>
                                        <p:cTn id="8" dur="1500" fill="hold"/>
                                        <p:tgtEl>
                                          <p:spTgt spid="8195"/>
                                        </p:tgtEl>
                                        <p:attrNameLst>
                                          <p:attrName>ppt_x</p:attrName>
                                        </p:attrNameLst>
                                      </p:cBhvr>
                                      <p:tavLst>
                                        <p:tav tm="0">
                                          <p:val>
                                            <p:strVal val="#ppt_x"/>
                                          </p:val>
                                        </p:tav>
                                        <p:tav tm="100000">
                                          <p:val>
                                            <p:strVal val="#ppt_x"/>
                                          </p:val>
                                        </p:tav>
                                      </p:tavLst>
                                    </p:anim>
                                    <p:anim calcmode="lin" valueType="num">
                                      <p:cBhvr>
                                        <p:cTn id="9" dur="1500" fill="hold"/>
                                        <p:tgtEl>
                                          <p:spTgt spid="819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5C2A20E-1E5A-4D73-AC96-4684AF86FF9B}"/>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Picture 2" descr="C:\Users\user\Pictures\ボランティア③文体グループ\'16.8.20 ラジオ体操(写真)\CIMG26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03874" y="2402596"/>
            <a:ext cx="5617432" cy="42130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001"/>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179510" y="3921368"/>
            <a:ext cx="3790757" cy="2688010"/>
          </a:xfrm>
          <a:prstGeom prst="rect">
            <a:avLst/>
          </a:prstGeom>
          <a:noFill/>
          <a:ln/>
        </p:spPr>
      </p:pic>
      <p:sp>
        <p:nvSpPr>
          <p:cNvPr id="8195" name="Rectangle 3"/>
          <p:cNvSpPr>
            <a:spLocks noGrp="1" noChangeArrowheads="1"/>
          </p:cNvSpPr>
          <p:nvPr>
            <p:ph type="title"/>
          </p:nvPr>
        </p:nvSpPr>
        <p:spPr>
          <a:xfrm>
            <a:off x="179512" y="84807"/>
            <a:ext cx="8741793" cy="1964907"/>
          </a:xfrm>
          <a:solidFill>
            <a:schemeClr val="tx2">
              <a:lumMod val="60000"/>
              <a:lumOff val="40000"/>
            </a:schemeClr>
          </a:solidFill>
        </p:spPr>
        <p:txBody>
          <a:bodyPr>
            <a:noAutofit/>
          </a:bodyPr>
          <a:lstStyle/>
          <a:p>
            <a:pPr algn="l"/>
            <a:r>
              <a:rPr lang="ja-JP" altLang="en-US" sz="40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文体グループ</a:t>
            </a:r>
            <a:br>
              <a:rPr lang="en-US" altLang="ja-JP" b="1" dirty="0">
                <a:solidFill>
                  <a:srgbClr val="C00000"/>
                </a:solidFill>
                <a:highlight>
                  <a:srgbClr val="C0C0C0"/>
                </a:highlight>
                <a:latin typeface="UD デジタル 教科書体 NP-B" panose="02020700000000000000" pitchFamily="18" charset="-128"/>
                <a:ea typeface="UD デジタル 教科書体 NP-B" panose="02020700000000000000" pitchFamily="18" charset="-128"/>
              </a:rPr>
            </a:br>
            <a:endParaRPr lang="ja-JP" altLang="en-US" b="1" dirty="0">
              <a:solidFill>
                <a:srgbClr val="C00000"/>
              </a:solidFill>
              <a:highlight>
                <a:srgbClr val="C0C0C0"/>
              </a:highlight>
              <a:latin typeface="UD デジタル 教科書体 NP-B" panose="02020700000000000000" pitchFamily="18" charset="-128"/>
              <a:ea typeface="UD デジタル 教科書体 NP-B" panose="02020700000000000000" pitchFamily="18" charset="-128"/>
            </a:endParaRPr>
          </a:p>
        </p:txBody>
      </p:sp>
      <p:pic>
        <p:nvPicPr>
          <p:cNvPr id="1026" name="Picture 2" descr="C:\Users\user\Desktop\DSC_042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0" y="1473297"/>
            <a:ext cx="3790757" cy="2843069"/>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843808" y="3726324"/>
            <a:ext cx="1080120" cy="369332"/>
          </a:xfrm>
          <a:prstGeom prst="rect">
            <a:avLst/>
          </a:prstGeom>
          <a:solidFill>
            <a:schemeClr val="accent5">
              <a:lumMod val="20000"/>
              <a:lumOff val="80000"/>
            </a:schemeClr>
          </a:solidFill>
        </p:spPr>
        <p:txBody>
          <a:bodyPr wrap="square" rtlCol="0">
            <a:spAutoFit/>
          </a:bodyPr>
          <a:lstStyle/>
          <a:p>
            <a:r>
              <a:rPr lang="ja-JP" altLang="en-US" dirty="0"/>
              <a:t>１号公園</a:t>
            </a:r>
            <a:endParaRPr kumimoji="1" lang="ja-JP" altLang="en-US" dirty="0"/>
          </a:p>
        </p:txBody>
      </p:sp>
      <p:sp>
        <p:nvSpPr>
          <p:cNvPr id="11" name="テキスト ボックス 10"/>
          <p:cNvSpPr txBox="1"/>
          <p:nvPr/>
        </p:nvSpPr>
        <p:spPr>
          <a:xfrm>
            <a:off x="2780141" y="6160442"/>
            <a:ext cx="1080120" cy="369332"/>
          </a:xfrm>
          <a:prstGeom prst="rect">
            <a:avLst/>
          </a:prstGeom>
          <a:solidFill>
            <a:schemeClr val="accent6">
              <a:lumMod val="20000"/>
              <a:lumOff val="80000"/>
            </a:schemeClr>
          </a:solidFill>
        </p:spPr>
        <p:txBody>
          <a:bodyPr wrap="square" rtlCol="0">
            <a:spAutoFit/>
          </a:bodyPr>
          <a:lstStyle/>
          <a:p>
            <a:r>
              <a:rPr lang="ja-JP" altLang="en-US" dirty="0"/>
              <a:t>４号公園</a:t>
            </a:r>
            <a:endParaRPr kumimoji="1" lang="ja-JP" altLang="en-US" dirty="0"/>
          </a:p>
        </p:txBody>
      </p:sp>
      <p:sp>
        <p:nvSpPr>
          <p:cNvPr id="4" name="テキスト ボックス 3"/>
          <p:cNvSpPr txBox="1"/>
          <p:nvPr/>
        </p:nvSpPr>
        <p:spPr>
          <a:xfrm>
            <a:off x="389659" y="1158250"/>
            <a:ext cx="2853666" cy="400110"/>
          </a:xfrm>
          <a:prstGeom prst="rect">
            <a:avLst/>
          </a:prstGeom>
          <a:solidFill>
            <a:srgbClr val="FFFF00"/>
          </a:solidFill>
        </p:spPr>
        <p:txBody>
          <a:bodyPr wrap="none" rtlCol="0">
            <a:spAutoFit/>
          </a:bodyPr>
          <a:lstStyle/>
          <a:p>
            <a:r>
              <a:rPr kumimoji="1" lang="ja-JP" altLang="en-US" sz="2000" dirty="0"/>
              <a:t>子どもと大人</a:t>
            </a:r>
            <a:r>
              <a:rPr lang="ja-JP" altLang="en-US" sz="2000" dirty="0"/>
              <a:t>の</a:t>
            </a:r>
            <a:r>
              <a:rPr kumimoji="1" lang="ja-JP" altLang="en-US" sz="2000" dirty="0"/>
              <a:t>健康つくり</a:t>
            </a:r>
          </a:p>
        </p:txBody>
      </p:sp>
      <p:sp>
        <p:nvSpPr>
          <p:cNvPr id="3" name="テキスト ボックス 2">
            <a:extLst>
              <a:ext uri="{FF2B5EF4-FFF2-40B4-BE49-F238E27FC236}">
                <a16:creationId xmlns:a16="http://schemas.microsoft.com/office/drawing/2014/main" id="{3C45BF94-5338-46DA-B1CD-ECB871B04B23}"/>
              </a:ext>
            </a:extLst>
          </p:cNvPr>
          <p:cNvSpPr txBox="1"/>
          <p:nvPr/>
        </p:nvSpPr>
        <p:spPr>
          <a:xfrm>
            <a:off x="3491880" y="328226"/>
            <a:ext cx="5314275" cy="707886"/>
          </a:xfrm>
          <a:prstGeom prst="rect">
            <a:avLst/>
          </a:prstGeom>
          <a:solidFill>
            <a:schemeClr val="accent3">
              <a:lumMod val="20000"/>
              <a:lumOff val="80000"/>
            </a:schemeClr>
          </a:solidFill>
        </p:spPr>
        <p:txBody>
          <a:bodyPr wrap="none" rtlCol="0">
            <a:spAutoFit/>
          </a:bodyPr>
          <a:lstStyle/>
          <a:p>
            <a:r>
              <a:rPr kumimoji="1" lang="en-US" altLang="ja-JP" sz="4000" dirty="0">
                <a:solidFill>
                  <a:srgbClr val="C00000"/>
                </a:solidFill>
                <a:latin typeface="UD デジタル 教科書体 NP-B" panose="02020700000000000000" pitchFamily="18" charset="-128"/>
                <a:ea typeface="UD デジタル 教科書体 NP-B" panose="02020700000000000000" pitchFamily="18" charset="-128"/>
              </a:rPr>
              <a:t>『</a:t>
            </a:r>
            <a:r>
              <a:rPr kumimoji="1" lang="ja-JP" altLang="en-US" sz="4000" dirty="0">
                <a:solidFill>
                  <a:srgbClr val="C00000"/>
                </a:solidFill>
                <a:latin typeface="UD デジタル 教科書体 NP-B" panose="02020700000000000000" pitchFamily="18" charset="-128"/>
                <a:ea typeface="UD デジタル 教科書体 NP-B" panose="02020700000000000000" pitchFamily="18" charset="-128"/>
              </a:rPr>
              <a:t>夏休みラジオ体操</a:t>
            </a:r>
            <a:r>
              <a:rPr kumimoji="1" lang="en-US" altLang="ja-JP" sz="4000" dirty="0">
                <a:solidFill>
                  <a:srgbClr val="C00000"/>
                </a:solidFill>
                <a:latin typeface="UD デジタル 教科書体 NP-B" panose="02020700000000000000" pitchFamily="18" charset="-128"/>
                <a:ea typeface="UD デジタル 教科書体 NP-B" panose="02020700000000000000" pitchFamily="18" charset="-128"/>
              </a:rPr>
              <a:t>』</a:t>
            </a:r>
            <a:endParaRPr kumimoji="1" lang="ja-JP" altLang="en-US" sz="4000" dirty="0">
              <a:solidFill>
                <a:srgbClr val="C00000"/>
              </a:solidFill>
              <a:latin typeface="UD デジタル 教科書体 NP-B" panose="02020700000000000000" pitchFamily="18" charset="-128"/>
              <a:ea typeface="UD デジタル 教科書体 NP-B" panose="02020700000000000000" pitchFamily="18" charset="-128"/>
            </a:endParaRPr>
          </a:p>
        </p:txBody>
      </p:sp>
      <p:sp>
        <p:nvSpPr>
          <p:cNvPr id="8197" name="Text Box 5"/>
          <p:cNvSpPr txBox="1">
            <a:spLocks noChangeArrowheads="1"/>
          </p:cNvSpPr>
          <p:nvPr/>
        </p:nvSpPr>
        <p:spPr bwMode="auto">
          <a:xfrm>
            <a:off x="3941603" y="1085115"/>
            <a:ext cx="4951035" cy="1384995"/>
          </a:xfrm>
          <a:prstGeom prst="rect">
            <a:avLst/>
          </a:prstGeom>
          <a:solidFill>
            <a:schemeClr val="accent5">
              <a:lumMod val="20000"/>
              <a:lumOff val="80000"/>
            </a:schemeClr>
          </a:solidFill>
          <a:ln w="38100">
            <a:solidFill>
              <a:srgbClr val="0000FF"/>
            </a:solidFill>
          </a:ln>
          <a:effectLst/>
        </p:spPr>
        <p:txBody>
          <a:bodyPr wrap="square">
            <a:spAutoFit/>
          </a:bodyPr>
          <a:lstStyle/>
          <a:p>
            <a:pPr>
              <a:spcBef>
                <a:spcPct val="50000"/>
              </a:spcBef>
            </a:pPr>
            <a:r>
              <a:rPr lang="ja-JP" altLang="en-US" sz="2000" dirty="0">
                <a:solidFill>
                  <a:srgbClr val="002060"/>
                </a:solidFill>
              </a:rPr>
              <a:t>主　催： ボランティア朝倉台</a:t>
            </a:r>
            <a:r>
              <a:rPr lang="ja-JP" altLang="en-US" sz="2400" b="1" dirty="0">
                <a:solidFill>
                  <a:srgbClr val="C00000"/>
                </a:solidFill>
                <a:effectLst>
                  <a:outerShdw blurRad="38100" dist="38100" dir="2700000" algn="tl">
                    <a:srgbClr val="000000">
                      <a:alpha val="43137"/>
                    </a:srgbClr>
                  </a:outerShdw>
                </a:effectLst>
                <a:highlight>
                  <a:srgbClr val="C0C0C0"/>
                </a:highlight>
              </a:rPr>
              <a:t>文体グループ</a:t>
            </a:r>
            <a:endParaRPr lang="en-US" altLang="ja-JP" sz="2400" b="1" dirty="0">
              <a:solidFill>
                <a:srgbClr val="C00000"/>
              </a:solidFill>
              <a:effectLst>
                <a:outerShdw blurRad="38100" dist="38100" dir="2700000" algn="tl">
                  <a:srgbClr val="000000">
                    <a:alpha val="43137"/>
                  </a:srgbClr>
                </a:outerShdw>
              </a:effectLst>
              <a:highlight>
                <a:srgbClr val="C0C0C0"/>
              </a:highlight>
            </a:endParaRPr>
          </a:p>
          <a:p>
            <a:pPr>
              <a:spcBef>
                <a:spcPct val="50000"/>
              </a:spcBef>
            </a:pPr>
            <a:r>
              <a:rPr lang="ja-JP" altLang="en-US" sz="2000" dirty="0">
                <a:solidFill>
                  <a:srgbClr val="002060"/>
                </a:solidFill>
              </a:rPr>
              <a:t>共　催： 朝倉台自治会</a:t>
            </a:r>
            <a:endParaRPr lang="en-US" altLang="ja-JP" sz="2000" dirty="0">
              <a:solidFill>
                <a:srgbClr val="002060"/>
              </a:solidFill>
            </a:endParaRPr>
          </a:p>
          <a:p>
            <a:pPr>
              <a:spcBef>
                <a:spcPct val="50000"/>
              </a:spcBef>
            </a:pPr>
            <a:r>
              <a:rPr lang="ja-JP" altLang="en-US" sz="2000" dirty="0">
                <a:solidFill>
                  <a:srgbClr val="002060"/>
                </a:solidFill>
              </a:rPr>
              <a:t>協　力： </a:t>
            </a:r>
            <a:r>
              <a:rPr lang="ja-JP" altLang="en-US" dirty="0">
                <a:solidFill>
                  <a:srgbClr val="002060"/>
                </a:solidFill>
              </a:rPr>
              <a:t>ボランティア防犯</a:t>
            </a:r>
            <a:r>
              <a:rPr lang="en-US" altLang="ja-JP" dirty="0">
                <a:solidFill>
                  <a:srgbClr val="002060"/>
                </a:solidFill>
              </a:rPr>
              <a:t>G,</a:t>
            </a:r>
            <a:r>
              <a:rPr lang="ja-JP" altLang="en-US" dirty="0">
                <a:solidFill>
                  <a:srgbClr val="002060"/>
                </a:solidFill>
              </a:rPr>
              <a:t> 福祉</a:t>
            </a:r>
            <a:r>
              <a:rPr lang="en-US" altLang="ja-JP" dirty="0">
                <a:solidFill>
                  <a:srgbClr val="002060"/>
                </a:solidFill>
              </a:rPr>
              <a:t>G,</a:t>
            </a:r>
            <a:r>
              <a:rPr lang="ja-JP" altLang="en-US" dirty="0">
                <a:solidFill>
                  <a:srgbClr val="002060"/>
                </a:solidFill>
              </a:rPr>
              <a:t> 環境</a:t>
            </a:r>
            <a:r>
              <a:rPr lang="en-US" altLang="ja-JP" dirty="0">
                <a:solidFill>
                  <a:srgbClr val="002060"/>
                </a:solidFill>
              </a:rPr>
              <a:t>G</a:t>
            </a:r>
            <a:endParaRPr lang="ja-JP" altLang="en-US" dirty="0">
              <a:solidFill>
                <a:srgbClr val="002060"/>
              </a:solidFill>
            </a:endParaRPr>
          </a:p>
        </p:txBody>
      </p:sp>
    </p:spTree>
    <p:extLst>
      <p:ext uri="{BB962C8B-B14F-4D97-AF65-F5344CB8AC3E}">
        <p14:creationId xmlns:p14="http://schemas.microsoft.com/office/powerpoint/2010/main" val="776492522"/>
      </p:ext>
    </p:extLst>
  </p:cSld>
  <p:clrMapOvr>
    <a:masterClrMapping/>
  </p:clrMapOvr>
  <mc:AlternateContent xmlns:mc="http://schemas.openxmlformats.org/markup-compatibility/2006" xmlns:p14="http://schemas.microsoft.com/office/powerpoint/2010/main">
    <mc:Choice Requires="p14">
      <p:transition spd="slow" p14:dur="2000" advTm="10472"/>
    </mc:Choice>
    <mc:Fallback xmlns="">
      <p:transition spd="slow" advTm="10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500"/>
                                        <p:tgtEl>
                                          <p:spTgt spid="8195"/>
                                        </p:tgtEl>
                                      </p:cBhvr>
                                    </p:animEffect>
                                    <p:anim calcmode="lin" valueType="num">
                                      <p:cBhvr>
                                        <p:cTn id="8" dur="1500" fill="hold"/>
                                        <p:tgtEl>
                                          <p:spTgt spid="8195"/>
                                        </p:tgtEl>
                                        <p:attrNameLst>
                                          <p:attrName>ppt_x</p:attrName>
                                        </p:attrNameLst>
                                      </p:cBhvr>
                                      <p:tavLst>
                                        <p:tav tm="0">
                                          <p:val>
                                            <p:strVal val="#ppt_x"/>
                                          </p:val>
                                        </p:tav>
                                        <p:tav tm="100000">
                                          <p:val>
                                            <p:strVal val="#ppt_x"/>
                                          </p:val>
                                        </p:tav>
                                      </p:tavLst>
                                    </p:anim>
                                    <p:anim calcmode="lin" valueType="num">
                                      <p:cBhvr>
                                        <p:cTn id="9" dur="1500" fill="hold"/>
                                        <p:tgtEl>
                                          <p:spTgt spid="819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2BE5B6B7-2FB8-4C93-8096-D479D7FD4367}"/>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43" name="Picture 3" descr="C:\Users\user\Pictures\2018朝倉台夏祭修・総集編・写真\9-20-16.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4553541" y="4129265"/>
            <a:ext cx="3906891" cy="262506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179512" y="188640"/>
            <a:ext cx="8869091" cy="1329894"/>
          </a:xfrm>
          <a:solidFill>
            <a:schemeClr val="tx2">
              <a:lumMod val="60000"/>
              <a:lumOff val="40000"/>
            </a:schemeClr>
          </a:solidFill>
        </p:spPr>
        <p:txBody>
          <a:bodyPr>
            <a:normAutofit/>
          </a:bodyPr>
          <a:lstStyle/>
          <a:p>
            <a:pPr algn="l"/>
            <a:r>
              <a:rPr kumimoji="1" lang="ja-JP" altLang="en-US" sz="3200" dirty="0">
                <a:latin typeface="UD デジタル 教科書体 NP-B" panose="02020700000000000000" pitchFamily="18" charset="-128"/>
                <a:ea typeface="UD デジタル 教科書体 NP-B" panose="02020700000000000000" pitchFamily="18" charset="-128"/>
              </a:rPr>
              <a:t>　　</a:t>
            </a:r>
            <a:r>
              <a:rPr kumimoji="1" lang="ja-JP" altLang="en-US" sz="4000" b="1" dirty="0">
                <a:solidFill>
                  <a:srgbClr val="FFFF00"/>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rPr>
              <a:t>文体グループ</a:t>
            </a:r>
            <a:br>
              <a:rPr kumimoji="1" lang="en-US" altLang="ja-JP" sz="3200" dirty="0">
                <a:latin typeface="UD デジタル 教科書体 NP-B" panose="02020700000000000000" pitchFamily="18" charset="-128"/>
                <a:ea typeface="UD デジタル 教科書体 NP-B" panose="02020700000000000000" pitchFamily="18" charset="-128"/>
              </a:rPr>
            </a:br>
            <a:r>
              <a:rPr kumimoji="1" lang="ja-JP" altLang="en-US" sz="3600" dirty="0">
                <a:solidFill>
                  <a:srgbClr val="FFFF00"/>
                </a:solidFill>
                <a:highlight>
                  <a:srgbClr val="800080"/>
                </a:highlight>
                <a:latin typeface="UD デジタル 教科書体 NP-B" panose="02020700000000000000" pitchFamily="18" charset="-128"/>
                <a:ea typeface="UD デジタル 教科書体 NP-B" panose="02020700000000000000" pitchFamily="18" charset="-128"/>
              </a:rPr>
              <a:t>「夏祭り子どもみこし」</a:t>
            </a:r>
          </a:p>
        </p:txBody>
      </p:sp>
      <p:pic>
        <p:nvPicPr>
          <p:cNvPr id="10242" name="Picture 2" descr="C:\Users\user\Pictures\2018朝倉台夏祭修・総集編・写真\9-2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945" y="4137197"/>
            <a:ext cx="3937596" cy="2625064"/>
          </a:xfrm>
          <a:prstGeom prst="rect">
            <a:avLst/>
          </a:prstGeom>
          <a:noFill/>
          <a:extLst>
            <a:ext uri="{909E8E84-426E-40DD-AFC4-6F175D3DCCD1}">
              <a14:hiddenFill xmlns:a14="http://schemas.microsoft.com/office/drawing/2010/main">
                <a:solidFill>
                  <a:srgbClr val="FFFFFF"/>
                </a:solidFill>
              </a14:hiddenFill>
            </a:ext>
          </a:extLst>
        </p:spPr>
      </p:pic>
      <p:sp>
        <p:nvSpPr>
          <p:cNvPr id="4" name="コンテンツ プレースホルダー 3"/>
          <p:cNvSpPr>
            <a:spLocks noGrp="1"/>
          </p:cNvSpPr>
          <p:nvPr>
            <p:ph sz="quarter" idx="13"/>
          </p:nvPr>
        </p:nvSpPr>
        <p:spPr/>
        <p:txBody>
          <a:bodyPr/>
          <a:lstStyle/>
          <a:p>
            <a:endParaRPr kumimoji="1" lang="ja-JP" altLang="en-US" dirty="0"/>
          </a:p>
        </p:txBody>
      </p:sp>
      <p:pic>
        <p:nvPicPr>
          <p:cNvPr id="10245" name="Picture 5" descr="C:\Users\user\Pictures\2018朝倉台夏祭修・総集編・写真\9-20-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5" y="1580789"/>
            <a:ext cx="4032448" cy="263856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user\Pictures\2018朝倉台夏祭修・総集編・写真\9-20-1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945" y="1580788"/>
            <a:ext cx="3956828" cy="2638565"/>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148064" y="247844"/>
            <a:ext cx="3911000" cy="1188787"/>
          </a:xfrm>
          <a:prstGeom prst="rect">
            <a:avLst/>
          </a:prstGeom>
          <a:solidFill>
            <a:schemeClr val="accent5">
              <a:lumMod val="20000"/>
              <a:lumOff val="80000"/>
            </a:schemeClr>
          </a:solidFill>
        </p:spPr>
        <p:txBody>
          <a:bodyPr wrap="square" rtlCol="0">
            <a:spAutoFit/>
          </a:bodyPr>
          <a:lstStyle/>
          <a:p>
            <a:pPr>
              <a:lnSpc>
                <a:spcPct val="150000"/>
              </a:lnSpc>
            </a:pPr>
            <a:r>
              <a:rPr lang="ja-JP" altLang="en-US" sz="1600" dirty="0">
                <a:latin typeface="+mn-ea"/>
              </a:rPr>
              <a:t>主 催： </a:t>
            </a:r>
            <a:r>
              <a:rPr lang="ja-JP" altLang="en-US" sz="1400" dirty="0">
                <a:latin typeface="+mn-ea"/>
              </a:rPr>
              <a:t>ボランティア朝倉台　</a:t>
            </a:r>
            <a:r>
              <a:rPr lang="ja-JP" altLang="en-US" dirty="0">
                <a:solidFill>
                  <a:srgbClr val="C00000"/>
                </a:solidFill>
                <a:latin typeface="+mn-ea"/>
              </a:rPr>
              <a:t>文体グループ</a:t>
            </a:r>
            <a:endParaRPr lang="en-US" altLang="ja-JP" dirty="0">
              <a:solidFill>
                <a:srgbClr val="C00000"/>
              </a:solidFill>
              <a:latin typeface="+mn-ea"/>
            </a:endParaRPr>
          </a:p>
          <a:p>
            <a:pPr>
              <a:lnSpc>
                <a:spcPct val="150000"/>
              </a:lnSpc>
            </a:pPr>
            <a:r>
              <a:rPr kumimoji="1" lang="ja-JP" altLang="en-US" sz="1600" dirty="0">
                <a:latin typeface="+mn-ea"/>
              </a:rPr>
              <a:t>協 力：　　　</a:t>
            </a:r>
            <a:r>
              <a:rPr kumimoji="1" lang="en-US" altLang="ja-JP" sz="1600" dirty="0">
                <a:latin typeface="+mn-ea"/>
              </a:rPr>
              <a:t>〃</a:t>
            </a:r>
            <a:r>
              <a:rPr kumimoji="1" lang="ja-JP" altLang="en-US" sz="1600" dirty="0">
                <a:latin typeface="+mn-ea"/>
              </a:rPr>
              <a:t>　　　　　　　　防犯グループ</a:t>
            </a:r>
            <a:endParaRPr kumimoji="1" lang="en-US" altLang="ja-JP" sz="1600" dirty="0">
              <a:latin typeface="+mn-ea"/>
            </a:endParaRPr>
          </a:p>
          <a:p>
            <a:pPr>
              <a:lnSpc>
                <a:spcPct val="150000"/>
              </a:lnSpc>
            </a:pPr>
            <a:r>
              <a:rPr lang="ja-JP" altLang="en-US" sz="1600" dirty="0">
                <a:latin typeface="+mn-ea"/>
              </a:rPr>
              <a:t>協 賛： 朝倉台自治会</a:t>
            </a:r>
            <a:endParaRPr lang="en-US" altLang="ja-JP" sz="1600" dirty="0">
              <a:latin typeface="+mn-ea"/>
            </a:endParaRPr>
          </a:p>
        </p:txBody>
      </p:sp>
    </p:spTree>
    <p:extLst>
      <p:ext uri="{BB962C8B-B14F-4D97-AF65-F5344CB8AC3E}">
        <p14:creationId xmlns:p14="http://schemas.microsoft.com/office/powerpoint/2010/main" val="774767845"/>
      </p:ext>
    </p:extLst>
  </p:cSld>
  <p:clrMapOvr>
    <a:masterClrMapping/>
  </p:clrMapOvr>
  <mc:AlternateContent xmlns:mc="http://schemas.openxmlformats.org/markup-compatibility/2006" xmlns:p14="http://schemas.microsoft.com/office/powerpoint/2010/main">
    <mc:Choice Requires="p14">
      <p:transition spd="slow" p14:dur="2000" advTm="9616"/>
    </mc:Choice>
    <mc:Fallback xmlns="">
      <p:transition spd="slow" advTm="9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anim calcmode="lin" valueType="num">
                                      <p:cBhvr>
                                        <p:cTn id="12" dur="1250" fill="hold"/>
                                        <p:tgtEl>
                                          <p:spTgt spid="5"/>
                                        </p:tgtEl>
                                        <p:attrNameLst>
                                          <p:attrName>ppt_x</p:attrName>
                                        </p:attrNameLst>
                                      </p:cBhvr>
                                      <p:tavLst>
                                        <p:tav tm="0">
                                          <p:val>
                                            <p:strVal val="#ppt_x"/>
                                          </p:val>
                                        </p:tav>
                                        <p:tav tm="100000">
                                          <p:val>
                                            <p:strVal val="#ppt_x"/>
                                          </p:val>
                                        </p:tav>
                                      </p:tavLst>
                                    </p:anim>
                                    <p:anim calcmode="lin" valueType="num">
                                      <p:cBhvr>
                                        <p:cTn id="13" dur="1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04CEF430-A7B3-90C8-A1EE-57F3452E6DDD}"/>
              </a:ext>
            </a:extLst>
          </p:cNvPr>
          <p:cNvSpPr/>
          <p:nvPr/>
        </p:nvSpPr>
        <p:spPr>
          <a:xfrm>
            <a:off x="0" y="-17598"/>
            <a:ext cx="9144000" cy="687559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4">
            <a:extLst>
              <a:ext uri="{FF2B5EF4-FFF2-40B4-BE49-F238E27FC236}">
                <a16:creationId xmlns:a16="http://schemas.microsoft.com/office/drawing/2014/main" id="{34BEFE07-413E-A84E-A1C7-CFA801B0DFF0}"/>
              </a:ext>
            </a:extLst>
          </p:cNvPr>
          <p:cNvSpPr>
            <a:spLocks noGrp="1"/>
          </p:cNvSpPr>
          <p:nvPr>
            <p:ph type="title"/>
          </p:nvPr>
        </p:nvSpPr>
        <p:spPr>
          <a:xfrm>
            <a:off x="226413" y="196335"/>
            <a:ext cx="8810083" cy="1501265"/>
          </a:xfrm>
          <a:solidFill>
            <a:schemeClr val="accent4">
              <a:lumMod val="20000"/>
              <a:lumOff val="80000"/>
            </a:schemeClr>
          </a:solidFill>
          <a:ln w="38100">
            <a:solidFill>
              <a:srgbClr val="0000FF"/>
            </a:solidFill>
          </a:ln>
        </p:spPr>
        <p:txBody>
          <a:bodyPr>
            <a:normAutofit fontScale="90000"/>
          </a:bodyPr>
          <a:lstStyle/>
          <a:p>
            <a:pPr algn="l"/>
            <a:r>
              <a:rPr lang="ja-JP" altLang="en-US" sz="3200" b="1" dirty="0">
                <a:solidFill>
                  <a:srgbClr val="0000FF"/>
                </a:solidFill>
                <a:effectLst>
                  <a:outerShdw blurRad="38100" dist="38100" dir="2700000" algn="tl">
                    <a:srgbClr val="000000">
                      <a:alpha val="43137"/>
                    </a:srgbClr>
                  </a:outerShdw>
                </a:effectLst>
              </a:rPr>
              <a:t>　　（年</a:t>
            </a:r>
            <a:r>
              <a:rPr lang="ja-JP" altLang="en-US" sz="3200" b="1" dirty="0">
                <a:solidFill>
                  <a:srgbClr val="C00000"/>
                </a:solidFill>
                <a:effectLst>
                  <a:outerShdw blurRad="38100" dist="38100" dir="2700000" algn="tl">
                    <a:srgbClr val="000000">
                      <a:alpha val="43137"/>
                    </a:srgbClr>
                  </a:outerShdw>
                </a:effectLst>
              </a:rPr>
              <a:t>６</a:t>
            </a:r>
            <a:r>
              <a:rPr lang="ja-JP" altLang="en-US" sz="3200" b="1" dirty="0">
                <a:solidFill>
                  <a:srgbClr val="0000FF"/>
                </a:solidFill>
                <a:effectLst>
                  <a:outerShdw blurRad="38100" dist="38100" dir="2700000" algn="tl">
                    <a:srgbClr val="000000">
                      <a:alpha val="43137"/>
                    </a:srgbClr>
                  </a:outerShdw>
                </a:effectLst>
              </a:rPr>
              <a:t>回）　　</a:t>
            </a:r>
            <a:r>
              <a:rPr lang="en-US" altLang="ja-JP" sz="4900" b="1" dirty="0">
                <a:solidFill>
                  <a:srgbClr val="0000FF"/>
                </a:solidFill>
                <a:effectLst>
                  <a:outerShdw blurRad="38100" dist="38100" dir="2700000" algn="tl">
                    <a:srgbClr val="000000">
                      <a:alpha val="43137"/>
                    </a:srgbClr>
                  </a:outerShdw>
                </a:effectLst>
              </a:rPr>
              <a:t>『</a:t>
            </a:r>
            <a:r>
              <a:rPr lang="ja-JP" altLang="en-US" sz="4900" b="1" dirty="0">
                <a:solidFill>
                  <a:srgbClr val="0000FF"/>
                </a:solidFill>
                <a:effectLst>
                  <a:outerShdw blurRad="38100" dist="38100" dir="2700000" algn="tl">
                    <a:srgbClr val="000000">
                      <a:alpha val="43137"/>
                    </a:srgbClr>
                  </a:outerShdw>
                </a:effectLst>
              </a:rPr>
              <a:t>シネマ上映会</a:t>
            </a:r>
            <a:r>
              <a:rPr lang="en-US" altLang="ja-JP" sz="4900" b="1" dirty="0">
                <a:solidFill>
                  <a:srgbClr val="0000FF"/>
                </a:solidFill>
                <a:effectLst>
                  <a:outerShdw blurRad="38100" dist="38100" dir="2700000" algn="tl">
                    <a:srgbClr val="000000">
                      <a:alpha val="43137"/>
                    </a:srgbClr>
                  </a:outerShdw>
                </a:effectLst>
              </a:rPr>
              <a:t>』</a:t>
            </a:r>
            <a:br>
              <a:rPr lang="en-US" altLang="ja-JP" sz="4900" b="1" dirty="0">
                <a:solidFill>
                  <a:srgbClr val="0000FF"/>
                </a:solidFill>
                <a:effectLst>
                  <a:outerShdw blurRad="38100" dist="38100" dir="2700000" algn="tl">
                    <a:srgbClr val="000000">
                      <a:alpha val="43137"/>
                    </a:srgbClr>
                  </a:outerShdw>
                </a:effectLst>
              </a:rPr>
            </a:br>
            <a:endParaRPr lang="ja-JP" altLang="en-US" sz="4900" b="1" dirty="0">
              <a:solidFill>
                <a:srgbClr val="0000FF"/>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pic>
        <p:nvPicPr>
          <p:cNvPr id="6" name="Picture 6" descr="ソース画像を表示">
            <a:extLst>
              <a:ext uri="{FF2B5EF4-FFF2-40B4-BE49-F238E27FC236}">
                <a16:creationId xmlns:a16="http://schemas.microsoft.com/office/drawing/2014/main" id="{410EC6CC-42E8-7A14-99AF-66243821BC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297" y="1703498"/>
            <a:ext cx="2269992" cy="22699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図 6" descr="特別版Blu-ray（数量限定生産）">
            <a:extLst>
              <a:ext uri="{FF2B5EF4-FFF2-40B4-BE49-F238E27FC236}">
                <a16:creationId xmlns:a16="http://schemas.microsoft.com/office/drawing/2014/main" id="{90B39B1F-C1F9-D1A3-1E1E-3CF6B9713D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90417" y="1712854"/>
            <a:ext cx="2045106" cy="2370592"/>
          </a:xfrm>
          <a:prstGeom prst="rect">
            <a:avLst/>
          </a:prstGeom>
          <a:ln>
            <a:noFill/>
          </a:ln>
          <a:effectLst>
            <a:softEdge rad="112500"/>
          </a:effectLst>
        </p:spPr>
      </p:pic>
      <p:pic>
        <p:nvPicPr>
          <p:cNvPr id="8" name="Picture 24" descr="映画武士の一分 に対する画像結果">
            <a:extLst>
              <a:ext uri="{FF2B5EF4-FFF2-40B4-BE49-F238E27FC236}">
                <a16:creationId xmlns:a16="http://schemas.microsoft.com/office/drawing/2014/main" id="{DC46404B-C556-8AD0-8B95-1AD166918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589" y="4034515"/>
            <a:ext cx="2233079" cy="2627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図 8" descr="映画日本独立キャスト に対する画像結果">
            <a:extLst>
              <a:ext uri="{FF2B5EF4-FFF2-40B4-BE49-F238E27FC236}">
                <a16:creationId xmlns:a16="http://schemas.microsoft.com/office/drawing/2014/main" id="{D67D687E-F793-6745-3296-A847705B89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57845" y="4183910"/>
            <a:ext cx="3923367" cy="2221197"/>
          </a:xfrm>
          <a:prstGeom prst="rect">
            <a:avLst/>
          </a:prstGeom>
          <a:ln>
            <a:noFill/>
          </a:ln>
          <a:effectLst>
            <a:softEdge rad="112500"/>
          </a:effectLst>
        </p:spPr>
      </p:pic>
      <p:pic>
        <p:nvPicPr>
          <p:cNvPr id="10" name="Picture 4" descr="ソース画像を表示">
            <a:extLst>
              <a:ext uri="{FF2B5EF4-FFF2-40B4-BE49-F238E27FC236}">
                <a16:creationId xmlns:a16="http://schemas.microsoft.com/office/drawing/2014/main" id="{7AFE42ED-F48C-924C-5CBA-7D7C028DD43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03576" y="4205244"/>
            <a:ext cx="1818788" cy="23598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2" descr="映画 家族はつらいよ2 に対する画像結果">
            <a:extLst>
              <a:ext uri="{FF2B5EF4-FFF2-40B4-BE49-F238E27FC236}">
                <a16:creationId xmlns:a16="http://schemas.microsoft.com/office/drawing/2014/main" id="{098DF242-2D54-C9DD-1F5E-410BFE1A7A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11302" y="1697600"/>
            <a:ext cx="3990494" cy="23705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C56DBADD-9A1C-4CD5-C057-C6F5D63B3DAF}"/>
              </a:ext>
            </a:extLst>
          </p:cNvPr>
          <p:cNvSpPr txBox="1"/>
          <p:nvPr/>
        </p:nvSpPr>
        <p:spPr>
          <a:xfrm>
            <a:off x="377809" y="1116409"/>
            <a:ext cx="8507290" cy="400110"/>
          </a:xfrm>
          <a:prstGeom prst="rect">
            <a:avLst/>
          </a:prstGeom>
          <a:solidFill>
            <a:schemeClr val="accent5">
              <a:lumMod val="20000"/>
              <a:lumOff val="80000"/>
            </a:schemeClr>
          </a:solidFill>
        </p:spPr>
        <p:txBody>
          <a:bodyPr wrap="square" rtlCol="0">
            <a:spAutoFit/>
          </a:bodyPr>
          <a:lstStyle/>
          <a:p>
            <a:pPr algn="ctr"/>
            <a:r>
              <a:rPr kumimoji="1" lang="ja-JP" altLang="en-US" sz="2000" b="1" dirty="0">
                <a:solidFill>
                  <a:srgbClr val="FFFF00"/>
                </a:solidFill>
                <a:highlight>
                  <a:srgbClr val="000080"/>
                </a:highlight>
              </a:rPr>
              <a:t>主　催：ボランティア</a:t>
            </a:r>
            <a:r>
              <a:rPr lang="ja-JP" altLang="en-US" sz="2000" b="1" dirty="0">
                <a:solidFill>
                  <a:srgbClr val="FFFF00"/>
                </a:solidFill>
                <a:highlight>
                  <a:srgbClr val="000080"/>
                </a:highlight>
              </a:rPr>
              <a:t>文体グループ</a:t>
            </a:r>
            <a:r>
              <a:rPr lang="ja-JP" altLang="en-US" sz="2000" b="1" dirty="0">
                <a:solidFill>
                  <a:srgbClr val="FFFF00"/>
                </a:solidFill>
              </a:rPr>
              <a:t>　</a:t>
            </a:r>
            <a:r>
              <a:rPr lang="ja-JP" altLang="en-US" sz="2000" b="1" dirty="0">
                <a:solidFill>
                  <a:srgbClr val="FFFF00"/>
                </a:solidFill>
                <a:highlight>
                  <a:srgbClr val="008080"/>
                </a:highlight>
              </a:rPr>
              <a:t>共　催：自主防災会</a:t>
            </a:r>
            <a:r>
              <a:rPr lang="ja-JP" altLang="en-US" sz="2000" b="1" dirty="0">
                <a:solidFill>
                  <a:srgbClr val="FFFF00"/>
                </a:solidFill>
              </a:rPr>
              <a:t>　</a:t>
            </a:r>
            <a:r>
              <a:rPr lang="ja-JP" altLang="en-US" sz="2000" b="1" dirty="0">
                <a:solidFill>
                  <a:srgbClr val="7030A0"/>
                </a:solidFill>
                <a:highlight>
                  <a:srgbClr val="C0C0C0"/>
                </a:highlight>
              </a:rPr>
              <a:t>協　賛：朝倉台自治会　</a:t>
            </a:r>
            <a:endParaRPr lang="en-US" altLang="ja-JP" sz="2000" b="1" dirty="0">
              <a:solidFill>
                <a:srgbClr val="7030A0"/>
              </a:solidFill>
              <a:highlight>
                <a:srgbClr val="C0C0C0"/>
              </a:highlight>
            </a:endParaRPr>
          </a:p>
        </p:txBody>
      </p:sp>
    </p:spTree>
    <p:extLst>
      <p:ext uri="{BB962C8B-B14F-4D97-AF65-F5344CB8AC3E}">
        <p14:creationId xmlns:p14="http://schemas.microsoft.com/office/powerpoint/2010/main" val="361820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6"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par>
                          <p:cTn id="14" fill="hold">
                            <p:stCondLst>
                              <p:cond delay="4000"/>
                            </p:stCondLst>
                            <p:childTnLst>
                              <p:par>
                                <p:cTn id="15" presetID="21"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par>
                          <p:cTn id="18" fill="hold">
                            <p:stCondLst>
                              <p:cond delay="6000"/>
                            </p:stCondLst>
                            <p:childTnLst>
                              <p:par>
                                <p:cTn id="19" presetID="21" presetClass="entr" presetSubtype="1"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nodeType="clickEffect">
                                  <p:stCondLst>
                                    <p:cond delay="0"/>
                                  </p:stCondLst>
                                  <p:childTnLst>
                                    <p:animEffect transition="out" filter="fade">
                                      <p:cBhvr>
                                        <p:cTn id="25" dur="2000"/>
                                        <p:tgtEl>
                                          <p:spTgt spid="11"/>
                                        </p:tgtEl>
                                      </p:cBhvr>
                                    </p:animEffect>
                                    <p:anim calcmode="lin" valueType="num">
                                      <p:cBhvr>
                                        <p:cTn id="26" dur="2000"/>
                                        <p:tgtEl>
                                          <p:spTgt spid="11"/>
                                        </p:tgtEl>
                                        <p:attrNameLst>
                                          <p:attrName>ppt_x</p:attrName>
                                        </p:attrNameLst>
                                      </p:cBhvr>
                                      <p:tavLst>
                                        <p:tav tm="0">
                                          <p:val>
                                            <p:strVal val="ppt_x"/>
                                          </p:val>
                                        </p:tav>
                                        <p:tav tm="100000">
                                          <p:val>
                                            <p:strVal val="ppt_x"/>
                                          </p:val>
                                        </p:tav>
                                      </p:tavLst>
                                    </p:anim>
                                    <p:anim calcmode="lin" valueType="num">
                                      <p:cBhvr>
                                        <p:cTn id="27" dur="2000"/>
                                        <p:tgtEl>
                                          <p:spTgt spid="11"/>
                                        </p:tgtEl>
                                        <p:attrNameLst>
                                          <p:attrName>ppt_y</p:attrName>
                                        </p:attrNameLst>
                                      </p:cBhvr>
                                      <p:tavLst>
                                        <p:tav tm="0">
                                          <p:val>
                                            <p:strVal val="ppt_y"/>
                                          </p:val>
                                        </p:tav>
                                        <p:tav tm="100000">
                                          <p:val>
                                            <p:strVal val="ppt_y+.1"/>
                                          </p:val>
                                        </p:tav>
                                      </p:tavLst>
                                    </p:anim>
                                    <p:set>
                                      <p:cBhvr>
                                        <p:cTn id="28" dur="1" fill="hold">
                                          <p:stCondLst>
                                            <p:cond delay="1999"/>
                                          </p:stCondLst>
                                        </p:cTn>
                                        <p:tgtEl>
                                          <p:spTgt spid="11"/>
                                        </p:tgtEl>
                                        <p:attrNameLst>
                                          <p:attrName>style.visibility</p:attrName>
                                        </p:attrNameLst>
                                      </p:cBhvr>
                                      <p:to>
                                        <p:strVal val="hidden"/>
                                      </p:to>
                                    </p:set>
                                  </p:childTnLst>
                                </p:cTn>
                              </p:par>
                            </p:childTnLst>
                          </p:cTn>
                        </p:par>
                        <p:par>
                          <p:cTn id="29" fill="hold">
                            <p:stCondLst>
                              <p:cond delay="2000"/>
                            </p:stCondLst>
                            <p:childTnLst>
                              <p:par>
                                <p:cTn id="30" presetID="21" presetClass="entr" presetSubtype="1"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2000"/>
                                        <p:tgtEl>
                                          <p:spTgt spid="5"/>
                                        </p:tgtEl>
                                      </p:cBhvr>
                                    </p:animEffect>
                                  </p:childTnLst>
                                </p:cTn>
                              </p:par>
                            </p:childTnLst>
                          </p:cTn>
                        </p:par>
                        <p:par>
                          <p:cTn id="33" fill="hold">
                            <p:stCondLst>
                              <p:cond delay="4000"/>
                            </p:stCondLst>
                            <p:childTnLst>
                              <p:par>
                                <p:cTn id="34" presetID="6" presetClass="entr" presetSubtype="16" fill="hold" grpId="0"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circle(in)">
                                      <p:cBhvr>
                                        <p:cTn id="3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7921C20C-E2CB-4BBB-90BF-C0277B89C208}"/>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C:\Users\user\Desktop\PC2476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72593" y="3732105"/>
            <a:ext cx="4536923" cy="2928223"/>
          </a:xfrm>
          <a:prstGeom prst="rect">
            <a:avLst/>
          </a:prstGeom>
          <a:noFill/>
          <a:extLst>
            <a:ext uri="{909E8E84-426E-40DD-AFC4-6F175D3DCCD1}">
              <a14:hiddenFill xmlns:a14="http://schemas.microsoft.com/office/drawing/2010/main">
                <a:solidFill>
                  <a:srgbClr val="FFFFFF"/>
                </a:solidFill>
              </a14:hiddenFill>
            </a:ext>
          </a:extLst>
        </p:spPr>
      </p:pic>
      <p:sp>
        <p:nvSpPr>
          <p:cNvPr id="3" name="タイトル 2"/>
          <p:cNvSpPr>
            <a:spLocks noGrp="1"/>
          </p:cNvSpPr>
          <p:nvPr>
            <p:ph type="title"/>
          </p:nvPr>
        </p:nvSpPr>
        <p:spPr>
          <a:xfrm>
            <a:off x="457200" y="102400"/>
            <a:ext cx="8229600" cy="1252728"/>
          </a:xfrm>
          <a:solidFill>
            <a:schemeClr val="tx2">
              <a:lumMod val="60000"/>
              <a:lumOff val="40000"/>
            </a:schemeClr>
          </a:solidFill>
        </p:spPr>
        <p:txBody>
          <a:bodyPr>
            <a:normAutofit/>
          </a:bodyPr>
          <a:lstStyle/>
          <a:p>
            <a:r>
              <a:rPr kumimoji="1" lang="ja-JP" altLang="en-US" b="1" dirty="0">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朝倉台</a:t>
            </a:r>
            <a:r>
              <a:rPr kumimoji="1" lang="en-US" altLang="ja-JP" sz="4800" b="1" dirty="0">
                <a:solidFill>
                  <a:srgbClr val="002060"/>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a:t>
            </a:r>
            <a:r>
              <a:rPr kumimoji="1" lang="ja-JP" altLang="en-US" sz="4800" b="1" dirty="0">
                <a:solidFill>
                  <a:srgbClr val="FF0000"/>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子ども</a:t>
            </a:r>
            <a:r>
              <a:rPr kumimoji="1" lang="ja-JP" altLang="en-US" sz="4800" b="1" dirty="0">
                <a:solidFill>
                  <a:srgbClr val="FFFF00"/>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餅つき大会</a:t>
            </a:r>
            <a:r>
              <a:rPr kumimoji="1" lang="en-US" altLang="ja-JP" sz="4800" b="1" dirty="0">
                <a:solidFill>
                  <a:srgbClr val="002060"/>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rPr>
              <a:t>】</a:t>
            </a:r>
            <a:endParaRPr kumimoji="1" lang="ja-JP" altLang="en-US" sz="4800" b="1" dirty="0">
              <a:solidFill>
                <a:srgbClr val="002060"/>
              </a:solidFill>
              <a:effectLst>
                <a:outerShdw blurRad="38100" dist="38100" dir="2700000" algn="tl">
                  <a:srgbClr val="000000">
                    <a:alpha val="43137"/>
                  </a:srgbClr>
                </a:outerShdw>
              </a:effectLst>
              <a:highlight>
                <a:srgbClr val="C0C0C0"/>
              </a:highlight>
              <a:latin typeface="UD デジタル 教科書体 NP-B" panose="02020700000000000000" pitchFamily="18" charset="-128"/>
              <a:ea typeface="UD デジタル 教科書体 NP-B" panose="02020700000000000000" pitchFamily="18" charset="-128"/>
            </a:endParaRPr>
          </a:p>
        </p:txBody>
      </p:sp>
      <p:pic>
        <p:nvPicPr>
          <p:cNvPr id="9219" name="Picture 3" descr="C:\Users\user\Pictures\2017もちつき写真、資料\PC2476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028" y="1412776"/>
            <a:ext cx="4115965" cy="293932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756413" y="1457528"/>
            <a:ext cx="4124932" cy="1938992"/>
          </a:xfrm>
          <a:prstGeom prst="rect">
            <a:avLst/>
          </a:prstGeom>
          <a:solidFill>
            <a:schemeClr val="accent5">
              <a:lumMod val="20000"/>
              <a:lumOff val="80000"/>
            </a:schemeClr>
          </a:solidFill>
          <a:ln w="38100">
            <a:solidFill>
              <a:srgbClr val="0000FF"/>
            </a:solidFill>
          </a:ln>
        </p:spPr>
        <p:txBody>
          <a:bodyPr wrap="square" rtlCol="0">
            <a:spAutoFit/>
          </a:bodyPr>
          <a:lstStyle/>
          <a:p>
            <a:r>
              <a:rPr kumimoji="1" lang="ja-JP" altLang="en-US" sz="2400" dirty="0">
                <a:solidFill>
                  <a:srgbClr val="FF0000"/>
                </a:solidFill>
              </a:rPr>
              <a:t>主　催</a:t>
            </a:r>
            <a:r>
              <a:rPr kumimoji="1" lang="ja-JP" altLang="en-US" sz="2400" dirty="0"/>
              <a:t>：ボランティア朝倉台</a:t>
            </a:r>
            <a:endParaRPr kumimoji="1" lang="en-US" altLang="ja-JP" sz="2400" dirty="0"/>
          </a:p>
          <a:p>
            <a:r>
              <a:rPr lang="ja-JP" altLang="en-US" sz="2400" dirty="0"/>
              <a:t>　　　　　　　 </a:t>
            </a:r>
            <a:r>
              <a:rPr lang="ja-JP" altLang="en-US" sz="2400" dirty="0">
                <a:highlight>
                  <a:srgbClr val="008000"/>
                </a:highlight>
              </a:rPr>
              <a:t> </a:t>
            </a:r>
            <a:r>
              <a:rPr lang="ja-JP" altLang="en-US" sz="2400" dirty="0">
                <a:solidFill>
                  <a:srgbClr val="FFFF00"/>
                </a:solidFill>
                <a:highlight>
                  <a:srgbClr val="008000"/>
                </a:highlight>
              </a:rPr>
              <a:t>文体グループ</a:t>
            </a:r>
            <a:endParaRPr kumimoji="1" lang="en-US" altLang="ja-JP" sz="2400" dirty="0">
              <a:solidFill>
                <a:srgbClr val="FFFF00"/>
              </a:solidFill>
              <a:highlight>
                <a:srgbClr val="008000"/>
              </a:highlight>
            </a:endParaRPr>
          </a:p>
          <a:p>
            <a:r>
              <a:rPr lang="ja-JP" altLang="en-US" sz="2400" dirty="0">
                <a:solidFill>
                  <a:srgbClr val="C00000"/>
                </a:solidFill>
              </a:rPr>
              <a:t>共　催</a:t>
            </a:r>
            <a:r>
              <a:rPr lang="ja-JP" altLang="en-US" sz="2400" dirty="0"/>
              <a:t>：</a:t>
            </a:r>
            <a:r>
              <a:rPr lang="ja-JP" altLang="en-US" sz="2400" dirty="0">
                <a:solidFill>
                  <a:srgbClr val="C00000"/>
                </a:solidFill>
              </a:rPr>
              <a:t>朝倉台</a:t>
            </a:r>
            <a:r>
              <a:rPr lang="en-US" altLang="ja-JP" sz="2400" dirty="0">
                <a:solidFill>
                  <a:srgbClr val="C00000"/>
                </a:solidFill>
              </a:rPr>
              <a:t>【</a:t>
            </a:r>
            <a:r>
              <a:rPr kumimoji="1" lang="ja-JP" altLang="en-US" sz="2400" dirty="0">
                <a:solidFill>
                  <a:srgbClr val="C00000"/>
                </a:solidFill>
              </a:rPr>
              <a:t>自主防災会</a:t>
            </a:r>
            <a:r>
              <a:rPr kumimoji="1" lang="en-US" altLang="ja-JP" sz="2400" dirty="0">
                <a:solidFill>
                  <a:srgbClr val="C00000"/>
                </a:solidFill>
              </a:rPr>
              <a:t>】</a:t>
            </a:r>
          </a:p>
          <a:p>
            <a:r>
              <a:rPr lang="ja-JP" altLang="en-US" sz="2400" dirty="0"/>
              <a:t>後　援：朝倉台自治会</a:t>
            </a:r>
            <a:endParaRPr kumimoji="1" lang="en-US" altLang="ja-JP" sz="2400" dirty="0"/>
          </a:p>
          <a:p>
            <a:r>
              <a:rPr lang="ja-JP" altLang="en-US" sz="2400" dirty="0"/>
              <a:t>協　力：朝小ＰＴＡ</a:t>
            </a:r>
            <a:r>
              <a:rPr lang="ja-JP" altLang="en-US" dirty="0"/>
              <a:t>（朝倉台保護者）</a:t>
            </a:r>
            <a:endParaRPr lang="en-US" altLang="ja-JP" sz="2400" dirty="0"/>
          </a:p>
        </p:txBody>
      </p:sp>
      <p:pic>
        <p:nvPicPr>
          <p:cNvPr id="20482" name="Picture 2" descr="http://www.asakuradai.com/img/image16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617" y="4285727"/>
            <a:ext cx="4184703" cy="235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84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74F97FF-0B6C-483B-B461-F3701AF78833}"/>
              </a:ext>
            </a:extLst>
          </p:cNvPr>
          <p:cNvSpPr/>
          <p:nvPr/>
        </p:nvSpPr>
        <p:spPr>
          <a:xfrm>
            <a:off x="0" y="0"/>
            <a:ext cx="9252520" cy="705678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999846" y="2413984"/>
            <a:ext cx="7252828" cy="1132036"/>
          </a:xfrm>
          <a:solidFill>
            <a:srgbClr val="0000FF"/>
          </a:solidFill>
          <a:ln>
            <a:solidFill>
              <a:srgbClr val="00B050"/>
            </a:solidFill>
          </a:ln>
        </p:spPr>
        <p:txBody>
          <a:bodyPr>
            <a:normAutofit/>
          </a:bodyPr>
          <a:lstStyle/>
          <a:p>
            <a:r>
              <a:rPr lang="ja-JP" altLang="en-US" sz="6600" b="1" dirty="0">
                <a:solidFill>
                  <a:srgbClr val="FFFF00"/>
                </a:solidFill>
                <a:effectLst>
                  <a:outerShdw blurRad="38100" dist="38100" dir="2700000" algn="tl">
                    <a:srgbClr val="000000">
                      <a:alpha val="43137"/>
                    </a:srgbClr>
                  </a:outerShdw>
                </a:effectLst>
              </a:rPr>
              <a:t>地域福祉委員</a:t>
            </a:r>
            <a:endParaRPr kumimoji="1" lang="ja-JP" altLang="en-US" sz="66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28514017"/>
      </p:ext>
    </p:extLst>
  </p:cSld>
  <p:clrMapOvr>
    <a:masterClrMapping/>
  </p:clrMapOvr>
  <mc:AlternateContent xmlns:mc="http://schemas.openxmlformats.org/markup-compatibility/2006" xmlns:p14="http://schemas.microsoft.com/office/powerpoint/2010/main">
    <mc:Choice Requires="p14">
      <p:transition spd="slow" p14:dur="2000" advTm="9583"/>
    </mc:Choice>
    <mc:Fallback xmlns="">
      <p:transition spd="slow" advTm="9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2296448-3402-445F-8C8B-3620E6D4D65F}"/>
              </a:ext>
            </a:extLst>
          </p:cNvPr>
          <p:cNvSpPr/>
          <p:nvPr/>
        </p:nvSpPr>
        <p:spPr>
          <a:xfrm>
            <a:off x="-108520" y="0"/>
            <a:ext cx="9252520" cy="685799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3"/>
          <p:cNvSpPr>
            <a:spLocks noGrp="1"/>
          </p:cNvSpPr>
          <p:nvPr>
            <p:ph type="title"/>
          </p:nvPr>
        </p:nvSpPr>
        <p:spPr>
          <a:xfrm>
            <a:off x="503548" y="260648"/>
            <a:ext cx="8136904" cy="6210692"/>
          </a:xfrm>
          <a:solidFill>
            <a:schemeClr val="accent6">
              <a:lumMod val="50000"/>
            </a:schemeClr>
          </a:solidFill>
        </p:spPr>
        <p:txBody>
          <a:bodyPr>
            <a:normAutofit fontScale="90000"/>
          </a:bodyPr>
          <a:lstStyle/>
          <a:p>
            <a:pPr algn="l">
              <a:lnSpc>
                <a:spcPct val="150000"/>
              </a:lnSpc>
            </a:pPr>
            <a:r>
              <a:rPr lang="ja-JP" altLang="en-US" sz="6600" dirty="0">
                <a:solidFill>
                  <a:schemeClr val="bg1"/>
                </a:solidFill>
                <a:latin typeface="ＭＳ Ｐゴシック" panose="020B0600070205080204" pitchFamily="50" charset="-128"/>
                <a:ea typeface="ＭＳ Ｐゴシック" panose="020B0600070205080204" pitchFamily="50" charset="-128"/>
              </a:rPr>
              <a:t>　　  </a:t>
            </a:r>
            <a:r>
              <a:rPr lang="en-US" altLang="ja-JP" sz="6700" b="1" dirty="0">
                <a:solidFill>
                  <a:schemeClr val="bg1"/>
                </a:solidFill>
                <a:effectLst>
                  <a:outerShdw blurRad="38100" dist="38100" dir="2700000" algn="tl">
                    <a:srgbClr val="000000">
                      <a:alpha val="43137"/>
                    </a:srgbClr>
                  </a:outerShdw>
                </a:effectLst>
                <a:highlight>
                  <a:srgbClr val="000000"/>
                </a:highlight>
                <a:latin typeface="ＭＳ Ｐゴシック" panose="020B0600070205080204" pitchFamily="50" charset="-128"/>
                <a:ea typeface="ＭＳ Ｐゴシック" panose="020B0600070205080204" pitchFamily="50" charset="-128"/>
              </a:rPr>
              <a:t>『</a:t>
            </a:r>
            <a:r>
              <a:rPr lang="ja-JP" altLang="en-US" sz="6700" b="1" dirty="0">
                <a:solidFill>
                  <a:schemeClr val="bg1"/>
                </a:solidFill>
                <a:effectLst>
                  <a:outerShdw blurRad="38100" dist="38100" dir="2700000" algn="tl">
                    <a:srgbClr val="000000">
                      <a:alpha val="43137"/>
                    </a:srgbClr>
                  </a:outerShdw>
                </a:effectLst>
                <a:highlight>
                  <a:srgbClr val="000000"/>
                </a:highlight>
                <a:latin typeface="ＭＳ Ｐゴシック" panose="020B0600070205080204" pitchFamily="50" charset="-128"/>
                <a:ea typeface="ＭＳ Ｐゴシック" panose="020B0600070205080204" pitchFamily="50" charset="-128"/>
              </a:rPr>
              <a:t>地域福祉委員</a:t>
            </a:r>
            <a:r>
              <a:rPr lang="en-US" altLang="ja-JP" sz="6700" b="1" dirty="0">
                <a:solidFill>
                  <a:schemeClr val="bg1"/>
                </a:solidFill>
                <a:effectLst>
                  <a:outerShdw blurRad="38100" dist="38100" dir="2700000" algn="tl">
                    <a:srgbClr val="000000">
                      <a:alpha val="43137"/>
                    </a:srgbClr>
                  </a:outerShdw>
                </a:effectLst>
                <a:highlight>
                  <a:srgbClr val="000000"/>
                </a:highlight>
                <a:latin typeface="ＭＳ Ｐゴシック" panose="020B0600070205080204" pitchFamily="50" charset="-128"/>
                <a:ea typeface="ＭＳ Ｐゴシック" panose="020B0600070205080204" pitchFamily="50" charset="-128"/>
              </a:rPr>
              <a:t>』</a:t>
            </a:r>
            <a:br>
              <a:rPr lang="en-US" altLang="ja-JP" sz="6700" b="1" dirty="0">
                <a:solidFill>
                  <a:schemeClr val="bg1"/>
                </a:solidFill>
                <a:effectLst>
                  <a:outerShdw blurRad="38100" dist="38100" dir="2700000" algn="tl">
                    <a:srgbClr val="000000">
                      <a:alpha val="43137"/>
                    </a:srgbClr>
                  </a:outerShdw>
                </a:effectLst>
                <a:highlight>
                  <a:srgbClr val="000000"/>
                </a:highlight>
                <a:latin typeface="ＭＳ Ｐゴシック" panose="020B0600070205080204" pitchFamily="50" charset="-128"/>
                <a:ea typeface="ＭＳ Ｐゴシック" panose="020B0600070205080204" pitchFamily="50" charset="-128"/>
              </a:rPr>
            </a:br>
            <a:r>
              <a:rPr lang="ja-JP" altLang="en-US" sz="6600" dirty="0">
                <a:solidFill>
                  <a:schemeClr val="bg1"/>
                </a:solidFill>
                <a:latin typeface="ＭＳ Ｐゴシック" panose="020B0600070205080204" pitchFamily="50" charset="-128"/>
                <a:ea typeface="ＭＳ Ｐゴシック" panose="020B0600070205080204" pitchFamily="50" charset="-128"/>
              </a:rPr>
              <a:t>  </a:t>
            </a:r>
            <a:r>
              <a:rPr lang="ja-JP" altLang="en-US" sz="3600" b="1" dirty="0">
                <a:solidFill>
                  <a:srgbClr val="FFFF00"/>
                </a:solidFill>
                <a:latin typeface="ＭＳ 明朝" panose="02020609040205080304" pitchFamily="17" charset="-128"/>
                <a:ea typeface="ＭＳ 明朝" panose="02020609040205080304" pitchFamily="17" charset="-128"/>
              </a:rPr>
              <a:t>委員：小西　幸治（西４丁目）</a:t>
            </a:r>
            <a:r>
              <a:rPr lang="ja-JP" altLang="en-US" sz="3600" b="1" dirty="0">
                <a:solidFill>
                  <a:schemeClr val="bg1"/>
                </a:solidFill>
                <a:effectLst>
                  <a:outerShdw blurRad="38100" dist="38100" dir="2700000" algn="tl">
                    <a:srgbClr val="000000">
                      <a:alpha val="43137"/>
                    </a:srgbClr>
                  </a:outerShdw>
                </a:effectLst>
                <a:latin typeface="ＭＳ 明朝" panose="02020609040205080304" pitchFamily="17" charset="-128"/>
                <a:ea typeface="ＭＳ 明朝" panose="02020609040205080304" pitchFamily="17" charset="-128"/>
              </a:rPr>
              <a:t>代表</a:t>
            </a:r>
            <a:br>
              <a:rPr lang="en-US" altLang="ja-JP" sz="3600" b="1" dirty="0">
                <a:solidFill>
                  <a:srgbClr val="FFFF00"/>
                </a:solidFill>
                <a:latin typeface="ＭＳ 明朝" panose="02020609040205080304" pitchFamily="17" charset="-128"/>
                <a:ea typeface="ＭＳ 明朝" panose="02020609040205080304" pitchFamily="17" charset="-128"/>
              </a:rPr>
            </a:br>
            <a:r>
              <a:rPr lang="ja-JP" altLang="en-US" sz="3600" b="1" dirty="0">
                <a:solidFill>
                  <a:srgbClr val="FFFF00"/>
                </a:solidFill>
                <a:latin typeface="ＭＳ 明朝" panose="02020609040205080304" pitchFamily="17" charset="-128"/>
                <a:ea typeface="ＭＳ 明朝" panose="02020609040205080304" pitchFamily="17" charset="-128"/>
              </a:rPr>
              <a:t>　委員：宮田　健二（西４丁目）</a:t>
            </a:r>
            <a:br>
              <a:rPr lang="en-US" altLang="ja-JP" sz="3600" b="1" dirty="0">
                <a:solidFill>
                  <a:srgbClr val="FFFF00"/>
                </a:solidFill>
                <a:latin typeface="ＭＳ 明朝" panose="02020609040205080304" pitchFamily="17" charset="-128"/>
                <a:ea typeface="ＭＳ 明朝" panose="02020609040205080304" pitchFamily="17" charset="-128"/>
              </a:rPr>
            </a:br>
            <a:r>
              <a:rPr lang="ja-JP" altLang="en-US" sz="3600" b="1" dirty="0">
                <a:solidFill>
                  <a:srgbClr val="FFFF00"/>
                </a:solidFill>
                <a:latin typeface="ＭＳ 明朝" panose="02020609040205080304" pitchFamily="17" charset="-128"/>
                <a:ea typeface="ＭＳ 明朝" panose="02020609040205080304" pitchFamily="17" charset="-128"/>
              </a:rPr>
              <a:t>　委員：十河　隆夫（東７丁目）</a:t>
            </a:r>
            <a:br>
              <a:rPr lang="en-US" altLang="ja-JP" sz="3600" b="1" dirty="0">
                <a:solidFill>
                  <a:srgbClr val="FFFF00"/>
                </a:solidFill>
                <a:latin typeface="ＭＳ 明朝" panose="02020609040205080304" pitchFamily="17" charset="-128"/>
                <a:ea typeface="ＭＳ 明朝" panose="02020609040205080304" pitchFamily="17" charset="-128"/>
              </a:rPr>
            </a:br>
            <a:r>
              <a:rPr lang="ja-JP" altLang="en-US" sz="3600" b="1" dirty="0">
                <a:solidFill>
                  <a:srgbClr val="FFFF00"/>
                </a:solidFill>
                <a:latin typeface="ＭＳ 明朝" panose="02020609040205080304" pitchFamily="17" charset="-128"/>
                <a:ea typeface="ＭＳ 明朝" panose="02020609040205080304" pitchFamily="17" charset="-128"/>
              </a:rPr>
              <a:t>　委員：小野田和子（西６丁目）</a:t>
            </a:r>
            <a:br>
              <a:rPr lang="en-US" altLang="ja-JP" sz="3600" b="1" dirty="0">
                <a:solidFill>
                  <a:srgbClr val="FFFF00"/>
                </a:solidFill>
                <a:latin typeface="ＭＳ 明朝" panose="02020609040205080304" pitchFamily="17" charset="-128"/>
                <a:ea typeface="ＭＳ 明朝" panose="02020609040205080304" pitchFamily="17" charset="-128"/>
              </a:rPr>
            </a:br>
            <a:r>
              <a:rPr lang="ja-JP" altLang="en-US" sz="3600" b="1" dirty="0">
                <a:solidFill>
                  <a:srgbClr val="FFFF00"/>
                </a:solidFill>
                <a:latin typeface="ＭＳ 明朝" panose="02020609040205080304" pitchFamily="17" charset="-128"/>
                <a:ea typeface="ＭＳ 明朝" panose="02020609040205080304" pitchFamily="17" charset="-128"/>
              </a:rPr>
              <a:t>　委員：紀本　圭子（東１丁目）</a:t>
            </a:r>
            <a:endParaRPr kumimoji="1" lang="ja-JP" altLang="en-US" sz="7200" dirty="0">
              <a:solidFill>
                <a:srgbClr val="FFFF00"/>
              </a:solidFill>
              <a:latin typeface="富士ポップＰ" panose="040F0700000000000000" pitchFamily="50" charset="-128"/>
              <a:ea typeface="富士ポップＰ" panose="040F0700000000000000" pitchFamily="50" charset="-128"/>
            </a:endParaRPr>
          </a:p>
        </p:txBody>
      </p:sp>
    </p:spTree>
    <p:extLst>
      <p:ext uri="{BB962C8B-B14F-4D97-AF65-F5344CB8AC3E}">
        <p14:creationId xmlns:p14="http://schemas.microsoft.com/office/powerpoint/2010/main" val="26666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C6B97F2C-07C7-0CD3-5A81-A38E2DBE72D0}"/>
              </a:ext>
            </a:extLst>
          </p:cNvPr>
          <p:cNvSpPr/>
          <p:nvPr/>
        </p:nvSpPr>
        <p:spPr>
          <a:xfrm>
            <a:off x="0" y="-99392"/>
            <a:ext cx="914400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3"/>
          <p:cNvSpPr>
            <a:spLocks noGrp="1"/>
          </p:cNvSpPr>
          <p:nvPr>
            <p:ph type="title"/>
          </p:nvPr>
        </p:nvSpPr>
        <p:spPr>
          <a:xfrm>
            <a:off x="457200" y="1772816"/>
            <a:ext cx="8229600" cy="3024336"/>
          </a:xfrm>
          <a:solidFill>
            <a:schemeClr val="accent2">
              <a:lumMod val="20000"/>
              <a:lumOff val="80000"/>
            </a:schemeClr>
          </a:solidFill>
          <a:ln w="28575">
            <a:solidFill>
              <a:srgbClr val="0000FF"/>
            </a:solidFill>
          </a:ln>
        </p:spPr>
        <p:txBody>
          <a:bodyPr>
            <a:normAutofit fontScale="90000"/>
          </a:bodyPr>
          <a:lstStyle/>
          <a:p>
            <a:pPr>
              <a:lnSpc>
                <a:spcPct val="150000"/>
              </a:lnSpc>
            </a:pPr>
            <a:br>
              <a:rPr lang="en-US" altLang="ja-JP" sz="5400" dirty="0">
                <a:solidFill>
                  <a:srgbClr val="0000FF"/>
                </a:solidFill>
                <a:latin typeface="UD デジタル 教科書体 NK-B" panose="02020700000000000000" pitchFamily="18" charset="-128"/>
                <a:ea typeface="UD デジタル 教科書体 NK-B" panose="02020700000000000000" pitchFamily="18" charset="-128"/>
              </a:rPr>
            </a:br>
            <a:r>
              <a:rPr lang="ja-JP" altLang="en-US" sz="4900" dirty="0">
                <a:solidFill>
                  <a:srgbClr val="0000FF"/>
                </a:solidFill>
                <a:latin typeface="UD デジタル 教科書体 NK-B" panose="02020700000000000000" pitchFamily="18" charset="-128"/>
                <a:ea typeface="UD デジタル 教科書体 NK-B" panose="02020700000000000000" pitchFamily="18" charset="-128"/>
              </a:rPr>
              <a:t>～</a:t>
            </a:r>
            <a:r>
              <a:rPr kumimoji="1" lang="ja-JP" altLang="en-US" sz="4900" dirty="0">
                <a:solidFill>
                  <a:srgbClr val="0000FF"/>
                </a:solidFill>
                <a:latin typeface="UD デジタル 教科書体 NK-B" panose="02020700000000000000" pitchFamily="18" charset="-128"/>
                <a:ea typeface="UD デジタル 教科書体 NK-B" panose="02020700000000000000" pitchFamily="18" charset="-128"/>
              </a:rPr>
              <a:t>大</a:t>
            </a:r>
            <a:r>
              <a:rPr kumimoji="1" lang="ja-JP" altLang="en-US" sz="4900" dirty="0">
                <a:solidFill>
                  <a:srgbClr val="FF0000"/>
                </a:solidFill>
                <a:latin typeface="UD デジタル 教科書体 NK-B" panose="02020700000000000000" pitchFamily="18" charset="-128"/>
                <a:ea typeface="UD デジタル 教科書体 NK-B" panose="02020700000000000000" pitchFamily="18" charset="-128"/>
              </a:rPr>
              <a:t>災</a:t>
            </a:r>
            <a:r>
              <a:rPr kumimoji="1" lang="ja-JP" altLang="en-US" sz="4900" dirty="0">
                <a:solidFill>
                  <a:srgbClr val="0000FF"/>
                </a:solidFill>
                <a:latin typeface="UD デジタル 教科書体 NK-B" panose="02020700000000000000" pitchFamily="18" charset="-128"/>
                <a:ea typeface="UD デジタル 教科書体 NK-B" panose="02020700000000000000" pitchFamily="18" charset="-128"/>
              </a:rPr>
              <a:t>害時に備える</a:t>
            </a:r>
            <a:r>
              <a:rPr lang="ja-JP" altLang="en-US" sz="4900" dirty="0">
                <a:solidFill>
                  <a:srgbClr val="0000FF"/>
                </a:solidFill>
                <a:latin typeface="UD デジタル 教科書体 NK-B" panose="02020700000000000000" pitchFamily="18" charset="-128"/>
                <a:ea typeface="UD デジタル 教科書体 NK-B" panose="02020700000000000000" pitchFamily="18" charset="-128"/>
              </a:rPr>
              <a:t>～</a:t>
            </a:r>
            <a:br>
              <a:rPr kumimoji="1" lang="en-US" altLang="ja-JP" sz="4900" dirty="0">
                <a:solidFill>
                  <a:srgbClr val="0000FF"/>
                </a:solidFill>
                <a:latin typeface="UD デジタル 教科書体 NK-B" panose="02020700000000000000" pitchFamily="18" charset="-128"/>
                <a:ea typeface="UD デジタル 教科書体 NK-B" panose="02020700000000000000" pitchFamily="18" charset="-128"/>
              </a:rPr>
            </a:br>
            <a:r>
              <a:rPr lang="en-US" altLang="ja-JP" sz="4000" dirty="0">
                <a:solidFill>
                  <a:srgbClr val="0000FF"/>
                </a:solidFill>
                <a:latin typeface="UD デジタル 教科書体 NK-B" panose="02020700000000000000" pitchFamily="18" charset="-128"/>
                <a:ea typeface="UD デジタル 教科書体 NK-B" panose="02020700000000000000" pitchFamily="18" charset="-128"/>
              </a:rPr>
              <a:t> </a:t>
            </a:r>
            <a:r>
              <a:rPr lang="en-US" altLang="ja-JP" sz="5300" dirty="0">
                <a:solidFill>
                  <a:srgbClr val="0000FF"/>
                </a:solidFill>
                <a:highlight>
                  <a:srgbClr val="C5EF93"/>
                </a:highlight>
                <a:latin typeface="UD デジタル 教科書体 NK-B" panose="02020700000000000000" pitchFamily="18" charset="-128"/>
                <a:ea typeface="UD デジタル 教科書体 NK-B" panose="02020700000000000000" pitchFamily="18" charset="-128"/>
              </a:rPr>
              <a:t>『</a:t>
            </a:r>
            <a:r>
              <a:rPr lang="ja-JP" altLang="en-US" sz="5300" dirty="0">
                <a:solidFill>
                  <a:srgbClr val="0000FF"/>
                </a:solidFill>
                <a:highlight>
                  <a:srgbClr val="C5EF93"/>
                </a:highlight>
                <a:latin typeface="UD デジタル 教科書体 NK-B" panose="02020700000000000000" pitchFamily="18" charset="-128"/>
                <a:ea typeface="UD デジタル 教科書体 NK-B" panose="02020700000000000000" pitchFamily="18" charset="-128"/>
              </a:rPr>
              <a:t>災害時支え合い支援マップ</a:t>
            </a:r>
            <a:r>
              <a:rPr lang="en-US" altLang="ja-JP" sz="5300" dirty="0">
                <a:solidFill>
                  <a:srgbClr val="0000FF"/>
                </a:solidFill>
                <a:highlight>
                  <a:srgbClr val="C5EF93"/>
                </a:highlight>
                <a:latin typeface="UD デジタル 教科書体 NK-B" panose="02020700000000000000" pitchFamily="18" charset="-128"/>
                <a:ea typeface="UD デジタル 教科書体 NK-B" panose="02020700000000000000" pitchFamily="18" charset="-128"/>
              </a:rPr>
              <a:t>』</a:t>
            </a:r>
            <a:br>
              <a:rPr lang="en-US" altLang="ja-JP" sz="5300" dirty="0">
                <a:solidFill>
                  <a:srgbClr val="0000FF"/>
                </a:solidFill>
                <a:highlight>
                  <a:srgbClr val="C5EF93"/>
                </a:highlight>
                <a:latin typeface="UD デジタル 教科書体 NK-B" panose="02020700000000000000" pitchFamily="18" charset="-128"/>
                <a:ea typeface="UD デジタル 教科書体 NK-B" panose="02020700000000000000" pitchFamily="18" charset="-128"/>
              </a:rPr>
            </a:br>
            <a:endParaRPr kumimoji="1" lang="ja-JP" altLang="en-US" sz="5300" dirty="0">
              <a:solidFill>
                <a:srgbClr val="0000FF"/>
              </a:solidFill>
              <a:highlight>
                <a:srgbClr val="C5EF93"/>
              </a:highlight>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a:extLst>
              <a:ext uri="{FF2B5EF4-FFF2-40B4-BE49-F238E27FC236}">
                <a16:creationId xmlns:a16="http://schemas.microsoft.com/office/drawing/2014/main" id="{DCD5F864-40E9-F5A7-4753-561D5C9D9467}"/>
              </a:ext>
            </a:extLst>
          </p:cNvPr>
          <p:cNvSpPr txBox="1"/>
          <p:nvPr/>
        </p:nvSpPr>
        <p:spPr>
          <a:xfrm>
            <a:off x="395536" y="404664"/>
            <a:ext cx="823189" cy="707886"/>
          </a:xfrm>
          <a:prstGeom prst="rect">
            <a:avLst/>
          </a:prstGeom>
          <a:noFill/>
        </p:spPr>
        <p:txBody>
          <a:bodyPr wrap="square" rtlCol="0">
            <a:spAutoFit/>
          </a:bodyPr>
          <a:lstStyle/>
          <a:p>
            <a:pPr algn="ctr"/>
            <a:r>
              <a:rPr lang="ja-JP" altLang="en-US" sz="4000" b="1" dirty="0">
                <a:solidFill>
                  <a:srgbClr val="FFFF00"/>
                </a:solidFill>
                <a:latin typeface="UD デジタル 教科書体 NP-B" panose="02020700000000000000" pitchFamily="18" charset="-128"/>
                <a:ea typeface="UD デジタル 教科書体 NP-B" panose="02020700000000000000" pitchFamily="18" charset="-128"/>
              </a:rPr>
              <a:t>②</a:t>
            </a:r>
            <a:endParaRPr kumimoji="1" lang="ja-JP" altLang="en-US" sz="4000" b="1" dirty="0">
              <a:solidFill>
                <a:srgbClr val="FFFF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419838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F82A22D-9C9B-4BBF-BA4F-B380D499F110}"/>
              </a:ext>
            </a:extLst>
          </p:cNvPr>
          <p:cNvSpPr/>
          <p:nvPr/>
        </p:nvSpPr>
        <p:spPr>
          <a:xfrm>
            <a:off x="0" y="1"/>
            <a:ext cx="9154344" cy="685799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コンテンツ プレースホルダー 1"/>
          <p:cNvSpPr>
            <a:spLocks noGrp="1"/>
          </p:cNvSpPr>
          <p:nvPr>
            <p:ph idx="1"/>
          </p:nvPr>
        </p:nvSpPr>
        <p:spPr>
          <a:xfrm>
            <a:off x="611560" y="2231758"/>
            <a:ext cx="7776864" cy="4248472"/>
          </a:xfrm>
          <a:solidFill>
            <a:schemeClr val="accent3">
              <a:lumMod val="40000"/>
              <a:lumOff val="60000"/>
            </a:schemeClr>
          </a:solidFill>
          <a:ln>
            <a:solidFill>
              <a:srgbClr val="0000FF"/>
            </a:solidFill>
          </a:ln>
        </p:spPr>
        <p:txBody>
          <a:bodyPr>
            <a:noAutofit/>
          </a:bodyPr>
          <a:lstStyle/>
          <a:p>
            <a:r>
              <a:rPr kumimoji="1" lang="ja-JP" altLang="en-US" sz="2800" dirty="0">
                <a:solidFill>
                  <a:schemeClr val="tx1"/>
                </a:solidFill>
              </a:rPr>
              <a:t>桜井市社会福祉協議会から委嘱を受け、朝倉台</a:t>
            </a:r>
            <a:endParaRPr kumimoji="1" lang="en-US" altLang="ja-JP" sz="2800" dirty="0">
              <a:solidFill>
                <a:schemeClr val="tx1"/>
              </a:solidFill>
            </a:endParaRPr>
          </a:p>
          <a:p>
            <a:r>
              <a:rPr kumimoji="1" lang="ja-JP" altLang="en-US" sz="2800" dirty="0">
                <a:solidFill>
                  <a:schemeClr val="tx1"/>
                </a:solidFill>
              </a:rPr>
              <a:t>地区</a:t>
            </a:r>
            <a:r>
              <a:rPr lang="ja-JP" altLang="en-US" sz="2800" dirty="0">
                <a:solidFill>
                  <a:srgbClr val="C00000"/>
                </a:solidFill>
              </a:rPr>
              <a:t>５</a:t>
            </a:r>
            <a:r>
              <a:rPr kumimoji="1" lang="ja-JP" altLang="en-US" sz="2800" dirty="0">
                <a:solidFill>
                  <a:schemeClr val="tx1"/>
                </a:solidFill>
              </a:rPr>
              <a:t>名で地域福祉活動の推進、自治会、民生・</a:t>
            </a:r>
            <a:endParaRPr kumimoji="1" lang="en-US" altLang="ja-JP" sz="2800" dirty="0">
              <a:solidFill>
                <a:schemeClr val="tx1"/>
              </a:solidFill>
            </a:endParaRPr>
          </a:p>
          <a:p>
            <a:r>
              <a:rPr kumimoji="1" lang="ja-JP" altLang="en-US" sz="2800" dirty="0">
                <a:solidFill>
                  <a:schemeClr val="tx1"/>
                </a:solidFill>
              </a:rPr>
              <a:t>児童委員、</a:t>
            </a:r>
            <a:r>
              <a:rPr lang="ja-JP" altLang="en-US" sz="2800" dirty="0">
                <a:solidFill>
                  <a:schemeClr val="tx1"/>
                </a:solidFill>
              </a:rPr>
              <a:t>ボランティア朝倉台、朝倉台盛春クラ</a:t>
            </a:r>
            <a:endParaRPr lang="en-US" altLang="ja-JP" sz="2800" dirty="0">
              <a:solidFill>
                <a:schemeClr val="tx1"/>
              </a:solidFill>
            </a:endParaRPr>
          </a:p>
          <a:p>
            <a:r>
              <a:rPr lang="ja-JP" altLang="en-US" sz="2800" dirty="0">
                <a:solidFill>
                  <a:schemeClr val="tx1"/>
                </a:solidFill>
              </a:rPr>
              <a:t>ブなどの各団体と連携協力して、ふれあいサロン</a:t>
            </a:r>
            <a:endParaRPr lang="en-US" altLang="ja-JP" sz="2800" dirty="0">
              <a:solidFill>
                <a:schemeClr val="tx1"/>
              </a:solidFill>
            </a:endParaRPr>
          </a:p>
          <a:p>
            <a:r>
              <a:rPr lang="ja-JP" altLang="en-US" sz="2800" dirty="0">
                <a:solidFill>
                  <a:schemeClr val="tx1"/>
                </a:solidFill>
              </a:rPr>
              <a:t>などの寄合や活動、朝倉地区社会福祉協議会の</a:t>
            </a:r>
            <a:endParaRPr lang="en-US" altLang="ja-JP" sz="2800" dirty="0">
              <a:solidFill>
                <a:schemeClr val="tx1"/>
              </a:solidFill>
            </a:endParaRPr>
          </a:p>
          <a:p>
            <a:r>
              <a:rPr lang="ja-JP" altLang="en-US" sz="2800" dirty="0">
                <a:solidFill>
                  <a:schemeClr val="tx1"/>
                </a:solidFill>
              </a:rPr>
              <a:t>会員活動（月２回の高齢・見守り巡回他）など住民</a:t>
            </a:r>
            <a:endParaRPr lang="en-US" altLang="ja-JP" sz="2800" dirty="0">
              <a:solidFill>
                <a:schemeClr val="tx1"/>
              </a:solidFill>
            </a:endParaRPr>
          </a:p>
          <a:p>
            <a:r>
              <a:rPr lang="ja-JP" altLang="en-US" sz="2800" dirty="0">
                <a:solidFill>
                  <a:schemeClr val="tx1"/>
                </a:solidFill>
              </a:rPr>
              <a:t>の協力で行う小地域福祉ネットワーク活動を目指</a:t>
            </a:r>
            <a:endParaRPr lang="en-US" altLang="ja-JP" sz="2800" dirty="0">
              <a:solidFill>
                <a:schemeClr val="tx1"/>
              </a:solidFill>
            </a:endParaRPr>
          </a:p>
          <a:p>
            <a:r>
              <a:rPr lang="ja-JP" altLang="en-US" sz="2800" dirty="0">
                <a:solidFill>
                  <a:schemeClr val="tx1"/>
                </a:solidFill>
              </a:rPr>
              <a:t>しています。</a:t>
            </a:r>
            <a:endParaRPr kumimoji="1" lang="ja-JP" altLang="en-US" sz="2800" dirty="0">
              <a:solidFill>
                <a:schemeClr val="tx1"/>
              </a:solidFill>
            </a:endParaRPr>
          </a:p>
        </p:txBody>
      </p:sp>
      <p:sp>
        <p:nvSpPr>
          <p:cNvPr id="7" name="円/楕円 4">
            <a:extLst>
              <a:ext uri="{FF2B5EF4-FFF2-40B4-BE49-F238E27FC236}">
                <a16:creationId xmlns:a16="http://schemas.microsoft.com/office/drawing/2014/main" id="{F282A87E-527D-49C1-8B8E-103D6C5C2E08}"/>
              </a:ext>
            </a:extLst>
          </p:cNvPr>
          <p:cNvSpPr/>
          <p:nvPr/>
        </p:nvSpPr>
        <p:spPr>
          <a:xfrm>
            <a:off x="1763688" y="292316"/>
            <a:ext cx="4824536" cy="1486888"/>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2">
            <a:extLst>
              <a:ext uri="{FF2B5EF4-FFF2-40B4-BE49-F238E27FC236}">
                <a16:creationId xmlns:a16="http://schemas.microsoft.com/office/drawing/2014/main" id="{EC167AD3-57C8-46D8-9E20-37D1CCF2436D}"/>
              </a:ext>
            </a:extLst>
          </p:cNvPr>
          <p:cNvSpPr txBox="1">
            <a:spLocks/>
          </p:cNvSpPr>
          <p:nvPr/>
        </p:nvSpPr>
        <p:spPr>
          <a:xfrm>
            <a:off x="1943708" y="377300"/>
            <a:ext cx="4464496" cy="14868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7300" dirty="0">
                <a:solidFill>
                  <a:schemeClr val="tx1"/>
                </a:solidFill>
                <a:latin typeface="UD デジタル 教科書体 NP-B" panose="02020700000000000000" pitchFamily="18" charset="-128"/>
                <a:ea typeface="UD デジタル 教科書体 NP-B" panose="02020700000000000000" pitchFamily="18" charset="-128"/>
              </a:rPr>
              <a:t>「目 的」</a:t>
            </a:r>
          </a:p>
        </p:txBody>
      </p:sp>
    </p:spTree>
    <p:extLst>
      <p:ext uri="{BB962C8B-B14F-4D97-AF65-F5344CB8AC3E}">
        <p14:creationId xmlns:p14="http://schemas.microsoft.com/office/powerpoint/2010/main" val="280171923"/>
      </p:ext>
    </p:extLst>
  </p:cSld>
  <p:clrMapOvr>
    <a:masterClrMapping/>
  </p:clrMapOvr>
  <mc:AlternateContent xmlns:mc="http://schemas.openxmlformats.org/markup-compatibility/2006" xmlns:p14="http://schemas.microsoft.com/office/powerpoint/2010/main">
    <mc:Choice Requires="p14">
      <p:transition spd="slow" p14:dur="2000" advTm="12712"/>
    </mc:Choice>
    <mc:Fallback xmlns="">
      <p:transition spd="slow" advTm="12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1250"/>
                                        <p:tgtEl>
                                          <p:spTgt spid="2">
                                            <p:bg/>
                                          </p:spTgt>
                                        </p:tgtEl>
                                      </p:cBhvr>
                                    </p:animEffect>
                                  </p:childTnLst>
                                </p:cTn>
                              </p:par>
                            </p:childTnLst>
                          </p:cTn>
                        </p:par>
                        <p:par>
                          <p:cTn id="14" fill="hold">
                            <p:stCondLst>
                              <p:cond delay="2250"/>
                            </p:stCondLst>
                            <p:childTnLst>
                              <p:par>
                                <p:cTn id="15" presetID="10" presetClass="entr" presetSubtype="0"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250"/>
                                        <p:tgtEl>
                                          <p:spTgt spid="2">
                                            <p:txEl>
                                              <p:pRg st="0" end="0"/>
                                            </p:txEl>
                                          </p:spTgt>
                                        </p:tgtEl>
                                      </p:cBhvr>
                                    </p:animEffect>
                                  </p:childTnLst>
                                </p:cTn>
                              </p:par>
                            </p:childTnLst>
                          </p:cTn>
                        </p:par>
                        <p:par>
                          <p:cTn id="18" fill="hold">
                            <p:stCondLst>
                              <p:cond delay="3500"/>
                            </p:stCondLst>
                            <p:childTnLst>
                              <p:par>
                                <p:cTn id="19" presetID="10" presetClass="entr" presetSubtype="0"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250"/>
                                        <p:tgtEl>
                                          <p:spTgt spid="2">
                                            <p:txEl>
                                              <p:pRg st="1" end="1"/>
                                            </p:txEl>
                                          </p:spTgt>
                                        </p:tgtEl>
                                      </p:cBhvr>
                                    </p:animEffect>
                                  </p:childTnLst>
                                </p:cTn>
                              </p:par>
                            </p:childTnLst>
                          </p:cTn>
                        </p:par>
                        <p:par>
                          <p:cTn id="22" fill="hold">
                            <p:stCondLst>
                              <p:cond delay="4750"/>
                            </p:stCondLst>
                            <p:childTnLst>
                              <p:par>
                                <p:cTn id="23" presetID="10" presetClass="entr" presetSubtype="0"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250"/>
                                        <p:tgtEl>
                                          <p:spTgt spid="2">
                                            <p:txEl>
                                              <p:pRg st="2" end="2"/>
                                            </p:txEl>
                                          </p:spTgt>
                                        </p:tgtEl>
                                      </p:cBhvr>
                                    </p:animEffect>
                                  </p:childTnLst>
                                </p:cTn>
                              </p:par>
                            </p:childTnLst>
                          </p:cTn>
                        </p:par>
                        <p:par>
                          <p:cTn id="26" fill="hold">
                            <p:stCondLst>
                              <p:cond delay="6000"/>
                            </p:stCondLst>
                            <p:childTnLst>
                              <p:par>
                                <p:cTn id="27" presetID="10" presetClass="entr" presetSubtype="0"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1250"/>
                                        <p:tgtEl>
                                          <p:spTgt spid="2">
                                            <p:txEl>
                                              <p:pRg st="3" end="3"/>
                                            </p:txEl>
                                          </p:spTgt>
                                        </p:tgtEl>
                                      </p:cBhvr>
                                    </p:animEffect>
                                  </p:childTnLst>
                                </p:cTn>
                              </p:par>
                            </p:childTnLst>
                          </p:cTn>
                        </p:par>
                        <p:par>
                          <p:cTn id="30" fill="hold">
                            <p:stCondLst>
                              <p:cond delay="7250"/>
                            </p:stCondLst>
                            <p:childTnLst>
                              <p:par>
                                <p:cTn id="31" presetID="10" presetClass="entr" presetSubtype="0" fill="hold" grpId="0"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250"/>
                                        <p:tgtEl>
                                          <p:spTgt spid="2">
                                            <p:txEl>
                                              <p:pRg st="4" end="4"/>
                                            </p:txEl>
                                          </p:spTgt>
                                        </p:tgtEl>
                                      </p:cBhvr>
                                    </p:animEffect>
                                  </p:childTnLst>
                                </p:cTn>
                              </p:par>
                            </p:childTnLst>
                          </p:cTn>
                        </p:par>
                        <p:par>
                          <p:cTn id="34" fill="hold">
                            <p:stCondLst>
                              <p:cond delay="8500"/>
                            </p:stCondLst>
                            <p:childTnLst>
                              <p:par>
                                <p:cTn id="35" presetID="10" presetClass="entr" presetSubtype="0" fill="hold" grpId="0"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1250"/>
                                        <p:tgtEl>
                                          <p:spTgt spid="2">
                                            <p:txEl>
                                              <p:pRg st="5" end="5"/>
                                            </p:txEl>
                                          </p:spTgt>
                                        </p:tgtEl>
                                      </p:cBhvr>
                                    </p:animEffect>
                                  </p:childTnLst>
                                </p:cTn>
                              </p:par>
                            </p:childTnLst>
                          </p:cTn>
                        </p:par>
                        <p:par>
                          <p:cTn id="38" fill="hold">
                            <p:stCondLst>
                              <p:cond delay="9750"/>
                            </p:stCondLst>
                            <p:childTnLst>
                              <p:par>
                                <p:cTn id="39" presetID="10" presetClass="entr" presetSubtype="0" fill="hold" grpId="0" nodeType="after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250"/>
                                        <p:tgtEl>
                                          <p:spTgt spid="2">
                                            <p:txEl>
                                              <p:pRg st="6" end="6"/>
                                            </p:txEl>
                                          </p:spTgt>
                                        </p:tgtEl>
                                      </p:cBhvr>
                                    </p:animEffect>
                                  </p:childTnLst>
                                </p:cTn>
                              </p:par>
                            </p:childTnLst>
                          </p:cTn>
                        </p:par>
                        <p:par>
                          <p:cTn id="42" fill="hold">
                            <p:stCondLst>
                              <p:cond delay="11000"/>
                            </p:stCondLst>
                            <p:childTnLst>
                              <p:par>
                                <p:cTn id="43" presetID="10" presetClass="entr" presetSubtype="0" fill="hold" grpId="0" nodeType="after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fade">
                                      <p:cBhvr>
                                        <p:cTn id="45" dur="125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6"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7DD4DE7D-4D80-4A5D-8CA1-CDE4704F0057}"/>
              </a:ext>
            </a:extLst>
          </p:cNvPr>
          <p:cNvSpPr/>
          <p:nvPr/>
        </p:nvSpPr>
        <p:spPr>
          <a:xfrm>
            <a:off x="0" y="0"/>
            <a:ext cx="9144000" cy="685799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E3A5843B-206F-4E05-B331-D1424841DA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5964" y="2132856"/>
            <a:ext cx="4338315" cy="3807527"/>
          </a:xfrm>
          <a:prstGeom prst="rect">
            <a:avLst/>
          </a:prstGeom>
        </p:spPr>
      </p:pic>
      <p:pic>
        <p:nvPicPr>
          <p:cNvPr id="7" name="図 6">
            <a:extLst>
              <a:ext uri="{FF2B5EF4-FFF2-40B4-BE49-F238E27FC236}">
                <a16:creationId xmlns:a16="http://schemas.microsoft.com/office/drawing/2014/main" id="{E58684F1-E366-49AF-BCD0-1E63D1CC5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2134987"/>
            <a:ext cx="4068604" cy="3807527"/>
          </a:xfrm>
          <a:prstGeom prst="rect">
            <a:avLst/>
          </a:prstGeom>
        </p:spPr>
      </p:pic>
      <p:pic>
        <p:nvPicPr>
          <p:cNvPr id="8195" name="Picture 3" descr="C:\Users\user\Desktop\パトロールＢ２.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046" y="948083"/>
            <a:ext cx="7772385" cy="5829289"/>
          </a:xfrm>
          <a:prstGeom prst="rect">
            <a:avLst/>
          </a:prstGeom>
          <a:noFill/>
          <a:extLst>
            <a:ext uri="{909E8E84-426E-40DD-AFC4-6F175D3DCCD1}">
              <a14:hiddenFill xmlns:a14="http://schemas.microsoft.com/office/drawing/2010/main">
                <a:solidFill>
                  <a:srgbClr val="FFFFFF"/>
                </a:solidFill>
              </a14:hiddenFill>
            </a:ext>
          </a:extLst>
        </p:spPr>
      </p:pic>
      <p:sp>
        <p:nvSpPr>
          <p:cNvPr id="8" name="タイトル 7">
            <a:extLst>
              <a:ext uri="{FF2B5EF4-FFF2-40B4-BE49-F238E27FC236}">
                <a16:creationId xmlns:a16="http://schemas.microsoft.com/office/drawing/2014/main" id="{CF591015-EE4C-4460-990E-6DA3C075446E}"/>
              </a:ext>
            </a:extLst>
          </p:cNvPr>
          <p:cNvSpPr>
            <a:spLocks noGrp="1"/>
          </p:cNvSpPr>
          <p:nvPr>
            <p:ph type="title"/>
          </p:nvPr>
        </p:nvSpPr>
        <p:spPr>
          <a:xfrm>
            <a:off x="683568" y="130952"/>
            <a:ext cx="7781341" cy="957539"/>
          </a:xfrm>
          <a:solidFill>
            <a:schemeClr val="accent6">
              <a:lumMod val="50000"/>
            </a:schemeClr>
          </a:solidFill>
        </p:spPr>
        <p:txBody>
          <a:bodyPr>
            <a:normAutofit fontScale="90000"/>
          </a:bodyPr>
          <a:lstStyle/>
          <a:p>
            <a:br>
              <a:rPr kumimoji="1" lang="en-US" altLang="ja-JP" sz="4400" dirty="0"/>
            </a:br>
            <a:r>
              <a:rPr kumimoji="1" lang="ja-JP" altLang="en-US" sz="5300" dirty="0">
                <a:solidFill>
                  <a:srgbClr val="FFFF00"/>
                </a:solidFill>
              </a:rPr>
              <a:t>地域の見守り巡回</a:t>
            </a:r>
            <a:br>
              <a:rPr lang="en-US" altLang="ja-JP" sz="4400" dirty="0"/>
            </a:br>
            <a:endParaRPr lang="ja-JP" altLang="en-US" dirty="0"/>
          </a:p>
        </p:txBody>
      </p:sp>
    </p:spTree>
    <p:extLst>
      <p:ext uri="{BB962C8B-B14F-4D97-AF65-F5344CB8AC3E}">
        <p14:creationId xmlns:p14="http://schemas.microsoft.com/office/powerpoint/2010/main" val="2975218668"/>
      </p:ext>
    </p:extLst>
  </p:cSld>
  <p:clrMapOvr>
    <a:masterClrMapping/>
  </p:clrMapOvr>
  <mc:AlternateContent xmlns:mc="http://schemas.openxmlformats.org/markup-compatibility/2006" xmlns:p14="http://schemas.microsoft.com/office/powerpoint/2010/main">
    <mc:Choice Requires="p14">
      <p:transition spd="slow" p14:dur="2000" advTm="10583"/>
    </mc:Choice>
    <mc:Fallback xmlns="">
      <p:transition spd="slow" advTm="10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750"/>
                                        <p:tgtEl>
                                          <p:spTgt spid="8"/>
                                        </p:tgtEl>
                                      </p:cBhvr>
                                    </p:animEffect>
                                    <p:anim calcmode="lin" valueType="num">
                                      <p:cBhvr>
                                        <p:cTn id="8" dur="1750" fill="hold"/>
                                        <p:tgtEl>
                                          <p:spTgt spid="8"/>
                                        </p:tgtEl>
                                        <p:attrNameLst>
                                          <p:attrName>ppt_x</p:attrName>
                                        </p:attrNameLst>
                                      </p:cBhvr>
                                      <p:tavLst>
                                        <p:tav tm="0">
                                          <p:val>
                                            <p:strVal val="#ppt_x"/>
                                          </p:val>
                                        </p:tav>
                                        <p:tav tm="100000">
                                          <p:val>
                                            <p:strVal val="#ppt_x"/>
                                          </p:val>
                                        </p:tav>
                                      </p:tavLst>
                                    </p:anim>
                                    <p:anim calcmode="lin" valueType="num">
                                      <p:cBhvr>
                                        <p:cTn id="9" dur="1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5"/>
                                        </p:tgtEl>
                                        <p:attrNameLst>
                                          <p:attrName>style.visibility</p:attrName>
                                        </p:attrNameLst>
                                      </p:cBhvr>
                                      <p:to>
                                        <p:strVal val="visible"/>
                                      </p:to>
                                    </p:set>
                                    <p:animEffect transition="in" filter="fade">
                                      <p:cBhvr>
                                        <p:cTn id="14" dur="2000"/>
                                        <p:tgtEl>
                                          <p:spTgt spid="8195"/>
                                        </p:tgtEl>
                                      </p:cBhvr>
                                    </p:animEffect>
                                    <p:anim calcmode="lin" valueType="num">
                                      <p:cBhvr>
                                        <p:cTn id="15" dur="2000" fill="hold"/>
                                        <p:tgtEl>
                                          <p:spTgt spid="8195"/>
                                        </p:tgtEl>
                                        <p:attrNameLst>
                                          <p:attrName>ppt_x</p:attrName>
                                        </p:attrNameLst>
                                      </p:cBhvr>
                                      <p:tavLst>
                                        <p:tav tm="0">
                                          <p:val>
                                            <p:strVal val="#ppt_x"/>
                                          </p:val>
                                        </p:tav>
                                        <p:tav tm="100000">
                                          <p:val>
                                            <p:strVal val="#ppt_x"/>
                                          </p:val>
                                        </p:tav>
                                      </p:tavLst>
                                    </p:anim>
                                    <p:anim calcmode="lin" valueType="num">
                                      <p:cBhvr>
                                        <p:cTn id="16" dur="2000" fill="hold"/>
                                        <p:tgtEl>
                                          <p:spTgt spid="81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正方形/長方形 1026">
            <a:extLst>
              <a:ext uri="{FF2B5EF4-FFF2-40B4-BE49-F238E27FC236}">
                <a16:creationId xmlns:a16="http://schemas.microsoft.com/office/drawing/2014/main" id="{CA0D16AB-93A0-B5D9-B0B5-54E19984B724}"/>
              </a:ext>
            </a:extLst>
          </p:cNvPr>
          <p:cNvSpPr/>
          <p:nvPr/>
        </p:nvSpPr>
        <p:spPr>
          <a:xfrm>
            <a:off x="0" y="0"/>
            <a:ext cx="9144000" cy="685799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6147C30C-E892-48C9-C2D2-AF2A0E701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1978" y="4208538"/>
            <a:ext cx="3076665" cy="2307499"/>
          </a:xfrm>
          <a:prstGeom prst="rect">
            <a:avLst/>
          </a:prstGeom>
        </p:spPr>
      </p:pic>
      <p:pic>
        <p:nvPicPr>
          <p:cNvPr id="11" name="図 10">
            <a:extLst>
              <a:ext uri="{FF2B5EF4-FFF2-40B4-BE49-F238E27FC236}">
                <a16:creationId xmlns:a16="http://schemas.microsoft.com/office/drawing/2014/main" id="{AD7A29F7-B3B1-78A1-C778-FD35D08A68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802" y="4024749"/>
            <a:ext cx="3426179" cy="2472879"/>
          </a:xfrm>
          <a:prstGeom prst="rect">
            <a:avLst/>
          </a:prstGeom>
        </p:spPr>
      </p:pic>
      <p:pic>
        <p:nvPicPr>
          <p:cNvPr id="20" name="図 19">
            <a:extLst>
              <a:ext uri="{FF2B5EF4-FFF2-40B4-BE49-F238E27FC236}">
                <a16:creationId xmlns:a16="http://schemas.microsoft.com/office/drawing/2014/main" id="{0018EB87-7C13-5BF3-6A03-663A979E2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3" y="2298974"/>
            <a:ext cx="3070659" cy="2173416"/>
          </a:xfrm>
          <a:prstGeom prst="rect">
            <a:avLst/>
          </a:prstGeom>
        </p:spPr>
      </p:pic>
      <p:pic>
        <p:nvPicPr>
          <p:cNvPr id="9" name="図 8">
            <a:extLst>
              <a:ext uri="{FF2B5EF4-FFF2-40B4-BE49-F238E27FC236}">
                <a16:creationId xmlns:a16="http://schemas.microsoft.com/office/drawing/2014/main" id="{0A9FE912-B699-BB17-3598-748242758C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1804" y="2298974"/>
            <a:ext cx="3426180" cy="2194475"/>
          </a:xfrm>
          <a:prstGeom prst="rect">
            <a:avLst/>
          </a:prstGeom>
        </p:spPr>
      </p:pic>
      <p:pic>
        <p:nvPicPr>
          <p:cNvPr id="15" name="図 14">
            <a:extLst>
              <a:ext uri="{FF2B5EF4-FFF2-40B4-BE49-F238E27FC236}">
                <a16:creationId xmlns:a16="http://schemas.microsoft.com/office/drawing/2014/main" id="{410F7076-BC54-1E4A-4621-3F0CF8ED4D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4502" y="2252684"/>
            <a:ext cx="6656115" cy="4381881"/>
          </a:xfrm>
          <a:prstGeom prst="rect">
            <a:avLst/>
          </a:prstGeom>
        </p:spPr>
      </p:pic>
      <p:pic>
        <p:nvPicPr>
          <p:cNvPr id="1028" name="Picture 4">
            <a:extLst>
              <a:ext uri="{FF2B5EF4-FFF2-40B4-BE49-F238E27FC236}">
                <a16:creationId xmlns:a16="http://schemas.microsoft.com/office/drawing/2014/main" id="{A16F87A2-657B-564E-CE32-71A40F0C4E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1804" y="2285114"/>
            <a:ext cx="7140392" cy="4429272"/>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7712FB5-1FF4-9E46-DDCB-36FE1DF6B5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1803" y="2258677"/>
            <a:ext cx="7247695" cy="4518744"/>
          </a:xfrm>
          <a:prstGeom prst="rect">
            <a:avLst/>
          </a:prstGeom>
        </p:spPr>
      </p:pic>
      <p:sp>
        <p:nvSpPr>
          <p:cNvPr id="3" name="タイトル 2">
            <a:extLst>
              <a:ext uri="{FF2B5EF4-FFF2-40B4-BE49-F238E27FC236}">
                <a16:creationId xmlns:a16="http://schemas.microsoft.com/office/drawing/2014/main" id="{768C2555-6BAA-4868-9A9A-F53A3A66AE4A}"/>
              </a:ext>
            </a:extLst>
          </p:cNvPr>
          <p:cNvSpPr>
            <a:spLocks noGrp="1"/>
          </p:cNvSpPr>
          <p:nvPr>
            <p:ph type="title"/>
          </p:nvPr>
        </p:nvSpPr>
        <p:spPr>
          <a:xfrm>
            <a:off x="224316" y="134222"/>
            <a:ext cx="8695368" cy="1999934"/>
          </a:xfrm>
          <a:solidFill>
            <a:schemeClr val="accent4">
              <a:lumMod val="20000"/>
              <a:lumOff val="80000"/>
            </a:schemeClr>
          </a:solidFill>
          <a:ln w="28575">
            <a:noFill/>
          </a:ln>
        </p:spPr>
        <p:txBody>
          <a:bodyPr>
            <a:normAutofit fontScale="90000"/>
          </a:bodyPr>
          <a:lstStyle/>
          <a:p>
            <a:pPr algn="l"/>
            <a:r>
              <a:rPr lang="ja-JP" altLang="en-US" sz="3600" b="1" dirty="0">
                <a:solidFill>
                  <a:srgbClr val="0000FF"/>
                </a:solidFill>
                <a:effectLst>
                  <a:outerShdw blurRad="38100" dist="38100" dir="2700000" algn="tl">
                    <a:srgbClr val="000000">
                      <a:alpha val="43137"/>
                    </a:srgbClr>
                  </a:outerShdw>
                </a:effectLst>
              </a:rPr>
              <a:t>　</a:t>
            </a:r>
            <a:r>
              <a:rPr lang="ja-JP" altLang="en-US" sz="3800" b="1" dirty="0">
                <a:solidFill>
                  <a:srgbClr val="0000FF"/>
                </a:solidFill>
                <a:effectLst>
                  <a:outerShdw blurRad="38100" dist="38100" dir="2700000" algn="tl">
                    <a:srgbClr val="000000">
                      <a:alpha val="43137"/>
                    </a:srgbClr>
                  </a:outerShdw>
                </a:effectLst>
              </a:rPr>
              <a:t>「朝倉地区社会福祉協議会」</a:t>
            </a:r>
            <a:r>
              <a:rPr lang="ja-JP" altLang="en-US" sz="3800" b="1" dirty="0">
                <a:solidFill>
                  <a:srgbClr val="0000FF"/>
                </a:solidFill>
              </a:rPr>
              <a:t>の呼びかけで</a:t>
            </a:r>
            <a:br>
              <a:rPr lang="en-US" altLang="ja-JP" sz="3800" b="1" dirty="0">
                <a:solidFill>
                  <a:srgbClr val="0000FF"/>
                </a:solidFill>
              </a:rPr>
            </a:br>
            <a:br>
              <a:rPr lang="en-US" altLang="ja-JP" sz="2400" b="1" dirty="0">
                <a:solidFill>
                  <a:srgbClr val="0000FF"/>
                </a:solidFill>
              </a:rPr>
            </a:br>
            <a:r>
              <a:rPr lang="ja-JP" altLang="en-US" sz="2400" b="1" dirty="0">
                <a:solidFill>
                  <a:srgbClr val="0000FF"/>
                </a:solidFill>
                <a:effectLst>
                  <a:outerShdw blurRad="38100" dist="38100" dir="2700000" algn="tl">
                    <a:srgbClr val="000000">
                      <a:alpha val="43137"/>
                    </a:srgbClr>
                  </a:outerShdw>
                </a:effectLst>
              </a:rPr>
              <a:t>　</a:t>
            </a:r>
            <a:r>
              <a:rPr lang="ja-JP" altLang="en-US" sz="2800" dirty="0">
                <a:solidFill>
                  <a:srgbClr val="0000FF"/>
                </a:solidFill>
                <a:effectLst>
                  <a:outerShdw blurRad="38100" dist="38100" dir="2700000" algn="tl">
                    <a:srgbClr val="000000">
                      <a:alpha val="43137"/>
                    </a:srgbClr>
                  </a:outerShdw>
                </a:effectLst>
              </a:rPr>
              <a:t>　桜井市立朝倉小学校のクリーンウォーキングを行いました</a:t>
            </a:r>
            <a:br>
              <a:rPr lang="en-US" altLang="ja-JP" sz="2400" b="1" dirty="0">
                <a:solidFill>
                  <a:srgbClr val="0000FF"/>
                </a:solidFill>
                <a:effectLst>
                  <a:outerShdw blurRad="38100" dist="38100" dir="2700000" algn="tl">
                    <a:srgbClr val="000000">
                      <a:alpha val="43137"/>
                    </a:srgbClr>
                  </a:outerShdw>
                </a:effectLst>
              </a:rPr>
            </a:br>
            <a:endParaRPr kumimoji="1" lang="ja-JP" altLang="en-US" sz="2400" dirty="0">
              <a:solidFill>
                <a:srgbClr val="0000FF"/>
              </a:solidFill>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049DDF9A-1C0A-BC26-373D-6ECCFDC64FE8}"/>
              </a:ext>
            </a:extLst>
          </p:cNvPr>
          <p:cNvSpPr txBox="1"/>
          <p:nvPr/>
        </p:nvSpPr>
        <p:spPr>
          <a:xfrm>
            <a:off x="805293" y="870574"/>
            <a:ext cx="7776864" cy="369332"/>
          </a:xfrm>
          <a:prstGeom prst="rect">
            <a:avLst/>
          </a:prstGeom>
          <a:solidFill>
            <a:schemeClr val="accent4">
              <a:lumMod val="20000"/>
              <a:lumOff val="80000"/>
            </a:schemeClr>
          </a:solidFill>
        </p:spPr>
        <p:txBody>
          <a:bodyPr wrap="square" rtlCol="0">
            <a:spAutoFit/>
          </a:bodyPr>
          <a:lstStyle/>
          <a:p>
            <a:pPr algn="ctr"/>
            <a:r>
              <a:rPr lang="ja-JP" altLang="en-US" sz="1800" dirty="0">
                <a:solidFill>
                  <a:srgbClr val="0033CC"/>
                </a:solidFill>
                <a:latin typeface="ＭＳ Ｐゴシック" panose="020B0600070205080204" pitchFamily="50" charset="-128"/>
                <a:ea typeface="ＭＳ Ｐゴシック" panose="020B0600070205080204" pitchFamily="50" charset="-128"/>
              </a:rPr>
              <a:t>（区長・自治会長、朝倉地区民生児童委員・主任児童委員、福祉委員、老人会）</a:t>
            </a:r>
            <a:endParaRPr lang="en-US" altLang="ja-JP" sz="1800" dirty="0">
              <a:solidFill>
                <a:srgbClr val="0033CC"/>
              </a:solidFill>
              <a:latin typeface="ＭＳ Ｐゴシック" panose="020B0600070205080204" pitchFamily="50" charset="-128"/>
              <a:ea typeface="ＭＳ Ｐゴシック" panose="020B0600070205080204" pitchFamily="50" charset="-128"/>
            </a:endParaRPr>
          </a:p>
        </p:txBody>
      </p:sp>
      <p:sp>
        <p:nvSpPr>
          <p:cNvPr id="23" name="テキスト ボックス 22">
            <a:extLst>
              <a:ext uri="{FF2B5EF4-FFF2-40B4-BE49-F238E27FC236}">
                <a16:creationId xmlns:a16="http://schemas.microsoft.com/office/drawing/2014/main" id="{39AA249D-074E-325A-4B27-DB6DE9613025}"/>
              </a:ext>
            </a:extLst>
          </p:cNvPr>
          <p:cNvSpPr txBox="1"/>
          <p:nvPr/>
        </p:nvSpPr>
        <p:spPr>
          <a:xfrm>
            <a:off x="278276" y="965454"/>
            <a:ext cx="8494747" cy="1077218"/>
          </a:xfrm>
          <a:prstGeom prst="rect">
            <a:avLst/>
          </a:prstGeom>
          <a:solidFill>
            <a:schemeClr val="accent4">
              <a:lumMod val="20000"/>
              <a:lumOff val="80000"/>
            </a:schemeClr>
          </a:solidFill>
        </p:spPr>
        <p:txBody>
          <a:bodyPr wrap="square" rtlCol="0">
            <a:spAutoFit/>
          </a:bodyPr>
          <a:lstStyle/>
          <a:p>
            <a:r>
              <a:rPr kumimoji="1" lang="ja-JP" altLang="en-US" sz="3200" dirty="0">
                <a:solidFill>
                  <a:srgbClr val="C00000"/>
                </a:solidFill>
                <a:latin typeface="UD デジタル 教科書体 NP-B" panose="02020700000000000000" pitchFamily="18" charset="-128"/>
                <a:ea typeface="UD デジタル 教科書体 NP-B" panose="02020700000000000000" pitchFamily="18" charset="-128"/>
              </a:rPr>
              <a:t>「朝倉小学校</a:t>
            </a:r>
            <a:r>
              <a:rPr lang="en-US" altLang="ja-JP" sz="3200" dirty="0">
                <a:solidFill>
                  <a:srgbClr val="C00000"/>
                </a:solidFill>
                <a:latin typeface="UD デジタル 教科書体 NP-B" panose="02020700000000000000" pitchFamily="18" charset="-128"/>
                <a:ea typeface="UD デジタル 教科書体 NP-B" panose="02020700000000000000" pitchFamily="18" charset="-128"/>
              </a:rPr>
              <a:t>PTA</a:t>
            </a:r>
            <a:r>
              <a:rPr lang="ja-JP" altLang="en-US" sz="3200" dirty="0">
                <a:solidFill>
                  <a:srgbClr val="C00000"/>
                </a:solidFill>
                <a:latin typeface="UD デジタル 教科書体 NP-B" panose="02020700000000000000" pitchFamily="18" charset="-128"/>
                <a:ea typeface="UD デジタル 教科書体 NP-B" panose="02020700000000000000" pitchFamily="18" charset="-128"/>
              </a:rPr>
              <a:t>」</a:t>
            </a:r>
            <a:r>
              <a:rPr lang="ja-JP" altLang="en-US" sz="3200" dirty="0">
                <a:solidFill>
                  <a:srgbClr val="7030A0"/>
                </a:solidFill>
                <a:latin typeface="UD デジタル 教科書体 NP-B" panose="02020700000000000000" pitchFamily="18" charset="-128"/>
                <a:ea typeface="UD デジタル 教科書体 NP-B" panose="02020700000000000000" pitchFamily="18" charset="-128"/>
              </a:rPr>
              <a:t>「</a:t>
            </a:r>
            <a:r>
              <a:rPr kumimoji="1" lang="ja-JP" altLang="en-US" sz="3200" dirty="0">
                <a:solidFill>
                  <a:srgbClr val="7030A0"/>
                </a:solidFill>
                <a:latin typeface="UD デジタル 教科書体 NP-B" panose="02020700000000000000" pitchFamily="18" charset="-128"/>
                <a:ea typeface="UD デジタル 教科書体 NP-B" panose="02020700000000000000" pitchFamily="18" charset="-128"/>
              </a:rPr>
              <a:t>朝倉台里山クラブ」</a:t>
            </a:r>
            <a:r>
              <a:rPr kumimoji="1" lang="ja-JP" altLang="en-US" sz="3200" dirty="0">
                <a:solidFill>
                  <a:srgbClr val="0000FF"/>
                </a:solidFill>
                <a:latin typeface="UD デジタル 教科書体 NP-B" panose="02020700000000000000" pitchFamily="18" charset="-128"/>
                <a:ea typeface="UD デジタル 教科書体 NP-B" panose="02020700000000000000" pitchFamily="18" charset="-128"/>
              </a:rPr>
              <a:t>が</a:t>
            </a:r>
            <a:endParaRPr kumimoji="1" lang="en-US" altLang="ja-JP" sz="3200" dirty="0">
              <a:solidFill>
                <a:srgbClr val="0000FF"/>
              </a:solidFill>
              <a:latin typeface="UD デジタル 教科書体 NP-B" panose="02020700000000000000" pitchFamily="18" charset="-128"/>
              <a:ea typeface="UD デジタル 教科書体 NP-B" panose="02020700000000000000" pitchFamily="18" charset="-128"/>
            </a:endParaRPr>
          </a:p>
          <a:p>
            <a:r>
              <a:rPr kumimoji="1" lang="ja-JP" altLang="en-US" sz="3200" dirty="0">
                <a:solidFill>
                  <a:srgbClr val="0000FF"/>
                </a:solidFill>
                <a:latin typeface="UD デジタル 教科書体 NP-B" panose="02020700000000000000" pitchFamily="18" charset="-128"/>
                <a:ea typeface="UD デジタル 教科書体 NP-B" panose="02020700000000000000" pitchFamily="18" charset="-128"/>
              </a:rPr>
              <a:t>　例年、コラボで</a:t>
            </a:r>
            <a:r>
              <a:rPr lang="ja-JP" altLang="en-US" sz="3200" dirty="0">
                <a:solidFill>
                  <a:srgbClr val="0000FF"/>
                </a:solidFill>
                <a:latin typeface="UD デジタル 教科書体 NP-B" panose="02020700000000000000" pitchFamily="18" charset="-128"/>
                <a:ea typeface="UD デジタル 教科書体 NP-B" panose="02020700000000000000" pitchFamily="18" charset="-128"/>
              </a:rPr>
              <a:t>奉仕</a:t>
            </a:r>
            <a:r>
              <a:rPr kumimoji="1" lang="ja-JP" altLang="en-US" sz="3200" dirty="0">
                <a:solidFill>
                  <a:srgbClr val="0000FF"/>
                </a:solidFill>
                <a:latin typeface="UD デジタル 教科書体 NP-B" panose="02020700000000000000" pitchFamily="18" charset="-128"/>
                <a:ea typeface="UD デジタル 教科書体 NP-B" panose="02020700000000000000" pitchFamily="18" charset="-128"/>
              </a:rPr>
              <a:t>参加しています！</a:t>
            </a:r>
          </a:p>
        </p:txBody>
      </p:sp>
      <p:pic>
        <p:nvPicPr>
          <p:cNvPr id="29" name="図 28">
            <a:extLst>
              <a:ext uri="{FF2B5EF4-FFF2-40B4-BE49-F238E27FC236}">
                <a16:creationId xmlns:a16="http://schemas.microsoft.com/office/drawing/2014/main" id="{18ACA5C5-9F4C-E090-87EA-FDD47E2918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4317" y="965454"/>
            <a:ext cx="8683380" cy="5847389"/>
          </a:xfrm>
          <a:prstGeom prst="rect">
            <a:avLst/>
          </a:prstGeom>
        </p:spPr>
      </p:pic>
      <p:pic>
        <p:nvPicPr>
          <p:cNvPr id="1025" name="図 1024">
            <a:extLst>
              <a:ext uri="{FF2B5EF4-FFF2-40B4-BE49-F238E27FC236}">
                <a16:creationId xmlns:a16="http://schemas.microsoft.com/office/drawing/2014/main" id="{EE55D79E-1EE9-1F95-5CF3-509FF8EBB92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4316" y="965453"/>
            <a:ext cx="8812180" cy="5873827"/>
          </a:xfrm>
          <a:prstGeom prst="rect">
            <a:avLst/>
          </a:prstGeom>
        </p:spPr>
      </p:pic>
    </p:spTree>
    <p:extLst>
      <p:ext uri="{BB962C8B-B14F-4D97-AF65-F5344CB8AC3E}">
        <p14:creationId xmlns:p14="http://schemas.microsoft.com/office/powerpoint/2010/main" val="42181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1)">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750"/>
                                        <p:tgtEl>
                                          <p:spTgt spid="1028"/>
                                        </p:tgtEl>
                                      </p:cBhvr>
                                    </p:animEffect>
                                    <p:anim calcmode="lin" valueType="num">
                                      <p:cBhvr>
                                        <p:cTn id="18" dur="1750" fill="hold"/>
                                        <p:tgtEl>
                                          <p:spTgt spid="1028"/>
                                        </p:tgtEl>
                                        <p:attrNameLst>
                                          <p:attrName>ppt_x</p:attrName>
                                        </p:attrNameLst>
                                      </p:cBhvr>
                                      <p:tavLst>
                                        <p:tav tm="0">
                                          <p:val>
                                            <p:strVal val="#ppt_x"/>
                                          </p:val>
                                        </p:tav>
                                        <p:tav tm="100000">
                                          <p:val>
                                            <p:strVal val="#ppt_x"/>
                                          </p:val>
                                        </p:tav>
                                      </p:tavLst>
                                    </p:anim>
                                    <p:anim calcmode="lin" valueType="num">
                                      <p:cBhvr>
                                        <p:cTn id="19" dur="175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heel(1)">
                                      <p:cBhvr>
                                        <p:cTn id="24" dur="20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circle(in)">
                                      <p:cBhvr>
                                        <p:cTn id="29" dur="20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025"/>
                                        </p:tgtEl>
                                        <p:attrNameLst>
                                          <p:attrName>style.visibility</p:attrName>
                                        </p:attrNameLst>
                                      </p:cBhvr>
                                      <p:to>
                                        <p:strVal val="visible"/>
                                      </p:to>
                                    </p:set>
                                    <p:animEffect transition="in" filter="circle(in)">
                                      <p:cBhvr>
                                        <p:cTn id="34" dur="2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AFE16BA-A100-5B31-B7B6-9C3CE693BC39}"/>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F5E602E4-DA34-0979-5B91-C0F8220702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660" y="1988840"/>
            <a:ext cx="6120680" cy="43514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A062681-5549-9D77-7F48-35B3E0D0A1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875" y="1700808"/>
            <a:ext cx="8230136" cy="463945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791F9322-A48B-B5F9-5B32-A1E9EEE1358E}"/>
              </a:ext>
            </a:extLst>
          </p:cNvPr>
          <p:cNvSpPr>
            <a:spLocks noGrp="1"/>
          </p:cNvSpPr>
          <p:nvPr>
            <p:ph type="title"/>
          </p:nvPr>
        </p:nvSpPr>
        <p:spPr>
          <a:solidFill>
            <a:schemeClr val="accent4">
              <a:lumMod val="20000"/>
              <a:lumOff val="80000"/>
            </a:schemeClr>
          </a:solidFill>
        </p:spPr>
        <p:txBody>
          <a:bodyPr>
            <a:normAutofit fontScale="90000"/>
          </a:bodyPr>
          <a:lstStyle/>
          <a:p>
            <a:r>
              <a:rPr kumimoji="1" lang="ja-JP" altLang="en-US" b="1" dirty="0">
                <a:solidFill>
                  <a:srgbClr val="0000FF"/>
                </a:solidFill>
              </a:rPr>
              <a:t>大人</a:t>
            </a:r>
            <a:r>
              <a:rPr kumimoji="1" lang="ja-JP" altLang="en-US" b="1" dirty="0">
                <a:solidFill>
                  <a:srgbClr val="FF0000"/>
                </a:solidFill>
              </a:rPr>
              <a:t>６２</a:t>
            </a:r>
            <a:r>
              <a:rPr kumimoji="1" lang="ja-JP" altLang="en-US" b="1" dirty="0">
                <a:solidFill>
                  <a:srgbClr val="0000FF"/>
                </a:solidFill>
              </a:rPr>
              <a:t>名、子ども</a:t>
            </a:r>
            <a:r>
              <a:rPr kumimoji="1" lang="ja-JP" altLang="en-US" b="1" dirty="0">
                <a:solidFill>
                  <a:srgbClr val="FF0000"/>
                </a:solidFill>
              </a:rPr>
              <a:t>２５</a:t>
            </a:r>
            <a:r>
              <a:rPr kumimoji="1" lang="ja-JP" altLang="en-US" b="1" dirty="0">
                <a:solidFill>
                  <a:srgbClr val="0000FF"/>
                </a:solidFill>
              </a:rPr>
              <a:t>名 計</a:t>
            </a:r>
            <a:r>
              <a:rPr kumimoji="1" lang="ja-JP" altLang="en-US" b="1" dirty="0">
                <a:solidFill>
                  <a:srgbClr val="FF0000"/>
                </a:solidFill>
              </a:rPr>
              <a:t>８７</a:t>
            </a:r>
            <a:r>
              <a:rPr kumimoji="1" lang="ja-JP" altLang="en-US" b="1" dirty="0">
                <a:solidFill>
                  <a:srgbClr val="0000FF"/>
                </a:solidFill>
              </a:rPr>
              <a:t>名もの</a:t>
            </a:r>
            <a:br>
              <a:rPr kumimoji="1" lang="en-US" altLang="ja-JP" b="1" dirty="0">
                <a:solidFill>
                  <a:srgbClr val="0000FF"/>
                </a:solidFill>
              </a:rPr>
            </a:br>
            <a:r>
              <a:rPr kumimoji="1" lang="ja-JP" altLang="en-US" b="1" dirty="0">
                <a:solidFill>
                  <a:srgbClr val="0000FF"/>
                </a:solidFill>
              </a:rPr>
              <a:t>多くの方がご奉仕してくださいました</a:t>
            </a:r>
          </a:p>
        </p:txBody>
      </p:sp>
    </p:spTree>
    <p:extLst>
      <p:ext uri="{BB962C8B-B14F-4D97-AF65-F5344CB8AC3E}">
        <p14:creationId xmlns:p14="http://schemas.microsoft.com/office/powerpoint/2010/main" val="271481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1" presetClass="entr" presetSubtype="1" fill="hold" nodeType="after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heel(1)">
                                      <p:cBhvr>
                                        <p:cTn id="13" dur="20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inVertical)">
                                      <p:cBhvr>
                                        <p:cTn id="18" dur="2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B0D6986-5CEA-4C2F-857C-CAC700EB9A32}"/>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D227F7D6-2D26-4E92-BC3C-B2F95F3408E9}"/>
              </a:ext>
            </a:extLst>
          </p:cNvPr>
          <p:cNvSpPr>
            <a:spLocks noGrp="1"/>
          </p:cNvSpPr>
          <p:nvPr>
            <p:ph type="title"/>
          </p:nvPr>
        </p:nvSpPr>
        <p:spPr>
          <a:xfrm>
            <a:off x="457200" y="2176271"/>
            <a:ext cx="8229600" cy="1252728"/>
          </a:xfrm>
          <a:solidFill>
            <a:schemeClr val="accent6">
              <a:lumMod val="50000"/>
            </a:schemeClr>
          </a:solidFill>
        </p:spPr>
        <p:txBody>
          <a:bodyPr>
            <a:normAutofit fontScale="90000"/>
          </a:bodyPr>
          <a:lstStyle/>
          <a:p>
            <a:br>
              <a:rPr kumimoji="1" lang="en-US" altLang="ja-JP" sz="3200" dirty="0">
                <a:solidFill>
                  <a:srgbClr val="FFFF00"/>
                </a:solidFill>
              </a:rPr>
            </a:br>
            <a:r>
              <a:rPr kumimoji="1" lang="ja-JP" altLang="en-US" sz="7300" b="1" dirty="0">
                <a:solidFill>
                  <a:srgbClr val="FFFF00"/>
                </a:solidFill>
                <a:effectLst>
                  <a:outerShdw blurRad="38100" dist="38100" dir="2700000" algn="tl">
                    <a:srgbClr val="000000">
                      <a:alpha val="43137"/>
                    </a:srgbClr>
                  </a:outerShdw>
                </a:effectLst>
              </a:rPr>
              <a:t>朝倉台「盛春クラブ」</a:t>
            </a:r>
            <a:br>
              <a:rPr kumimoji="1" lang="en-US" altLang="ja-JP" sz="4400" b="1" dirty="0">
                <a:solidFill>
                  <a:srgbClr val="FFFF00"/>
                </a:solidFill>
                <a:effectLst>
                  <a:outerShdw blurRad="38100" dist="38100" dir="2700000" algn="tl">
                    <a:srgbClr val="000000">
                      <a:alpha val="43137"/>
                    </a:srgbClr>
                  </a:outerShdw>
                </a:effectLst>
              </a:rPr>
            </a:br>
            <a:endParaRPr lang="ja-JP" alt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359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B0D6986-5CEA-4C2F-857C-CAC700EB9A32}"/>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D227F7D6-2D26-4E92-BC3C-B2F95F3408E9}"/>
              </a:ext>
            </a:extLst>
          </p:cNvPr>
          <p:cNvSpPr>
            <a:spLocks noGrp="1"/>
          </p:cNvSpPr>
          <p:nvPr>
            <p:ph type="title"/>
          </p:nvPr>
        </p:nvSpPr>
        <p:spPr>
          <a:xfrm>
            <a:off x="395536" y="620688"/>
            <a:ext cx="8229600" cy="1252728"/>
          </a:xfrm>
          <a:solidFill>
            <a:schemeClr val="accent6">
              <a:lumMod val="50000"/>
            </a:schemeClr>
          </a:solidFill>
        </p:spPr>
        <p:txBody>
          <a:bodyPr>
            <a:normAutofit fontScale="90000"/>
          </a:bodyPr>
          <a:lstStyle/>
          <a:p>
            <a:br>
              <a:rPr kumimoji="1" lang="en-US" altLang="ja-JP" sz="3200" dirty="0">
                <a:solidFill>
                  <a:srgbClr val="FFFF00"/>
                </a:solidFill>
              </a:rPr>
            </a:br>
            <a:r>
              <a:rPr kumimoji="1" lang="ja-JP" altLang="en-US" sz="7300" dirty="0">
                <a:solidFill>
                  <a:srgbClr val="FFFF00"/>
                </a:solidFill>
              </a:rPr>
              <a:t>朝倉台「盛春クラブ」</a:t>
            </a:r>
            <a:br>
              <a:rPr kumimoji="1" lang="en-US" altLang="ja-JP" sz="4400" dirty="0">
                <a:solidFill>
                  <a:srgbClr val="FFFF00"/>
                </a:solidFill>
              </a:rPr>
            </a:br>
            <a:endParaRPr lang="ja-JP" altLang="en-US" dirty="0"/>
          </a:p>
        </p:txBody>
      </p:sp>
      <p:sp>
        <p:nvSpPr>
          <p:cNvPr id="5" name="テキスト ボックス 4">
            <a:extLst>
              <a:ext uri="{FF2B5EF4-FFF2-40B4-BE49-F238E27FC236}">
                <a16:creationId xmlns:a16="http://schemas.microsoft.com/office/drawing/2014/main" id="{919D18FC-A494-48EB-A3E2-E19C102102B6}"/>
              </a:ext>
            </a:extLst>
          </p:cNvPr>
          <p:cNvSpPr txBox="1"/>
          <p:nvPr/>
        </p:nvSpPr>
        <p:spPr>
          <a:xfrm>
            <a:off x="1403648" y="2348880"/>
            <a:ext cx="6555000" cy="2490490"/>
          </a:xfrm>
          <a:prstGeom prst="rect">
            <a:avLst/>
          </a:prstGeom>
          <a:solidFill>
            <a:schemeClr val="accent4">
              <a:lumMod val="20000"/>
              <a:lumOff val="80000"/>
            </a:schemeClr>
          </a:solidFill>
        </p:spPr>
        <p:txBody>
          <a:bodyPr wrap="none" rtlCol="0">
            <a:spAutoFit/>
          </a:bodyPr>
          <a:lstStyle/>
          <a:p>
            <a:pPr>
              <a:lnSpc>
                <a:spcPct val="150000"/>
              </a:lnSpc>
            </a:pPr>
            <a:r>
              <a:rPr lang="ja-JP" altLang="en-US" sz="3600" b="1" dirty="0">
                <a:solidFill>
                  <a:srgbClr val="002060"/>
                </a:solidFill>
              </a:rPr>
              <a:t>会 　長 ：  森永  好則   （西１丁目）</a:t>
            </a:r>
            <a:br>
              <a:rPr lang="en-US" altLang="ja-JP" sz="3600" b="1" dirty="0">
                <a:solidFill>
                  <a:srgbClr val="002060"/>
                </a:solidFill>
              </a:rPr>
            </a:br>
            <a:r>
              <a:rPr lang="ja-JP" altLang="en-US" sz="3600" b="1" dirty="0">
                <a:solidFill>
                  <a:srgbClr val="002060"/>
                </a:solidFill>
              </a:rPr>
              <a:t>副会長 ： 芳野 始奈子（西５丁目）</a:t>
            </a:r>
            <a:br>
              <a:rPr lang="en-US" altLang="ja-JP" sz="3600" b="1" dirty="0">
                <a:solidFill>
                  <a:srgbClr val="002060"/>
                </a:solidFill>
              </a:rPr>
            </a:br>
            <a:r>
              <a:rPr lang="ja-JP" altLang="en-US" sz="3600" b="1" dirty="0">
                <a:solidFill>
                  <a:srgbClr val="002060"/>
                </a:solidFill>
              </a:rPr>
              <a:t>副会長 ： 楠本 武人    （東２丁目） </a:t>
            </a:r>
            <a:endParaRPr kumimoji="1" lang="ja-JP" altLang="en-US" sz="3600" b="1" dirty="0">
              <a:solidFill>
                <a:srgbClr val="002060"/>
              </a:solidFill>
            </a:endParaRPr>
          </a:p>
        </p:txBody>
      </p:sp>
    </p:spTree>
    <p:extLst>
      <p:ext uri="{BB962C8B-B14F-4D97-AF65-F5344CB8AC3E}">
        <p14:creationId xmlns:p14="http://schemas.microsoft.com/office/powerpoint/2010/main" val="29075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anim calcmode="lin" valueType="num">
                                      <p:cBhvr>
                                        <p:cTn id="12" dur="1500" fill="hold"/>
                                        <p:tgtEl>
                                          <p:spTgt spid="5"/>
                                        </p:tgtEl>
                                        <p:attrNameLst>
                                          <p:attrName>ppt_x</p:attrName>
                                        </p:attrNameLst>
                                      </p:cBhvr>
                                      <p:tavLst>
                                        <p:tav tm="0">
                                          <p:val>
                                            <p:strVal val="#ppt_x"/>
                                          </p:val>
                                        </p:tav>
                                        <p:tav tm="100000">
                                          <p:val>
                                            <p:strVal val="#ppt_x"/>
                                          </p:val>
                                        </p:tav>
                                      </p:tavLst>
                                    </p:anim>
                                    <p:anim calcmode="lin" valueType="num">
                                      <p:cBhvr>
                                        <p:cTn id="13" dur="1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9EF9D3A3-6336-497C-A844-FA2232070ED2}"/>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コンテンツ プレースホルダー 4"/>
          <p:cNvSpPr>
            <a:spLocks noGrp="1"/>
          </p:cNvSpPr>
          <p:nvPr>
            <p:ph idx="1"/>
          </p:nvPr>
        </p:nvSpPr>
        <p:spPr>
          <a:xfrm>
            <a:off x="827584" y="2708920"/>
            <a:ext cx="7408333" cy="3168352"/>
          </a:xfrm>
          <a:solidFill>
            <a:schemeClr val="accent5">
              <a:lumMod val="20000"/>
              <a:lumOff val="80000"/>
            </a:schemeClr>
          </a:solidFill>
        </p:spPr>
        <p:txBody>
          <a:bodyPr>
            <a:normAutofit/>
          </a:bodyPr>
          <a:lstStyle/>
          <a:p>
            <a:pPr marL="0" indent="0">
              <a:buNone/>
            </a:pPr>
            <a:r>
              <a:rPr kumimoji="1" lang="ja-JP" altLang="en-US" sz="3200" dirty="0">
                <a:solidFill>
                  <a:schemeClr val="tx1"/>
                </a:solidFill>
              </a:rPr>
              <a:t>　</a:t>
            </a:r>
            <a:r>
              <a:rPr lang="ja-JP" altLang="en-US" sz="3200" dirty="0"/>
              <a:t>本会は、会員の知識及び経験を生かし、</a:t>
            </a:r>
            <a:endParaRPr lang="en-US" altLang="ja-JP" sz="3200" dirty="0"/>
          </a:p>
          <a:p>
            <a:pPr marL="0" indent="0">
              <a:buNone/>
            </a:pPr>
            <a:r>
              <a:rPr lang="ja-JP" altLang="en-US" sz="3200" dirty="0"/>
              <a:t>生きがいと健康づくりのための、多様な社</a:t>
            </a:r>
            <a:endParaRPr lang="en-US" altLang="ja-JP" sz="3200" dirty="0"/>
          </a:p>
          <a:p>
            <a:pPr marL="0" indent="0">
              <a:buNone/>
            </a:pPr>
            <a:r>
              <a:rPr lang="ja-JP" altLang="en-US" sz="3200" dirty="0"/>
              <a:t>会活動を通じ、老後の生活を豊かなものと</a:t>
            </a:r>
            <a:endParaRPr lang="en-US" altLang="ja-JP" sz="3200" dirty="0"/>
          </a:p>
          <a:p>
            <a:pPr marL="0" indent="0">
              <a:buNone/>
            </a:pPr>
            <a:r>
              <a:rPr lang="ja-JP" altLang="en-US" sz="3200" dirty="0"/>
              <a:t>するとともに、明るい長寿社会づくりに役立</a:t>
            </a:r>
            <a:endParaRPr lang="en-US" altLang="ja-JP" sz="3200" dirty="0"/>
          </a:p>
          <a:p>
            <a:pPr marL="0" indent="0">
              <a:buNone/>
            </a:pPr>
            <a:r>
              <a:rPr lang="ja-JP" altLang="en-US" sz="3200" dirty="0"/>
              <a:t>てることを目的とする。</a:t>
            </a:r>
            <a:endParaRPr kumimoji="1" lang="ja-JP" altLang="en-US" sz="3200" dirty="0"/>
          </a:p>
        </p:txBody>
      </p:sp>
      <p:sp>
        <p:nvSpPr>
          <p:cNvPr id="3" name="タイトル 2"/>
          <p:cNvSpPr>
            <a:spLocks noGrp="1"/>
          </p:cNvSpPr>
          <p:nvPr>
            <p:ph type="title"/>
          </p:nvPr>
        </p:nvSpPr>
        <p:spPr>
          <a:xfrm>
            <a:off x="755576" y="692696"/>
            <a:ext cx="7416824" cy="1584176"/>
          </a:xfrm>
          <a:solidFill>
            <a:schemeClr val="accent6">
              <a:lumMod val="50000"/>
            </a:schemeClr>
          </a:solidFill>
        </p:spPr>
        <p:txBody>
          <a:bodyPr>
            <a:normAutofit fontScale="90000"/>
          </a:bodyPr>
          <a:lstStyle/>
          <a:p>
            <a:br>
              <a:rPr lang="en-US" altLang="ja-JP" sz="8000" dirty="0">
                <a:solidFill>
                  <a:schemeClr val="bg1"/>
                </a:solidFill>
                <a:latin typeface="富士ポップＰ" panose="040F0700000000000000" pitchFamily="50" charset="-128"/>
                <a:ea typeface="富士ポップＰ" panose="040F0700000000000000" pitchFamily="50" charset="-128"/>
              </a:rPr>
            </a:br>
            <a:r>
              <a:rPr lang="en-US" altLang="ja-JP" sz="8000" b="1" dirty="0">
                <a:solidFill>
                  <a:srgbClr val="FFFF00"/>
                </a:solidFill>
                <a:latin typeface="UD デジタル 教科書体 NP-B" panose="02020700000000000000" pitchFamily="18" charset="-128"/>
                <a:ea typeface="UD デジタル 教科書体 NP-B" panose="02020700000000000000" pitchFamily="18" charset="-128"/>
              </a:rPr>
              <a:t>【</a:t>
            </a:r>
            <a:r>
              <a:rPr lang="ja-JP" altLang="en-US" sz="8000" b="1" dirty="0">
                <a:solidFill>
                  <a:srgbClr val="FFFF00"/>
                </a:solidFill>
                <a:latin typeface="UD デジタル 教科書体 NP-B" panose="02020700000000000000" pitchFamily="18" charset="-128"/>
                <a:ea typeface="UD デジタル 教科書体 NP-B" panose="02020700000000000000" pitchFamily="18" charset="-128"/>
              </a:rPr>
              <a:t>目　的</a:t>
            </a:r>
            <a:r>
              <a:rPr lang="en-US" altLang="ja-JP" sz="8000" b="1" dirty="0">
                <a:solidFill>
                  <a:srgbClr val="FFFF00"/>
                </a:solidFill>
                <a:latin typeface="UD デジタル 教科書体 NP-B" panose="02020700000000000000" pitchFamily="18" charset="-128"/>
                <a:ea typeface="UD デジタル 教科書体 NP-B" panose="02020700000000000000" pitchFamily="18" charset="-128"/>
              </a:rPr>
              <a:t>】</a:t>
            </a:r>
            <a:br>
              <a:rPr lang="en-US" altLang="ja-JP" sz="8000" dirty="0"/>
            </a:br>
            <a:endParaRPr kumimoji="1" lang="ja-JP" altLang="en-US" sz="8000" dirty="0"/>
          </a:p>
        </p:txBody>
      </p:sp>
    </p:spTree>
    <p:extLst>
      <p:ext uri="{BB962C8B-B14F-4D97-AF65-F5344CB8AC3E}">
        <p14:creationId xmlns:p14="http://schemas.microsoft.com/office/powerpoint/2010/main" val="3056040345"/>
      </p:ext>
    </p:extLst>
  </p:cSld>
  <p:clrMapOvr>
    <a:masterClrMapping/>
  </p:clrMapOvr>
  <mc:AlternateContent xmlns:mc="http://schemas.openxmlformats.org/markup-compatibility/2006" xmlns:p14="http://schemas.microsoft.com/office/powerpoint/2010/main">
    <mc:Choice Requires="p14">
      <p:transition spd="slow" p14:dur="2000" advTm="11039"/>
    </mc:Choice>
    <mc:Fallback xmlns="">
      <p:transition spd="slow" advTm="110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wipe(down)">
                                      <p:cBhvr>
                                        <p:cTn id="11" dur="1000"/>
                                        <p:tgtEl>
                                          <p:spTgt spid="5">
                                            <p:bg/>
                                          </p:spTgt>
                                        </p:tgtEl>
                                      </p:cBhvr>
                                    </p:animEffect>
                                  </p:childTnLst>
                                </p:cTn>
                              </p:par>
                            </p:childTnLst>
                          </p:cTn>
                        </p:par>
                        <p:par>
                          <p:cTn id="12" fill="hold">
                            <p:stCondLst>
                              <p:cond delay="3000"/>
                            </p:stCondLst>
                            <p:childTnLst>
                              <p:par>
                                <p:cTn id="13" presetID="22" presetClass="entr" presetSubtype="4" fill="hold" grpId="0"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1000"/>
                                        <p:tgtEl>
                                          <p:spTgt spid="5">
                                            <p:txEl>
                                              <p:pRg st="0" end="0"/>
                                            </p:txEl>
                                          </p:spTgt>
                                        </p:tgtEl>
                                      </p:cBhvr>
                                    </p:animEffect>
                                  </p:childTnLst>
                                </p:cTn>
                              </p:par>
                            </p:childTnLst>
                          </p:cTn>
                        </p:par>
                        <p:par>
                          <p:cTn id="16" fill="hold">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down)">
                                      <p:cBhvr>
                                        <p:cTn id="19" dur="1000"/>
                                        <p:tgtEl>
                                          <p:spTgt spid="5">
                                            <p:txEl>
                                              <p:pRg st="1" end="1"/>
                                            </p:txEl>
                                          </p:spTgt>
                                        </p:tgtEl>
                                      </p:cBhvr>
                                    </p:animEffect>
                                  </p:childTnLst>
                                </p:cTn>
                              </p:par>
                            </p:childTnLst>
                          </p:cTn>
                        </p:par>
                        <p:par>
                          <p:cTn id="20" fill="hold">
                            <p:stCondLst>
                              <p:cond delay="5000"/>
                            </p:stCondLst>
                            <p:childTnLst>
                              <p:par>
                                <p:cTn id="21" presetID="22" presetClass="entr" presetSubtype="4"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1000"/>
                                        <p:tgtEl>
                                          <p:spTgt spid="5">
                                            <p:txEl>
                                              <p:pRg st="2" end="2"/>
                                            </p:txEl>
                                          </p:spTgt>
                                        </p:tgtEl>
                                      </p:cBhvr>
                                    </p:animEffect>
                                  </p:childTnLst>
                                </p:cTn>
                              </p:par>
                            </p:childTnLst>
                          </p:cTn>
                        </p:par>
                        <p:par>
                          <p:cTn id="24" fill="hold">
                            <p:stCondLst>
                              <p:cond delay="6000"/>
                            </p:stCondLst>
                            <p:childTnLst>
                              <p:par>
                                <p:cTn id="25" presetID="22" presetClass="entr" presetSubtype="4" fill="hold" grpId="0"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1000"/>
                                        <p:tgtEl>
                                          <p:spTgt spid="5">
                                            <p:txEl>
                                              <p:pRg st="3" end="3"/>
                                            </p:txEl>
                                          </p:spTgt>
                                        </p:tgtEl>
                                      </p:cBhvr>
                                    </p:animEffect>
                                  </p:childTnLst>
                                </p:cTn>
                              </p:par>
                            </p:childTnLst>
                          </p:cTn>
                        </p:par>
                        <p:par>
                          <p:cTn id="28" fill="hold">
                            <p:stCondLst>
                              <p:cond delay="7000"/>
                            </p:stCondLst>
                            <p:childTnLst>
                              <p:par>
                                <p:cTn id="29" presetID="22" presetClass="entr" presetSubtype="4" fill="hold" grpId="0" nodeType="after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wipe(down)">
                                      <p:cBhvr>
                                        <p:cTn id="31"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6FEF5F6-D779-40BF-8FE3-D5E3AD19C4F2}"/>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1115616" y="2063495"/>
            <a:ext cx="3744416" cy="4465214"/>
          </a:xfrm>
          <a:solidFill>
            <a:schemeClr val="accent5">
              <a:lumMod val="20000"/>
              <a:lumOff val="80000"/>
            </a:schemeClr>
          </a:solidFill>
        </p:spPr>
        <p:txBody>
          <a:bodyPr>
            <a:noAutofit/>
          </a:bodyPr>
          <a:lstStyle/>
          <a:p>
            <a:pPr marL="0" indent="0">
              <a:buNone/>
            </a:pPr>
            <a:endParaRPr kumimoji="1" lang="en-US" altLang="ja-JP" sz="2800" dirty="0">
              <a:solidFill>
                <a:srgbClr val="C00000"/>
              </a:solidFill>
            </a:endParaRPr>
          </a:p>
          <a:p>
            <a:pPr>
              <a:lnSpc>
                <a:spcPct val="150000"/>
              </a:lnSpc>
            </a:pPr>
            <a:r>
              <a:rPr lang="ja-JP" altLang="en-US" b="1" dirty="0">
                <a:solidFill>
                  <a:srgbClr val="0033CC"/>
                </a:solidFill>
              </a:rPr>
              <a:t>グラウンドゴルフ</a:t>
            </a:r>
            <a:endParaRPr lang="en-US" altLang="ja-JP" b="1" dirty="0">
              <a:solidFill>
                <a:srgbClr val="0033CC"/>
              </a:solidFill>
            </a:endParaRPr>
          </a:p>
          <a:p>
            <a:pPr>
              <a:lnSpc>
                <a:spcPct val="150000"/>
              </a:lnSpc>
            </a:pPr>
            <a:r>
              <a:rPr lang="ja-JP" altLang="en-US" b="1" dirty="0">
                <a:solidFill>
                  <a:srgbClr val="0033CC"/>
                </a:solidFill>
              </a:rPr>
              <a:t>健康</a:t>
            </a:r>
            <a:r>
              <a:rPr kumimoji="1" lang="ja-JP" altLang="en-US" b="1" dirty="0">
                <a:solidFill>
                  <a:srgbClr val="0033CC"/>
                </a:solidFill>
              </a:rPr>
              <a:t>体操</a:t>
            </a:r>
            <a:endParaRPr kumimoji="1" lang="en-US" altLang="ja-JP" b="1" dirty="0">
              <a:solidFill>
                <a:srgbClr val="0033CC"/>
              </a:solidFill>
            </a:endParaRPr>
          </a:p>
          <a:p>
            <a:pPr>
              <a:lnSpc>
                <a:spcPct val="150000"/>
              </a:lnSpc>
            </a:pPr>
            <a:r>
              <a:rPr lang="ja-JP" altLang="en-US" b="1" dirty="0">
                <a:solidFill>
                  <a:srgbClr val="0033CC"/>
                </a:solidFill>
              </a:rPr>
              <a:t>民踊の会</a:t>
            </a:r>
            <a:endParaRPr lang="en-US" altLang="ja-JP" b="1" dirty="0">
              <a:solidFill>
                <a:srgbClr val="0033CC"/>
              </a:solidFill>
            </a:endParaRPr>
          </a:p>
          <a:p>
            <a:pPr>
              <a:lnSpc>
                <a:spcPct val="150000"/>
              </a:lnSpc>
            </a:pPr>
            <a:r>
              <a:rPr lang="ja-JP" altLang="en-US" b="1" dirty="0">
                <a:solidFill>
                  <a:srgbClr val="0033CC"/>
                </a:solidFill>
              </a:rPr>
              <a:t>吟醸会</a:t>
            </a:r>
            <a:endParaRPr lang="en-US" altLang="ja-JP" b="1" dirty="0">
              <a:solidFill>
                <a:srgbClr val="0033CC"/>
              </a:solidFill>
            </a:endParaRPr>
          </a:p>
          <a:p>
            <a:pPr>
              <a:lnSpc>
                <a:spcPct val="150000"/>
              </a:lnSpc>
            </a:pPr>
            <a:r>
              <a:rPr lang="ja-JP" altLang="en-US" b="1" dirty="0">
                <a:solidFill>
                  <a:srgbClr val="0033CC"/>
                </a:solidFill>
              </a:rPr>
              <a:t>カラオケ愛好会</a:t>
            </a:r>
            <a:endParaRPr kumimoji="1" lang="en-US" altLang="ja-JP" b="1" dirty="0">
              <a:solidFill>
                <a:srgbClr val="0033CC"/>
              </a:solidFill>
            </a:endParaRPr>
          </a:p>
          <a:p>
            <a:pPr>
              <a:lnSpc>
                <a:spcPct val="150000"/>
              </a:lnSpc>
            </a:pPr>
            <a:r>
              <a:rPr lang="ja-JP" altLang="en-US" b="1" dirty="0">
                <a:solidFill>
                  <a:srgbClr val="0033CC"/>
                </a:solidFill>
              </a:rPr>
              <a:t>遊々ランチの会</a:t>
            </a:r>
            <a:endParaRPr lang="en-US" altLang="ja-JP" b="1" dirty="0">
              <a:solidFill>
                <a:srgbClr val="0033CC"/>
              </a:solidFill>
            </a:endParaRPr>
          </a:p>
          <a:p>
            <a:pPr marL="0" indent="0">
              <a:buNone/>
            </a:pPr>
            <a:endParaRPr kumimoji="1" lang="en-US" altLang="ja-JP" dirty="0"/>
          </a:p>
        </p:txBody>
      </p:sp>
      <p:sp>
        <p:nvSpPr>
          <p:cNvPr id="4" name="コンテンツ プレースホルダー 1"/>
          <p:cNvSpPr txBox="1">
            <a:spLocks/>
          </p:cNvSpPr>
          <p:nvPr/>
        </p:nvSpPr>
        <p:spPr>
          <a:xfrm>
            <a:off x="4680012" y="2151173"/>
            <a:ext cx="3600400" cy="4377535"/>
          </a:xfrm>
          <a:prstGeom prst="rect">
            <a:avLst/>
          </a:prstGeom>
          <a:solidFill>
            <a:schemeClr val="accent5">
              <a:lumMod val="20000"/>
              <a:lumOff val="80000"/>
            </a:schemeClr>
          </a:solidFill>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kumimoji="1"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buFont typeface="Symbol" pitchFamily="18" charset="2"/>
              <a:buNone/>
            </a:pPr>
            <a:endParaRPr lang="en-US" altLang="ja-JP" sz="2800" dirty="0">
              <a:solidFill>
                <a:srgbClr val="C00000"/>
              </a:solidFill>
            </a:endParaRPr>
          </a:p>
          <a:p>
            <a:pPr>
              <a:lnSpc>
                <a:spcPct val="150000"/>
              </a:lnSpc>
            </a:pPr>
            <a:r>
              <a:rPr lang="ja-JP" altLang="en-US" b="1" dirty="0">
                <a:solidFill>
                  <a:srgbClr val="0033CC"/>
                </a:solidFill>
              </a:rPr>
              <a:t>パソコン同好会</a:t>
            </a:r>
            <a:endParaRPr lang="en-US" altLang="ja-JP" b="1" dirty="0">
              <a:solidFill>
                <a:srgbClr val="0033CC"/>
              </a:solidFill>
            </a:endParaRPr>
          </a:p>
          <a:p>
            <a:pPr>
              <a:lnSpc>
                <a:spcPct val="150000"/>
              </a:lnSpc>
            </a:pPr>
            <a:r>
              <a:rPr lang="ja-JP" altLang="en-US" b="1" dirty="0">
                <a:solidFill>
                  <a:srgbClr val="0033CC"/>
                </a:solidFill>
              </a:rPr>
              <a:t>なでしこの会</a:t>
            </a:r>
            <a:endParaRPr lang="en-US" altLang="ja-JP" b="1" dirty="0">
              <a:solidFill>
                <a:srgbClr val="0033CC"/>
              </a:solidFill>
            </a:endParaRPr>
          </a:p>
          <a:p>
            <a:pPr>
              <a:lnSpc>
                <a:spcPct val="150000"/>
              </a:lnSpc>
            </a:pPr>
            <a:r>
              <a:rPr lang="ja-JP" altLang="en-US" b="1" dirty="0">
                <a:solidFill>
                  <a:srgbClr val="0033CC"/>
                </a:solidFill>
              </a:rPr>
              <a:t>合奏ハナミズキ</a:t>
            </a:r>
            <a:endParaRPr lang="en-US" altLang="ja-JP" b="1" dirty="0">
              <a:solidFill>
                <a:srgbClr val="0033CC"/>
              </a:solidFill>
            </a:endParaRPr>
          </a:p>
          <a:p>
            <a:pPr marL="0" indent="0">
              <a:lnSpc>
                <a:spcPct val="150000"/>
              </a:lnSpc>
              <a:buFont typeface="Symbol" pitchFamily="18" charset="2"/>
              <a:buNone/>
            </a:pPr>
            <a:r>
              <a:rPr lang="ja-JP" altLang="en-US" sz="2000" b="1" dirty="0">
                <a:solidFill>
                  <a:srgbClr val="C00000"/>
                </a:solidFill>
              </a:rPr>
              <a:t>一般オープン参加歓迎</a:t>
            </a:r>
            <a:endParaRPr lang="en-US" altLang="ja-JP" b="1" dirty="0">
              <a:solidFill>
                <a:srgbClr val="C00000"/>
              </a:solidFill>
            </a:endParaRPr>
          </a:p>
          <a:p>
            <a:pPr>
              <a:lnSpc>
                <a:spcPct val="150000"/>
              </a:lnSpc>
            </a:pPr>
            <a:r>
              <a:rPr lang="ja-JP" altLang="en-US" b="1" dirty="0">
                <a:solidFill>
                  <a:srgbClr val="0033CC"/>
                </a:solidFill>
              </a:rPr>
              <a:t>ハイキング</a:t>
            </a:r>
          </a:p>
        </p:txBody>
      </p:sp>
      <p:sp>
        <p:nvSpPr>
          <p:cNvPr id="3" name="タイトル 2"/>
          <p:cNvSpPr>
            <a:spLocks noGrp="1"/>
          </p:cNvSpPr>
          <p:nvPr>
            <p:ph type="title"/>
          </p:nvPr>
        </p:nvSpPr>
        <p:spPr>
          <a:xfrm>
            <a:off x="1115616" y="620688"/>
            <a:ext cx="7164796" cy="1728910"/>
          </a:xfrm>
          <a:solidFill>
            <a:schemeClr val="accent6">
              <a:lumMod val="50000"/>
            </a:schemeClr>
          </a:solidFill>
        </p:spPr>
        <p:txBody>
          <a:bodyPr>
            <a:normAutofit fontScale="90000"/>
          </a:bodyPr>
          <a:lstStyle/>
          <a:p>
            <a:br>
              <a:rPr kumimoji="1" lang="en-US" altLang="ja-JP" sz="5300" dirty="0">
                <a:solidFill>
                  <a:srgbClr val="FFFF00"/>
                </a:solidFill>
              </a:rPr>
            </a:br>
            <a:br>
              <a:rPr kumimoji="1" lang="en-US" altLang="ja-JP" sz="5300" dirty="0">
                <a:solidFill>
                  <a:srgbClr val="FFFF00"/>
                </a:solidFill>
              </a:rPr>
            </a:br>
            <a:r>
              <a:rPr lang="ja-JP" altLang="en-US" sz="7200" dirty="0">
                <a:solidFill>
                  <a:srgbClr val="FFFF00"/>
                </a:solidFill>
              </a:rPr>
              <a:t>サークル活動</a:t>
            </a:r>
            <a:br>
              <a:rPr lang="en-US" altLang="ja-JP" sz="7200" dirty="0">
                <a:solidFill>
                  <a:srgbClr val="C00000"/>
                </a:solidFill>
              </a:rPr>
            </a:br>
            <a:br>
              <a:rPr kumimoji="1" lang="en-US" altLang="ja-JP" sz="6700" dirty="0">
                <a:solidFill>
                  <a:srgbClr val="FFFF00"/>
                </a:solidFill>
              </a:rPr>
            </a:br>
            <a:endParaRPr kumimoji="1" lang="ja-JP" altLang="en-US" sz="3100" dirty="0">
              <a:solidFill>
                <a:schemeClr val="bg1"/>
              </a:solidFill>
            </a:endParaRPr>
          </a:p>
        </p:txBody>
      </p:sp>
    </p:spTree>
    <p:extLst>
      <p:ext uri="{BB962C8B-B14F-4D97-AF65-F5344CB8AC3E}">
        <p14:creationId xmlns:p14="http://schemas.microsoft.com/office/powerpoint/2010/main" val="3969636234"/>
      </p:ext>
    </p:extLst>
  </p:cSld>
  <p:clrMapOvr>
    <a:masterClrMapping/>
  </p:clrMapOvr>
  <mc:AlternateContent xmlns:mc="http://schemas.openxmlformats.org/markup-compatibility/2006" xmlns:p14="http://schemas.microsoft.com/office/powerpoint/2010/main">
    <mc:Choice Requires="p14">
      <p:transition spd="slow" p14:dur="2000" advTm="17776"/>
    </mc:Choice>
    <mc:Fallback xmlns="">
      <p:transition spd="slow" advTm="17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14" presetClass="entr" presetSubtype="10" fill="hold" grpId="0" nodeType="after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randombar(horizontal)">
                                      <p:cBhvr>
                                        <p:cTn id="13" dur="1000"/>
                                        <p:tgtEl>
                                          <p:spTgt spid="2">
                                            <p:bg/>
                                          </p:spTgt>
                                        </p:tgtEl>
                                      </p:cBhvr>
                                    </p:animEffect>
                                  </p:childTnLst>
                                </p:cTn>
                              </p:par>
                            </p:childTnLst>
                          </p:cTn>
                        </p:par>
                        <p:par>
                          <p:cTn id="14" fill="hold">
                            <p:stCondLst>
                              <p:cond delay="2500"/>
                            </p:stCondLst>
                            <p:childTnLst>
                              <p:par>
                                <p:cTn id="15" presetID="14" presetClass="entr" presetSubtype="10" fill="hold" grpId="0"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1000"/>
                                        <p:tgtEl>
                                          <p:spTgt spid="2">
                                            <p:txEl>
                                              <p:pRg st="1" end="1"/>
                                            </p:txEl>
                                          </p:spTgt>
                                        </p:tgtEl>
                                      </p:cBhvr>
                                    </p:animEffect>
                                  </p:childTnLst>
                                </p:cTn>
                              </p:par>
                            </p:childTnLst>
                          </p:cTn>
                        </p:par>
                        <p:par>
                          <p:cTn id="18" fill="hold">
                            <p:stCondLst>
                              <p:cond delay="3500"/>
                            </p:stCondLst>
                            <p:childTnLst>
                              <p:par>
                                <p:cTn id="19" presetID="14" presetClass="entr" presetSubtype="10" fill="hold" grpId="0" nodeType="after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1" dur="1000"/>
                                        <p:tgtEl>
                                          <p:spTgt spid="2">
                                            <p:txEl>
                                              <p:pRg st="2" end="2"/>
                                            </p:txEl>
                                          </p:spTgt>
                                        </p:tgtEl>
                                      </p:cBhvr>
                                    </p:animEffect>
                                  </p:childTnLst>
                                </p:cTn>
                              </p:par>
                            </p:childTnLst>
                          </p:cTn>
                        </p:par>
                        <p:par>
                          <p:cTn id="22" fill="hold">
                            <p:stCondLst>
                              <p:cond delay="4500"/>
                            </p:stCondLst>
                            <p:childTnLst>
                              <p:par>
                                <p:cTn id="23" presetID="14" presetClass="entr" presetSubtype="10" fill="hold" grpId="0"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5" dur="1000"/>
                                        <p:tgtEl>
                                          <p:spTgt spid="2">
                                            <p:txEl>
                                              <p:pRg st="3" end="3"/>
                                            </p:txEl>
                                          </p:spTgt>
                                        </p:tgtEl>
                                      </p:cBhvr>
                                    </p:animEffect>
                                  </p:childTnLst>
                                </p:cTn>
                              </p:par>
                            </p:childTnLst>
                          </p:cTn>
                        </p:par>
                        <p:par>
                          <p:cTn id="26" fill="hold">
                            <p:stCondLst>
                              <p:cond delay="5500"/>
                            </p:stCondLst>
                            <p:childTnLst>
                              <p:par>
                                <p:cTn id="27" presetID="14" presetClass="entr" presetSubtype="10" fill="hold" grpId="0" nodeType="after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9" dur="1000"/>
                                        <p:tgtEl>
                                          <p:spTgt spid="2">
                                            <p:txEl>
                                              <p:pRg st="4" end="4"/>
                                            </p:txEl>
                                          </p:spTgt>
                                        </p:tgtEl>
                                      </p:cBhvr>
                                    </p:animEffect>
                                  </p:childTnLst>
                                </p:cTn>
                              </p:par>
                            </p:childTnLst>
                          </p:cTn>
                        </p:par>
                        <p:par>
                          <p:cTn id="30" fill="hold">
                            <p:stCondLst>
                              <p:cond delay="6500"/>
                            </p:stCondLst>
                            <p:childTnLst>
                              <p:par>
                                <p:cTn id="31" presetID="14" presetClass="entr" presetSubtype="10" fill="hold" grpId="0" nodeType="after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3" dur="1000"/>
                                        <p:tgtEl>
                                          <p:spTgt spid="2">
                                            <p:txEl>
                                              <p:pRg st="5" end="5"/>
                                            </p:txEl>
                                          </p:spTgt>
                                        </p:tgtEl>
                                      </p:cBhvr>
                                    </p:animEffect>
                                  </p:childTnLst>
                                </p:cTn>
                              </p:par>
                            </p:childTnLst>
                          </p:cTn>
                        </p:par>
                        <p:par>
                          <p:cTn id="34" fill="hold">
                            <p:stCondLst>
                              <p:cond delay="7500"/>
                            </p:stCondLst>
                            <p:childTnLst>
                              <p:par>
                                <p:cTn id="35" presetID="14" presetClass="entr" presetSubtype="10" fill="hold" grpId="0" nodeType="after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7" dur="1000"/>
                                        <p:tgtEl>
                                          <p:spTgt spid="2">
                                            <p:txEl>
                                              <p:pRg st="6" end="6"/>
                                            </p:txEl>
                                          </p:spTgt>
                                        </p:tgtEl>
                                      </p:cBhvr>
                                    </p:animEffect>
                                  </p:childTnLst>
                                </p:cTn>
                              </p:par>
                            </p:childTnLst>
                          </p:cTn>
                        </p:par>
                        <p:par>
                          <p:cTn id="38" fill="hold">
                            <p:stCondLst>
                              <p:cond delay="8500"/>
                            </p:stCondLst>
                            <p:childTnLst>
                              <p:par>
                                <p:cTn id="39" presetID="14" presetClass="entr" presetSubtype="10" fill="hold" grpId="0" nodeType="afterEffect">
                                  <p:stCondLst>
                                    <p:cond delay="0"/>
                                  </p:stCondLst>
                                  <p:childTnLst>
                                    <p:set>
                                      <p:cBhvr>
                                        <p:cTn id="40" dur="1" fill="hold">
                                          <p:stCondLst>
                                            <p:cond delay="0"/>
                                          </p:stCondLst>
                                        </p:cTn>
                                        <p:tgtEl>
                                          <p:spTgt spid="4">
                                            <p:bg/>
                                          </p:spTgt>
                                        </p:tgtEl>
                                        <p:attrNameLst>
                                          <p:attrName>style.visibility</p:attrName>
                                        </p:attrNameLst>
                                      </p:cBhvr>
                                      <p:to>
                                        <p:strVal val="visible"/>
                                      </p:to>
                                    </p:set>
                                    <p:animEffect transition="in" filter="randombar(horizontal)">
                                      <p:cBhvr>
                                        <p:cTn id="41" dur="750"/>
                                        <p:tgtEl>
                                          <p:spTgt spid="4">
                                            <p:bg/>
                                          </p:spTgt>
                                        </p:tgtEl>
                                      </p:cBhvr>
                                    </p:animEffect>
                                  </p:childTnLst>
                                </p:cTn>
                              </p:par>
                            </p:childTnLst>
                          </p:cTn>
                        </p:par>
                        <p:par>
                          <p:cTn id="42" fill="hold">
                            <p:stCondLst>
                              <p:cond delay="9250"/>
                            </p:stCondLst>
                            <p:childTnLst>
                              <p:par>
                                <p:cTn id="43" presetID="14" presetClass="entr" presetSubtype="10" fill="hold" grpId="0" nodeType="after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45" dur="750"/>
                                        <p:tgtEl>
                                          <p:spTgt spid="4">
                                            <p:txEl>
                                              <p:pRg st="1" end="1"/>
                                            </p:txEl>
                                          </p:spTgt>
                                        </p:tgtEl>
                                      </p:cBhvr>
                                    </p:animEffect>
                                  </p:childTnLst>
                                </p:cTn>
                              </p:par>
                            </p:childTnLst>
                          </p:cTn>
                        </p:par>
                        <p:par>
                          <p:cTn id="46" fill="hold">
                            <p:stCondLst>
                              <p:cond delay="10000"/>
                            </p:stCondLst>
                            <p:childTnLst>
                              <p:par>
                                <p:cTn id="47" presetID="14" presetClass="entr" presetSubtype="10" fill="hold" grpId="0" nodeType="after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9" dur="750"/>
                                        <p:tgtEl>
                                          <p:spTgt spid="4">
                                            <p:txEl>
                                              <p:pRg st="2" end="2"/>
                                            </p:txEl>
                                          </p:spTgt>
                                        </p:tgtEl>
                                      </p:cBhvr>
                                    </p:animEffect>
                                  </p:childTnLst>
                                </p:cTn>
                              </p:par>
                            </p:childTnLst>
                          </p:cTn>
                        </p:par>
                        <p:par>
                          <p:cTn id="50" fill="hold">
                            <p:stCondLst>
                              <p:cond delay="10750"/>
                            </p:stCondLst>
                            <p:childTnLst>
                              <p:par>
                                <p:cTn id="51" presetID="14" presetClass="entr" presetSubtype="10" fill="hold" grpId="0" nodeType="after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53" dur="750"/>
                                        <p:tgtEl>
                                          <p:spTgt spid="4">
                                            <p:txEl>
                                              <p:pRg st="3" end="3"/>
                                            </p:txEl>
                                          </p:spTgt>
                                        </p:tgtEl>
                                      </p:cBhvr>
                                    </p:animEffect>
                                  </p:childTnLst>
                                </p:cTn>
                              </p:par>
                            </p:childTnLst>
                          </p:cTn>
                        </p:par>
                        <p:par>
                          <p:cTn id="54" fill="hold">
                            <p:stCondLst>
                              <p:cond delay="11500"/>
                            </p:stCondLst>
                            <p:childTnLst>
                              <p:par>
                                <p:cTn id="55" presetID="14" presetClass="entr" presetSubtype="10" fill="hold" grpId="0" nodeType="after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57" dur="750"/>
                                        <p:tgtEl>
                                          <p:spTgt spid="4">
                                            <p:txEl>
                                              <p:pRg st="4" end="4"/>
                                            </p:txEl>
                                          </p:spTgt>
                                        </p:tgtEl>
                                      </p:cBhvr>
                                    </p:animEffect>
                                  </p:childTnLst>
                                </p:cTn>
                              </p:par>
                            </p:childTnLst>
                          </p:cTn>
                        </p:par>
                        <p:par>
                          <p:cTn id="58" fill="hold">
                            <p:stCondLst>
                              <p:cond delay="12250"/>
                            </p:stCondLst>
                            <p:childTnLst>
                              <p:par>
                                <p:cTn id="59" presetID="14" presetClass="entr" presetSubtype="10" fill="hold" grpId="0" nodeType="afterEffect">
                                  <p:stCondLst>
                                    <p:cond delay="0"/>
                                  </p:stCondLst>
                                  <p:childTnLst>
                                    <p:set>
                                      <p:cBhvr>
                                        <p:cTn id="60" dur="1" fill="hold">
                                          <p:stCondLst>
                                            <p:cond delay="0"/>
                                          </p:stCondLst>
                                        </p:cTn>
                                        <p:tgtEl>
                                          <p:spTgt spid="4">
                                            <p:txEl>
                                              <p:pRg st="5" end="5"/>
                                            </p:txEl>
                                          </p:spTgt>
                                        </p:tgtEl>
                                        <p:attrNameLst>
                                          <p:attrName>style.visibility</p:attrName>
                                        </p:attrNameLst>
                                      </p:cBhvr>
                                      <p:to>
                                        <p:strVal val="visible"/>
                                      </p:to>
                                    </p:set>
                                    <p:animEffect transition="in" filter="randombar(horizontal)">
                                      <p:cBhvr>
                                        <p:cTn id="61" dur="75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build="p" animBg="1"/>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FC23EB0D-9E8A-42C0-9D99-66BC5F49DEDE}"/>
              </a:ext>
            </a:extLst>
          </p:cNvPr>
          <p:cNvSpPr/>
          <p:nvPr/>
        </p:nvSpPr>
        <p:spPr>
          <a:xfrm>
            <a:off x="0" y="0"/>
            <a:ext cx="9144000" cy="68580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866" name="タイトル 1"/>
          <p:cNvSpPr>
            <a:spLocks noGrp="1"/>
          </p:cNvSpPr>
          <p:nvPr>
            <p:ph type="title"/>
          </p:nvPr>
        </p:nvSpPr>
        <p:spPr>
          <a:xfrm>
            <a:off x="1391699" y="334604"/>
            <a:ext cx="6408712" cy="792088"/>
          </a:xfrm>
        </p:spPr>
        <p:txBody>
          <a:bodyPr>
            <a:noAutofit/>
          </a:bodyPr>
          <a:lstStyle/>
          <a:p>
            <a:r>
              <a:rPr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朝倉台</a:t>
            </a:r>
            <a:r>
              <a:rPr lang="ja-JP" altLang="en-US" sz="5400" dirty="0">
                <a:solidFill>
                  <a:srgbClr val="002060"/>
                </a:solidFill>
                <a:latin typeface="UD デジタル 教科書体 NP-B" panose="02020700000000000000" pitchFamily="18" charset="-128"/>
                <a:ea typeface="UD デジタル 教科書体 NP-B" panose="02020700000000000000" pitchFamily="18" charset="-128"/>
              </a:rPr>
              <a:t>「盛春クラブ」</a:t>
            </a:r>
          </a:p>
        </p:txBody>
      </p:sp>
      <p:pic>
        <p:nvPicPr>
          <p:cNvPr id="36869" name="コンテンツ プレースホルダー 2"/>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19040" y="1192445"/>
            <a:ext cx="3687399" cy="2621332"/>
          </a:xfrm>
        </p:spPr>
      </p:pic>
      <p:pic>
        <p:nvPicPr>
          <p:cNvPr id="4098" name="Picture 2" descr="C:\Users\user\Pictures\2016朝倉台夏祭り\8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8754" y="3864799"/>
            <a:ext cx="4555690" cy="2895152"/>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7424479" y="6301145"/>
            <a:ext cx="1345240" cy="338554"/>
          </a:xfrm>
          <a:prstGeom prst="rect">
            <a:avLst/>
          </a:prstGeom>
          <a:solidFill>
            <a:srgbClr val="7030A0"/>
          </a:solidFill>
        </p:spPr>
        <p:txBody>
          <a:bodyPr wrap="none" rtlCol="0">
            <a:spAutoFit/>
          </a:bodyPr>
          <a:lstStyle/>
          <a:p>
            <a:r>
              <a:rPr kumimoji="1" lang="ja-JP" altLang="en-US" sz="1600" dirty="0">
                <a:solidFill>
                  <a:schemeClr val="bg1"/>
                </a:solidFill>
              </a:rPr>
              <a:t>朝倉台夏祭り</a:t>
            </a:r>
          </a:p>
        </p:txBody>
      </p:sp>
      <p:sp>
        <p:nvSpPr>
          <p:cNvPr id="36872" name="テキスト ボックス 2"/>
          <p:cNvSpPr txBox="1">
            <a:spLocks noChangeArrowheads="1"/>
          </p:cNvSpPr>
          <p:nvPr/>
        </p:nvSpPr>
        <p:spPr bwMode="auto">
          <a:xfrm>
            <a:off x="683568" y="3879530"/>
            <a:ext cx="3307665" cy="338554"/>
          </a:xfrm>
          <a:prstGeom prst="rect">
            <a:avLst/>
          </a:prstGeom>
          <a:solidFill>
            <a:schemeClr val="accent5">
              <a:lumMod val="20000"/>
              <a:lumOff val="80000"/>
            </a:schemeClr>
          </a:solidFill>
          <a:ln>
            <a:noFill/>
          </a:ln>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1600" b="1" dirty="0">
                <a:latin typeface="+mn-ea"/>
                <a:ea typeface="+mn-ea"/>
              </a:rPr>
              <a:t>ボランティア環境Ｇと合同清掃活動</a:t>
            </a:r>
          </a:p>
        </p:txBody>
      </p:sp>
      <p:pic>
        <p:nvPicPr>
          <p:cNvPr id="10242" name="Picture 2" descr="C:\Users\user\Pictures\KIMG2343やまのべグリーンヒルズ.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281" y="4287419"/>
            <a:ext cx="3808263" cy="216698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619672" y="6463879"/>
            <a:ext cx="1415772" cy="338554"/>
          </a:xfrm>
          <a:prstGeom prst="rect">
            <a:avLst/>
          </a:prstGeom>
          <a:solidFill>
            <a:schemeClr val="accent5">
              <a:lumMod val="20000"/>
              <a:lumOff val="80000"/>
            </a:schemeClr>
          </a:solidFill>
        </p:spPr>
        <p:txBody>
          <a:bodyPr wrap="none" rtlCol="0">
            <a:spAutoFit/>
          </a:bodyPr>
          <a:lstStyle/>
          <a:p>
            <a:r>
              <a:rPr kumimoji="1" lang="ja-JP" altLang="en-US" sz="1600" dirty="0"/>
              <a:t>福祉施設慰問</a:t>
            </a:r>
          </a:p>
        </p:txBody>
      </p:sp>
      <p:pic>
        <p:nvPicPr>
          <p:cNvPr id="11266" name="Picture 2" descr="C:\Users\user\Pictures\朝倉台・盛春クラブ\image209[1] (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8753" y="1195440"/>
            <a:ext cx="4607139" cy="2605870"/>
          </a:xfrm>
          <a:prstGeom prst="rect">
            <a:avLst/>
          </a:prstGeom>
          <a:noFill/>
          <a:extLst>
            <a:ext uri="{909E8E84-426E-40DD-AFC4-6F175D3DCCD1}">
              <a14:hiddenFill xmlns:a14="http://schemas.microsoft.com/office/drawing/2010/main">
                <a:solidFill>
                  <a:srgbClr val="FFFFFF"/>
                </a:solidFill>
              </a14:hiddenFill>
            </a:ext>
          </a:extLst>
        </p:spPr>
      </p:pic>
      <p:sp>
        <p:nvSpPr>
          <p:cNvPr id="36868" name="テキスト ボックス 13"/>
          <p:cNvSpPr txBox="1">
            <a:spLocks noChangeArrowheads="1"/>
          </p:cNvSpPr>
          <p:nvPr/>
        </p:nvSpPr>
        <p:spPr bwMode="auto">
          <a:xfrm>
            <a:off x="7251800" y="3329270"/>
            <a:ext cx="1657113" cy="338554"/>
          </a:xfrm>
          <a:prstGeom prst="rect">
            <a:avLst/>
          </a:prstGeom>
          <a:solidFill>
            <a:srgbClr val="FFFF00"/>
          </a:solidFill>
          <a:ln>
            <a:noFill/>
          </a:ln>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1600" dirty="0">
                <a:latin typeface="+mn-ea"/>
                <a:ea typeface="+mn-ea"/>
              </a:rPr>
              <a:t>パソコン同好会</a:t>
            </a:r>
          </a:p>
        </p:txBody>
      </p:sp>
    </p:spTree>
    <p:extLst>
      <p:ext uri="{BB962C8B-B14F-4D97-AF65-F5344CB8AC3E}">
        <p14:creationId xmlns:p14="http://schemas.microsoft.com/office/powerpoint/2010/main" val="1782554791"/>
      </p:ext>
    </p:extLst>
  </p:cSld>
  <p:clrMapOvr>
    <a:masterClrMapping/>
  </p:clrMapOvr>
  <mc:AlternateContent xmlns:mc="http://schemas.openxmlformats.org/markup-compatibility/2006" xmlns:p14="http://schemas.microsoft.com/office/powerpoint/2010/main">
    <mc:Choice Requires="p14">
      <p:transition spd="slow" p14:dur="2000" advTm="14231"/>
    </mc:Choice>
    <mc:Fallback xmlns="">
      <p:transition spd="slow" advTm="14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1500"/>
                                        <p:tgtEl>
                                          <p:spTgt spid="36866"/>
                                        </p:tgtEl>
                                      </p:cBhvr>
                                    </p:animEffect>
                                    <p:anim calcmode="lin" valueType="num">
                                      <p:cBhvr>
                                        <p:cTn id="8" dur="1500" fill="hold"/>
                                        <p:tgtEl>
                                          <p:spTgt spid="36866"/>
                                        </p:tgtEl>
                                        <p:attrNameLst>
                                          <p:attrName>ppt_x</p:attrName>
                                        </p:attrNameLst>
                                      </p:cBhvr>
                                      <p:tavLst>
                                        <p:tav tm="0">
                                          <p:val>
                                            <p:strVal val="#ppt_x"/>
                                          </p:val>
                                        </p:tav>
                                        <p:tav tm="100000">
                                          <p:val>
                                            <p:strVal val="#ppt_x"/>
                                          </p:val>
                                        </p:tav>
                                      </p:tavLst>
                                    </p:anim>
                                    <p:anim calcmode="lin" valueType="num">
                                      <p:cBhvr>
                                        <p:cTn id="9" dur="1500" fill="hold"/>
                                        <p:tgtEl>
                                          <p:spTgt spid="3686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6872"/>
                                        </p:tgtEl>
                                        <p:attrNameLst>
                                          <p:attrName>style.visibility</p:attrName>
                                        </p:attrNameLst>
                                      </p:cBhvr>
                                      <p:to>
                                        <p:strVal val="visible"/>
                                      </p:to>
                                    </p:set>
                                    <p:animEffect transition="in" filter="fade">
                                      <p:cBhvr>
                                        <p:cTn id="13" dur="1000"/>
                                        <p:tgtEl>
                                          <p:spTgt spid="36872"/>
                                        </p:tgtEl>
                                      </p:cBhvr>
                                    </p:animEffect>
                                    <p:anim calcmode="lin" valueType="num">
                                      <p:cBhvr>
                                        <p:cTn id="14" dur="1000" fill="hold"/>
                                        <p:tgtEl>
                                          <p:spTgt spid="36872"/>
                                        </p:tgtEl>
                                        <p:attrNameLst>
                                          <p:attrName>ppt_x</p:attrName>
                                        </p:attrNameLst>
                                      </p:cBhvr>
                                      <p:tavLst>
                                        <p:tav tm="0">
                                          <p:val>
                                            <p:strVal val="#ppt_x"/>
                                          </p:val>
                                        </p:tav>
                                        <p:tav tm="100000">
                                          <p:val>
                                            <p:strVal val="#ppt_x"/>
                                          </p:val>
                                        </p:tav>
                                      </p:tavLst>
                                    </p:anim>
                                    <p:anim calcmode="lin" valueType="num">
                                      <p:cBhvr>
                                        <p:cTn id="15" dur="1000" fill="hold"/>
                                        <p:tgtEl>
                                          <p:spTgt spid="36872"/>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36868"/>
                                        </p:tgtEl>
                                        <p:attrNameLst>
                                          <p:attrName>style.visibility</p:attrName>
                                        </p:attrNameLst>
                                      </p:cBhvr>
                                      <p:to>
                                        <p:strVal val="visible"/>
                                      </p:to>
                                    </p:set>
                                    <p:animEffect transition="in" filter="fade">
                                      <p:cBhvr>
                                        <p:cTn id="19" dur="1000"/>
                                        <p:tgtEl>
                                          <p:spTgt spid="36868"/>
                                        </p:tgtEl>
                                      </p:cBhvr>
                                    </p:animEffect>
                                    <p:anim calcmode="lin" valueType="num">
                                      <p:cBhvr>
                                        <p:cTn id="20" dur="1000" fill="hold"/>
                                        <p:tgtEl>
                                          <p:spTgt spid="36868"/>
                                        </p:tgtEl>
                                        <p:attrNameLst>
                                          <p:attrName>ppt_x</p:attrName>
                                        </p:attrNameLst>
                                      </p:cBhvr>
                                      <p:tavLst>
                                        <p:tav tm="0">
                                          <p:val>
                                            <p:strVal val="#ppt_x"/>
                                          </p:val>
                                        </p:tav>
                                        <p:tav tm="100000">
                                          <p:val>
                                            <p:strVal val="#ppt_x"/>
                                          </p:val>
                                        </p:tav>
                                      </p:tavLst>
                                    </p:anim>
                                    <p:anim calcmode="lin" valueType="num">
                                      <p:cBhvr>
                                        <p:cTn id="21" dur="1000" fill="hold"/>
                                        <p:tgtEl>
                                          <p:spTgt spid="36868"/>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4500"/>
                            </p:stCondLst>
                            <p:childTnLst>
                              <p:par>
                                <p:cTn id="29" presetID="42"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 grpId="0" animBg="1"/>
      <p:bldP spid="36872" grpId="0" animBg="1"/>
      <p:bldP spid="5" grpId="0" animBg="1"/>
      <p:bldP spid="3686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297A2F07-CC65-4FEE-A586-16FD36C3873D}"/>
              </a:ext>
            </a:extLst>
          </p:cNvPr>
          <p:cNvSpPr/>
          <p:nvPr/>
        </p:nvSpPr>
        <p:spPr>
          <a:xfrm>
            <a:off x="0" y="0"/>
            <a:ext cx="9144000" cy="68580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251520" y="1700808"/>
            <a:ext cx="8640960" cy="446449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a:xfrm>
            <a:off x="479165" y="178320"/>
            <a:ext cx="8229600" cy="1252728"/>
          </a:xfrm>
        </p:spPr>
        <p:txBody>
          <a:bodyPr>
            <a:normAutofit/>
          </a:bodyPr>
          <a:lstStyle/>
          <a:p>
            <a:r>
              <a:rPr kumimoji="1"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朝倉台</a:t>
            </a:r>
            <a:r>
              <a:rPr kumimoji="1" lang="ja-JP" altLang="en-US" sz="5400" dirty="0">
                <a:solidFill>
                  <a:srgbClr val="002060"/>
                </a:solidFill>
                <a:latin typeface="UD デジタル 教科書体 NP-B" panose="02020700000000000000" pitchFamily="18" charset="-128"/>
                <a:ea typeface="UD デジタル 教科書体 NP-B" panose="02020700000000000000" pitchFamily="18" charset="-128"/>
              </a:rPr>
              <a:t>「盛春クラブ」</a:t>
            </a:r>
            <a:endParaRPr kumimoji="1" lang="ja-JP" altLang="en-US" sz="5400" b="1" dirty="0">
              <a:solidFill>
                <a:srgbClr val="002060"/>
              </a:solidFill>
              <a:latin typeface="UD デジタル 教科書体 NP-B" panose="02020700000000000000" pitchFamily="18" charset="-128"/>
              <a:ea typeface="UD デジタル 教科書体 NP-B" panose="02020700000000000000" pitchFamily="18" charset="-128"/>
            </a:endParaRPr>
          </a:p>
        </p:txBody>
      </p:sp>
      <p:pic>
        <p:nvPicPr>
          <p:cNvPr id="10242" name="Picture 2" descr="C:\Users\user\Desktop\DSC_3[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9082" y="1954312"/>
            <a:ext cx="4083038" cy="2363509"/>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558931" y="4549065"/>
            <a:ext cx="1415772" cy="461665"/>
          </a:xfrm>
          <a:prstGeom prst="rect">
            <a:avLst/>
          </a:prstGeom>
          <a:solidFill>
            <a:schemeClr val="accent5">
              <a:lumMod val="40000"/>
              <a:lumOff val="60000"/>
            </a:schemeClr>
          </a:solidFill>
        </p:spPr>
        <p:txBody>
          <a:bodyPr wrap="none" rtlCol="0">
            <a:spAutoFit/>
          </a:bodyPr>
          <a:lstStyle/>
          <a:p>
            <a:r>
              <a:rPr lang="ja-JP" altLang="en-US" sz="2400" dirty="0">
                <a:latin typeface="UD デジタル 教科書体 NK-B" panose="02020700000000000000" pitchFamily="18" charset="-128"/>
                <a:ea typeface="UD デジタル 教科書体 NK-B" panose="02020700000000000000" pitchFamily="18" charset="-128"/>
              </a:rPr>
              <a:t>健康</a:t>
            </a:r>
            <a:r>
              <a:rPr kumimoji="1" lang="ja-JP" altLang="en-US" sz="2400" dirty="0">
                <a:latin typeface="UD デジタル 教科書体 NK-B" panose="02020700000000000000" pitchFamily="18" charset="-128"/>
                <a:ea typeface="UD デジタル 教科書体 NK-B" panose="02020700000000000000" pitchFamily="18" charset="-128"/>
              </a:rPr>
              <a:t>体操</a:t>
            </a:r>
          </a:p>
        </p:txBody>
      </p:sp>
      <p:sp>
        <p:nvSpPr>
          <p:cNvPr id="5" name="テキスト ボックス 4"/>
          <p:cNvSpPr txBox="1"/>
          <p:nvPr/>
        </p:nvSpPr>
        <p:spPr>
          <a:xfrm>
            <a:off x="5697886" y="4591869"/>
            <a:ext cx="2223686" cy="461665"/>
          </a:xfrm>
          <a:prstGeom prst="rect">
            <a:avLst/>
          </a:prstGeom>
          <a:solidFill>
            <a:schemeClr val="accent3">
              <a:lumMod val="40000"/>
              <a:lumOff val="60000"/>
            </a:schemeClr>
          </a:solidFill>
        </p:spPr>
        <p:txBody>
          <a:bodyPr wrap="none" rtlCol="0">
            <a:spAutoFit/>
          </a:bodyPr>
          <a:lstStyle/>
          <a:p>
            <a:r>
              <a:rPr lang="ja-JP" altLang="en-US" sz="2400" dirty="0">
                <a:latin typeface="UD デジタル 教科書体 NK-B" panose="02020700000000000000" pitchFamily="18" charset="-128"/>
                <a:ea typeface="UD デジタル 教科書体 NK-B" panose="02020700000000000000" pitchFamily="18" charset="-128"/>
              </a:rPr>
              <a:t>遊</a:t>
            </a:r>
            <a:r>
              <a:rPr kumimoji="1" lang="ja-JP" altLang="en-US" sz="2400" dirty="0">
                <a:latin typeface="UD デジタル 教科書体 NK-B" panose="02020700000000000000" pitchFamily="18" charset="-128"/>
                <a:ea typeface="UD デジタル 教科書体 NK-B" panose="02020700000000000000" pitchFamily="18" charset="-128"/>
              </a:rPr>
              <a:t>々ランチの会</a:t>
            </a:r>
          </a:p>
        </p:txBody>
      </p:sp>
      <p:pic>
        <p:nvPicPr>
          <p:cNvPr id="8" name="Picture 2" descr="C:\Users\user\Pictures\朝倉台・盛春クラブ\image19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8407" y="1949106"/>
            <a:ext cx="4187786" cy="2368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075864"/>
      </p:ext>
    </p:extLst>
  </p:cSld>
  <p:clrMapOvr>
    <a:masterClrMapping/>
  </p:clrMapOvr>
  <mc:AlternateContent xmlns:mc="http://schemas.openxmlformats.org/markup-compatibility/2006" xmlns:p14="http://schemas.microsoft.com/office/powerpoint/2010/main">
    <mc:Choice Requires="p14">
      <p:transition spd="slow" p14:dur="2000" advTm="12799"/>
    </mc:Choice>
    <mc:Fallback xmlns="">
      <p:transition spd="slow" advTm="12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C11D095-A063-4089-A4A0-17E0729805E8}"/>
              </a:ext>
            </a:extLst>
          </p:cNvPr>
          <p:cNvSpPr/>
          <p:nvPr/>
        </p:nvSpPr>
        <p:spPr>
          <a:xfrm>
            <a:off x="0" y="-99391"/>
            <a:ext cx="914400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3"/>
          <p:cNvSpPr>
            <a:spLocks noGrp="1"/>
          </p:cNvSpPr>
          <p:nvPr>
            <p:ph type="title"/>
          </p:nvPr>
        </p:nvSpPr>
        <p:spPr>
          <a:xfrm>
            <a:off x="168986" y="35930"/>
            <a:ext cx="8898592" cy="1197891"/>
          </a:xfrm>
          <a:solidFill>
            <a:schemeClr val="accent6">
              <a:lumMod val="50000"/>
            </a:schemeClr>
          </a:solidFill>
        </p:spPr>
        <p:txBody>
          <a:bodyPr>
            <a:normAutofit fontScale="90000"/>
          </a:bodyPr>
          <a:lstStyle/>
          <a:p>
            <a:pPr algn="l"/>
            <a:br>
              <a:rPr lang="en-US" altLang="ja-JP" b="1" dirty="0"/>
            </a:br>
            <a:br>
              <a:rPr lang="en-US" altLang="ja-JP" b="1" dirty="0"/>
            </a:br>
            <a:br>
              <a:rPr lang="en-US" altLang="ja-JP" b="1" dirty="0"/>
            </a:br>
            <a:br>
              <a:rPr lang="en-US" altLang="ja-JP" b="1" dirty="0"/>
            </a:br>
            <a:br>
              <a:rPr lang="en-US" altLang="ja-JP" b="1" dirty="0"/>
            </a:br>
            <a:r>
              <a:rPr lang="ja-JP" altLang="en-US" b="1" dirty="0"/>
              <a:t>　　</a:t>
            </a:r>
            <a:r>
              <a:rPr lang="ja-JP" altLang="en-US" sz="4000" b="1" dirty="0">
                <a:latin typeface="UD デジタル 教科書体 NP-B" panose="02020700000000000000" pitchFamily="18" charset="-128"/>
                <a:ea typeface="UD デジタル 教科書体 NP-B" panose="02020700000000000000" pitchFamily="18" charset="-128"/>
              </a:rPr>
              <a:t>大</a:t>
            </a:r>
            <a:r>
              <a:rPr lang="ja-JP" altLang="en-US" sz="4000" b="1" dirty="0">
                <a:solidFill>
                  <a:srgbClr val="FF0000"/>
                </a:solidFill>
                <a:latin typeface="UD デジタル 教科書体 NP-B" panose="02020700000000000000" pitchFamily="18" charset="-128"/>
                <a:ea typeface="UD デジタル 教科書体 NP-B" panose="02020700000000000000" pitchFamily="18" charset="-128"/>
              </a:rPr>
              <a:t>災</a:t>
            </a:r>
            <a:r>
              <a:rPr lang="ja-JP" altLang="en-US" sz="4000" b="1" dirty="0">
                <a:latin typeface="UD デジタル 教科書体 NP-B" panose="02020700000000000000" pitchFamily="18" charset="-128"/>
                <a:ea typeface="UD デジタル 教科書体 NP-B" panose="02020700000000000000" pitchFamily="18" charset="-128"/>
              </a:rPr>
              <a:t>害への備えとして</a:t>
            </a:r>
            <a:br>
              <a:rPr lang="en-US" altLang="ja-JP" b="1" dirty="0">
                <a:latin typeface="ＭＳ Ｐゴシック" panose="020B0600070205080204" pitchFamily="50" charset="-128"/>
                <a:ea typeface="ＭＳ Ｐゴシック" panose="020B0600070205080204" pitchFamily="50" charset="-128"/>
              </a:rPr>
            </a:br>
            <a:r>
              <a:rPr lang="ja-JP" altLang="en-US" b="1" dirty="0">
                <a:latin typeface="ＭＳ Ｐゴシック" panose="020B0600070205080204" pitchFamily="50" charset="-128"/>
                <a:ea typeface="ＭＳ Ｐゴシック" panose="020B0600070205080204" pitchFamily="50" charset="-128"/>
              </a:rPr>
              <a:t>　　</a:t>
            </a:r>
            <a:r>
              <a:rPr lang="ja-JP" altLang="en-US" sz="3600" b="1" dirty="0">
                <a:solidFill>
                  <a:srgbClr val="FFFF00"/>
                </a:solidFill>
                <a:highlight>
                  <a:srgbClr val="0000FF"/>
                </a:highlight>
                <a:latin typeface="UD デジタル 教科書体 NP-B" panose="02020700000000000000" pitchFamily="18" charset="-128"/>
                <a:ea typeface="UD デジタル 教科書体 NP-B" panose="02020700000000000000" pitchFamily="18" charset="-128"/>
              </a:rPr>
              <a:t>「災害時・住民支え合いマップ」つくり</a:t>
            </a:r>
            <a:br>
              <a:rPr lang="en-US" altLang="ja-JP" sz="3600" b="1" dirty="0">
                <a:solidFill>
                  <a:schemeClr val="tx1"/>
                </a:solidFill>
              </a:rPr>
            </a:br>
            <a:r>
              <a:rPr lang="ja-JP" altLang="en-US" sz="3600" b="1" dirty="0">
                <a:solidFill>
                  <a:schemeClr val="tx1"/>
                </a:solidFill>
              </a:rPr>
              <a:t>　　　　　　　　　　　　　　　　　　　</a:t>
            </a:r>
            <a:br>
              <a:rPr lang="en-US" altLang="ja-JP" sz="3600" b="1" dirty="0">
                <a:solidFill>
                  <a:schemeClr val="tx1"/>
                </a:solidFill>
              </a:rPr>
            </a:br>
            <a:r>
              <a:rPr lang="ja-JP" altLang="en-US" sz="4000" b="1" dirty="0">
                <a:solidFill>
                  <a:schemeClr val="tx1"/>
                </a:solidFill>
              </a:rPr>
              <a:t>　　　　　　　　　　　　　　　　</a:t>
            </a:r>
            <a:r>
              <a:rPr lang="ja-JP" altLang="en-US" sz="4000" b="1" dirty="0"/>
              <a:t>　</a:t>
            </a:r>
            <a:br>
              <a:rPr lang="en-US" altLang="ja-JP" sz="4000" b="1" dirty="0"/>
            </a:br>
            <a:br>
              <a:rPr lang="en-US" altLang="ja-JP" sz="4000" dirty="0"/>
            </a:br>
            <a:br>
              <a:rPr lang="en-US" altLang="ja-JP" dirty="0"/>
            </a:br>
            <a:r>
              <a:rPr lang="ja-JP" altLang="en-US" dirty="0"/>
              <a:t>　　　</a:t>
            </a:r>
            <a:endParaRPr kumimoji="1" lang="ja-JP" altLang="en-US" dirty="0"/>
          </a:p>
        </p:txBody>
      </p:sp>
      <p:sp>
        <p:nvSpPr>
          <p:cNvPr id="11" name="コンテンツ プレースホルダー 10"/>
          <p:cNvSpPr>
            <a:spLocks noGrp="1"/>
          </p:cNvSpPr>
          <p:nvPr>
            <p:ph sz="quarter" idx="13"/>
          </p:nvPr>
        </p:nvSpPr>
        <p:spPr/>
        <p:txBody>
          <a:bodyPr/>
          <a:lstStyle/>
          <a:p>
            <a:endParaRPr kumimoji="1" lang="en-US" altLang="ja-JP" dirty="0"/>
          </a:p>
          <a:p>
            <a:endParaRPr lang="en-US" altLang="ja-JP" dirty="0"/>
          </a:p>
          <a:p>
            <a:endParaRPr lang="en-US" altLang="ja-JP" dirty="0"/>
          </a:p>
          <a:p>
            <a:endParaRPr lang="en-US" altLang="ja-JP" dirty="0"/>
          </a:p>
          <a:p>
            <a:endParaRPr kumimoji="1" lang="en-US" altLang="ja-JP" dirty="0"/>
          </a:p>
          <a:p>
            <a:endParaRPr kumimoji="1" lang="ja-JP" altLang="en-US" dirty="0"/>
          </a:p>
        </p:txBody>
      </p:sp>
      <p:sp>
        <p:nvSpPr>
          <p:cNvPr id="7" name="テキスト プレースホルダー 6"/>
          <p:cNvSpPr>
            <a:spLocks noGrp="1"/>
          </p:cNvSpPr>
          <p:nvPr>
            <p:ph sz="quarter" idx="14"/>
          </p:nvPr>
        </p:nvSpPr>
        <p:spPr>
          <a:xfrm>
            <a:off x="179512" y="1555849"/>
            <a:ext cx="4676491" cy="5027463"/>
          </a:xfrm>
          <a:solidFill>
            <a:schemeClr val="accent3">
              <a:lumMod val="40000"/>
              <a:lumOff val="60000"/>
            </a:schemeClr>
          </a:solidFill>
        </p:spPr>
        <p:txBody>
          <a:bodyPr>
            <a:noAutofit/>
          </a:bodyPr>
          <a:lstStyle/>
          <a:p>
            <a:r>
              <a:rPr lang="ja-JP" altLang="en-US" sz="2000" b="1" dirty="0">
                <a:latin typeface="+mn-ea"/>
                <a:cs typeface="Aharoni" panose="02010803020104030203" pitchFamily="2" charset="-79"/>
              </a:rPr>
              <a:t>朝倉台は、</a:t>
            </a:r>
            <a:r>
              <a:rPr lang="ja-JP" altLang="en-US" sz="2000" b="1" u="sng" dirty="0">
                <a:latin typeface="+mn-ea"/>
                <a:cs typeface="Aharoni" panose="02010803020104030203" pitchFamily="2" charset="-79"/>
              </a:rPr>
              <a:t>災害時・要援護者希望調査</a:t>
            </a:r>
            <a:r>
              <a:rPr lang="ja-JP" altLang="en-US" sz="2000" b="1" dirty="0">
                <a:latin typeface="+mn-ea"/>
                <a:cs typeface="Aharoni" panose="02010803020104030203" pitchFamily="2" charset="-79"/>
              </a:rPr>
              <a:t>を</a:t>
            </a:r>
            <a:r>
              <a:rPr lang="ja-JP" altLang="en-US" sz="2000" b="1" u="sng" dirty="0">
                <a:solidFill>
                  <a:srgbClr val="C00000"/>
                </a:solidFill>
                <a:latin typeface="+mn-ea"/>
                <a:cs typeface="Aharoni" panose="02010803020104030203" pitchFamily="2" charset="-79"/>
              </a:rPr>
              <a:t>平成</a:t>
            </a:r>
            <a:r>
              <a:rPr lang="ja-JP" altLang="en-US" sz="2000" b="1" u="sng" dirty="0">
                <a:solidFill>
                  <a:srgbClr val="FF0000"/>
                </a:solidFill>
                <a:latin typeface="+mn-ea"/>
                <a:cs typeface="Aharoni" panose="02010803020104030203" pitchFamily="2" charset="-79"/>
              </a:rPr>
              <a:t>１６</a:t>
            </a:r>
            <a:r>
              <a:rPr lang="ja-JP" altLang="en-US" sz="2000" b="1" u="sng" dirty="0">
                <a:solidFill>
                  <a:srgbClr val="C00000"/>
                </a:solidFill>
                <a:latin typeface="+mn-ea"/>
                <a:cs typeface="Aharoni" panose="02010803020104030203" pitchFamily="2" charset="-79"/>
              </a:rPr>
              <a:t>年</a:t>
            </a:r>
            <a:r>
              <a:rPr lang="ja-JP" altLang="en-US" sz="2000" b="1" u="sng" dirty="0">
                <a:latin typeface="+mn-ea"/>
                <a:cs typeface="Aharoni" panose="02010803020104030203" pitchFamily="2" charset="-79"/>
              </a:rPr>
              <a:t>から毎年実施</a:t>
            </a:r>
            <a:r>
              <a:rPr lang="ja-JP" altLang="en-US" sz="2000" b="1" dirty="0">
                <a:latin typeface="+mn-ea"/>
                <a:cs typeface="Aharoni" panose="02010803020104030203" pitchFamily="2" charset="-79"/>
              </a:rPr>
              <a:t>していた。</a:t>
            </a:r>
            <a:endParaRPr lang="en-US" altLang="ja-JP" sz="2000" b="1" dirty="0">
              <a:latin typeface="+mn-ea"/>
              <a:cs typeface="Aharoni" panose="02010803020104030203" pitchFamily="2" charset="-79"/>
            </a:endParaRPr>
          </a:p>
          <a:p>
            <a:pPr algn="ctr"/>
            <a:r>
              <a:rPr lang="ja-JP" altLang="en-US" sz="2000" b="1" dirty="0">
                <a:latin typeface="+mn-ea"/>
                <a:cs typeface="Aharoni" panose="02010803020104030203" pitchFamily="2" charset="-79"/>
              </a:rPr>
              <a:t>↓</a:t>
            </a:r>
            <a:endParaRPr lang="en-US" altLang="ja-JP" sz="2000" b="1" dirty="0">
              <a:latin typeface="+mn-ea"/>
              <a:cs typeface="Aharoni" panose="02010803020104030203" pitchFamily="2" charset="-79"/>
            </a:endParaRPr>
          </a:p>
          <a:p>
            <a:r>
              <a:rPr lang="ja-JP" altLang="en-US" sz="2000" b="1" dirty="0">
                <a:solidFill>
                  <a:srgbClr val="002060"/>
                </a:solidFill>
                <a:latin typeface="+mn-ea"/>
                <a:cs typeface="Aharoni" panose="02010803020104030203" pitchFamily="2" charset="-79"/>
              </a:rPr>
              <a:t>残念ながら</a:t>
            </a:r>
            <a:r>
              <a:rPr lang="ja-JP" altLang="en-US" sz="2000" b="1" dirty="0">
                <a:solidFill>
                  <a:srgbClr val="C00000"/>
                </a:solidFill>
                <a:latin typeface="+mn-ea"/>
                <a:cs typeface="Aharoni" panose="02010803020104030203" pitchFamily="2" charset="-79"/>
              </a:rPr>
              <a:t>自治会役員が一年で交代</a:t>
            </a:r>
            <a:r>
              <a:rPr lang="ja-JP" altLang="en-US" sz="2000" b="1" dirty="0">
                <a:solidFill>
                  <a:srgbClr val="002060"/>
                </a:solidFill>
                <a:latin typeface="+mn-ea"/>
                <a:cs typeface="Aharoni" panose="02010803020104030203" pitchFamily="2" charset="-79"/>
              </a:rPr>
              <a:t>するため、調査集計で留まっていた。</a:t>
            </a:r>
            <a:endParaRPr lang="en-US" altLang="ja-JP" sz="2000" b="1" dirty="0">
              <a:solidFill>
                <a:srgbClr val="002060"/>
              </a:solidFill>
              <a:latin typeface="+mn-ea"/>
              <a:cs typeface="Aharoni" panose="02010803020104030203" pitchFamily="2" charset="-79"/>
            </a:endParaRPr>
          </a:p>
          <a:p>
            <a:pPr algn="ctr"/>
            <a:r>
              <a:rPr lang="ja-JP" altLang="en-US" sz="2800" b="1" dirty="0">
                <a:solidFill>
                  <a:srgbClr val="0000FF"/>
                </a:solidFill>
                <a:latin typeface="+mn-ea"/>
                <a:cs typeface="Aharoni" panose="02010803020104030203" pitchFamily="2" charset="-79"/>
              </a:rPr>
              <a:t>（活かされていない）</a:t>
            </a:r>
            <a:endParaRPr lang="en-US" altLang="ja-JP" sz="2800" b="1" dirty="0">
              <a:solidFill>
                <a:srgbClr val="0000FF"/>
              </a:solidFill>
              <a:latin typeface="+mn-ea"/>
              <a:cs typeface="Aharoni" panose="02010803020104030203" pitchFamily="2" charset="-79"/>
            </a:endParaRPr>
          </a:p>
          <a:p>
            <a:pPr algn="ctr"/>
            <a:endParaRPr lang="en-US" altLang="ja-JP" b="1" dirty="0">
              <a:solidFill>
                <a:srgbClr val="C00000"/>
              </a:solidFill>
              <a:latin typeface="+mn-ea"/>
              <a:cs typeface="Aharoni" panose="02010803020104030203" pitchFamily="2" charset="-79"/>
            </a:endParaRPr>
          </a:p>
          <a:p>
            <a:pPr algn="ctr"/>
            <a:r>
              <a:rPr lang="ja-JP" altLang="en-US" b="1" dirty="0">
                <a:solidFill>
                  <a:srgbClr val="0000FF"/>
                </a:solidFill>
                <a:latin typeface="+mn-ea"/>
                <a:cs typeface="Aharoni" panose="02010803020104030203" pitchFamily="2" charset="-79"/>
              </a:rPr>
              <a:t>自主防災会から</a:t>
            </a:r>
            <a:endParaRPr lang="en-US" altLang="ja-JP" b="1" dirty="0">
              <a:solidFill>
                <a:srgbClr val="0000FF"/>
              </a:solidFill>
              <a:latin typeface="+mn-ea"/>
              <a:cs typeface="Aharoni" panose="02010803020104030203" pitchFamily="2" charset="-79"/>
            </a:endParaRPr>
          </a:p>
          <a:p>
            <a:pPr algn="ctr"/>
            <a:r>
              <a:rPr lang="ja-JP" altLang="en-US" sz="2000" b="1" dirty="0">
                <a:solidFill>
                  <a:srgbClr val="0000FF"/>
                </a:solidFill>
                <a:latin typeface="+mn-ea"/>
                <a:cs typeface="Aharoni" panose="02010803020104030203" pitchFamily="2" charset="-79"/>
              </a:rPr>
              <a:t>安心・安全ネットワーク関係団体に</a:t>
            </a:r>
            <a:endParaRPr lang="en-US" altLang="ja-JP" sz="2000" b="1" dirty="0">
              <a:solidFill>
                <a:srgbClr val="0000FF"/>
              </a:solidFill>
              <a:latin typeface="+mn-ea"/>
              <a:cs typeface="Aharoni" panose="02010803020104030203" pitchFamily="2" charset="-79"/>
            </a:endParaRPr>
          </a:p>
          <a:p>
            <a:pPr marL="0" indent="0" algn="ctr">
              <a:buNone/>
            </a:pPr>
            <a:r>
              <a:rPr lang="en-US" altLang="ja-JP" sz="2000" b="1" dirty="0">
                <a:solidFill>
                  <a:srgbClr val="0000FF"/>
                </a:solidFill>
                <a:latin typeface="+mn-ea"/>
              </a:rPr>
              <a:t>『</a:t>
            </a:r>
            <a:r>
              <a:rPr lang="ja-JP" altLang="en-US" sz="2000" b="1" dirty="0">
                <a:solidFill>
                  <a:srgbClr val="0000FF"/>
                </a:solidFill>
                <a:latin typeface="+mn-ea"/>
              </a:rPr>
              <a:t>住民支え合いマップ</a:t>
            </a:r>
            <a:r>
              <a:rPr lang="en-US" altLang="ja-JP" sz="2000" b="1" dirty="0">
                <a:solidFill>
                  <a:srgbClr val="0000FF"/>
                </a:solidFill>
                <a:latin typeface="+mn-ea"/>
              </a:rPr>
              <a:t>』</a:t>
            </a:r>
            <a:r>
              <a:rPr lang="ja-JP" altLang="en-US" sz="2000" b="1" dirty="0">
                <a:solidFill>
                  <a:srgbClr val="0000FF"/>
                </a:solidFill>
                <a:latin typeface="+mn-ea"/>
              </a:rPr>
              <a:t>つくりに</a:t>
            </a:r>
            <a:endParaRPr lang="en-US" altLang="ja-JP" sz="2000" b="1" dirty="0">
              <a:solidFill>
                <a:srgbClr val="0000FF"/>
              </a:solidFill>
              <a:latin typeface="+mn-ea"/>
            </a:endParaRPr>
          </a:p>
          <a:p>
            <a:pPr marL="0" indent="0" algn="ctr">
              <a:buNone/>
            </a:pPr>
            <a:r>
              <a:rPr lang="ja-JP" altLang="en-US" sz="2000" b="1" dirty="0">
                <a:solidFill>
                  <a:srgbClr val="0000FF"/>
                </a:solidFill>
                <a:latin typeface="+mn-ea"/>
              </a:rPr>
              <a:t>「協力要請」</a:t>
            </a:r>
            <a:endParaRPr lang="en-US" altLang="ja-JP" sz="2000" b="1" dirty="0">
              <a:solidFill>
                <a:srgbClr val="0000FF"/>
              </a:solidFill>
              <a:latin typeface="+mn-ea"/>
            </a:endParaRPr>
          </a:p>
          <a:p>
            <a:pPr marL="0" indent="0" algn="ctr">
              <a:buNone/>
            </a:pPr>
            <a:r>
              <a:rPr kumimoji="1" lang="ja-JP" altLang="en-US" sz="1800" b="1" dirty="0">
                <a:solidFill>
                  <a:srgbClr val="00B050"/>
                </a:solidFill>
                <a:latin typeface="+mn-ea"/>
              </a:rPr>
              <a:t>↓</a:t>
            </a:r>
            <a:endParaRPr kumimoji="1" lang="en-US" altLang="ja-JP" sz="1800" b="1" dirty="0">
              <a:solidFill>
                <a:srgbClr val="00B050"/>
              </a:solidFill>
              <a:latin typeface="+mn-ea"/>
            </a:endParaRPr>
          </a:p>
          <a:p>
            <a:pPr marL="0" indent="0" algn="ctr">
              <a:buNone/>
            </a:pPr>
            <a:r>
              <a:rPr lang="ja-JP" altLang="en-US" sz="2000" b="1" u="sng" dirty="0">
                <a:solidFill>
                  <a:srgbClr val="C00000"/>
                </a:solidFill>
                <a:latin typeface="+mn-ea"/>
              </a:rPr>
              <a:t>民生委員さんの理解と協力も得る</a:t>
            </a:r>
            <a:endParaRPr lang="en-US" altLang="ja-JP" b="1" u="sng" dirty="0">
              <a:solidFill>
                <a:srgbClr val="C00000"/>
              </a:solidFill>
              <a:latin typeface="+mn-ea"/>
            </a:endParaRPr>
          </a:p>
          <a:p>
            <a:pPr algn="ctr"/>
            <a:endParaRPr lang="en-US" altLang="ja-JP" sz="2800" dirty="0">
              <a:solidFill>
                <a:srgbClr val="00B050"/>
              </a:solidFill>
              <a:latin typeface="HGP創英角ｺﾞｼｯｸUB" panose="020B0900000000000000" pitchFamily="50" charset="-128"/>
              <a:ea typeface="HGP創英角ｺﾞｼｯｸUB" panose="020B0900000000000000" pitchFamily="50" charset="-128"/>
            </a:endParaRPr>
          </a:p>
        </p:txBody>
      </p:sp>
      <p:pic>
        <p:nvPicPr>
          <p:cNvPr id="16" name="図 15">
            <a:extLst>
              <a:ext uri="{FF2B5EF4-FFF2-40B4-BE49-F238E27FC236}">
                <a16:creationId xmlns:a16="http://schemas.microsoft.com/office/drawing/2014/main" id="{41736274-B302-447D-B20A-78EE79EC9F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640" y="1555848"/>
            <a:ext cx="4143848" cy="5027463"/>
          </a:xfrm>
          <a:prstGeom prst="rect">
            <a:avLst/>
          </a:prstGeom>
        </p:spPr>
      </p:pic>
      <p:sp>
        <p:nvSpPr>
          <p:cNvPr id="3" name="正方形/長方形 2"/>
          <p:cNvSpPr/>
          <p:nvPr/>
        </p:nvSpPr>
        <p:spPr>
          <a:xfrm>
            <a:off x="5753100" y="4787512"/>
            <a:ext cx="2419300" cy="1593816"/>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FD6D3A2C-8592-4506-A76B-F3F506E50FF5}"/>
              </a:ext>
            </a:extLst>
          </p:cNvPr>
          <p:cNvSpPr txBox="1"/>
          <p:nvPr/>
        </p:nvSpPr>
        <p:spPr>
          <a:xfrm>
            <a:off x="5034957" y="1879402"/>
            <a:ext cx="3789544" cy="2739211"/>
          </a:xfrm>
          <a:prstGeom prst="rect">
            <a:avLst/>
          </a:prstGeom>
          <a:solidFill>
            <a:srgbClr val="002060"/>
          </a:solidFill>
        </p:spPr>
        <p:txBody>
          <a:bodyPr wrap="square" rtlCol="0">
            <a:spAutoFit/>
          </a:bodyPr>
          <a:lstStyle/>
          <a:p>
            <a:pPr algn="ctr"/>
            <a:r>
              <a:rPr lang="ja-JP" altLang="en-US" sz="2000" dirty="0">
                <a:solidFill>
                  <a:schemeClr val="bg1"/>
                </a:solidFill>
              </a:rPr>
              <a:t>～</a:t>
            </a:r>
            <a:r>
              <a:rPr kumimoji="1" lang="ja-JP" altLang="en-US" sz="2000" dirty="0">
                <a:solidFill>
                  <a:schemeClr val="bg1"/>
                </a:solidFill>
              </a:rPr>
              <a:t>平成</a:t>
            </a:r>
            <a:r>
              <a:rPr kumimoji="1" lang="ja-JP" altLang="en-US" sz="2000" b="1" dirty="0">
                <a:solidFill>
                  <a:srgbClr val="FFC000"/>
                </a:solidFill>
              </a:rPr>
              <a:t>２７</a:t>
            </a:r>
            <a:r>
              <a:rPr kumimoji="1" lang="ja-JP" altLang="en-US" sz="2000" dirty="0">
                <a:solidFill>
                  <a:schemeClr val="bg1"/>
                </a:solidFill>
              </a:rPr>
              <a:t>年度～</a:t>
            </a:r>
            <a:endParaRPr kumimoji="1" lang="en-US" altLang="ja-JP" sz="2000" dirty="0">
              <a:solidFill>
                <a:schemeClr val="bg1"/>
              </a:solidFill>
            </a:endParaRPr>
          </a:p>
          <a:p>
            <a:pPr algn="ctr"/>
            <a:r>
              <a:rPr kumimoji="1" lang="ja-JP" altLang="en-US" sz="2000" dirty="0">
                <a:solidFill>
                  <a:schemeClr val="bg1"/>
                </a:solidFill>
              </a:rPr>
              <a:t>奈良県</a:t>
            </a:r>
            <a:endParaRPr kumimoji="1" lang="en-US" altLang="ja-JP" sz="2000" dirty="0">
              <a:solidFill>
                <a:schemeClr val="bg1"/>
              </a:solidFill>
            </a:endParaRPr>
          </a:p>
          <a:p>
            <a:pPr algn="ctr"/>
            <a:r>
              <a:rPr lang="en-US" altLang="ja-JP" sz="1600" dirty="0">
                <a:solidFill>
                  <a:schemeClr val="bg1"/>
                </a:solidFill>
              </a:rPr>
              <a:t>《</a:t>
            </a:r>
            <a:r>
              <a:rPr lang="ja-JP" altLang="en-US" sz="1600" dirty="0">
                <a:solidFill>
                  <a:schemeClr val="bg1"/>
                </a:solidFill>
              </a:rPr>
              <a:t>安心・安全な地域つくりにに向けて</a:t>
            </a:r>
            <a:r>
              <a:rPr lang="en-US" altLang="ja-JP" sz="1600" dirty="0">
                <a:solidFill>
                  <a:schemeClr val="bg1"/>
                </a:solidFill>
              </a:rPr>
              <a:t>》</a:t>
            </a:r>
          </a:p>
          <a:p>
            <a:pPr algn="ctr"/>
            <a:r>
              <a:rPr kumimoji="1" lang="ja-JP" altLang="en-US" sz="1600" b="1" dirty="0">
                <a:solidFill>
                  <a:srgbClr val="FFFF00"/>
                </a:solidFill>
              </a:rPr>
              <a:t>災害時・要支援者</a:t>
            </a:r>
            <a:endParaRPr kumimoji="1" lang="en-US" altLang="ja-JP" sz="1600" b="1" dirty="0">
              <a:solidFill>
                <a:srgbClr val="FFFF00"/>
              </a:solidFill>
            </a:endParaRPr>
          </a:p>
          <a:p>
            <a:pPr algn="ctr"/>
            <a:r>
              <a:rPr lang="en-US" altLang="ja-JP" b="1" dirty="0">
                <a:solidFill>
                  <a:srgbClr val="FFFF00"/>
                </a:solidFill>
                <a:highlight>
                  <a:srgbClr val="800080"/>
                </a:highlight>
              </a:rPr>
              <a:t>【</a:t>
            </a:r>
            <a:r>
              <a:rPr lang="ja-JP" altLang="en-US" b="1" dirty="0">
                <a:solidFill>
                  <a:srgbClr val="FFFF00"/>
                </a:solidFill>
                <a:highlight>
                  <a:srgbClr val="800080"/>
                </a:highlight>
              </a:rPr>
              <a:t>住民支え合いマップつくり事業</a:t>
            </a:r>
            <a:r>
              <a:rPr kumimoji="1" lang="ja-JP" altLang="en-US" b="1" dirty="0">
                <a:solidFill>
                  <a:srgbClr val="FFFF00"/>
                </a:solidFill>
                <a:highlight>
                  <a:srgbClr val="800080"/>
                </a:highlight>
              </a:rPr>
              <a:t>研修</a:t>
            </a:r>
            <a:r>
              <a:rPr kumimoji="1" lang="en-US" altLang="ja-JP" b="1" dirty="0">
                <a:solidFill>
                  <a:srgbClr val="FFFF00"/>
                </a:solidFill>
                <a:highlight>
                  <a:srgbClr val="800080"/>
                </a:highlight>
              </a:rPr>
              <a:t>】</a:t>
            </a:r>
          </a:p>
          <a:p>
            <a:pPr algn="ctr"/>
            <a:r>
              <a:rPr kumimoji="1" lang="ja-JP" altLang="en-US" sz="1600" b="1" dirty="0">
                <a:solidFill>
                  <a:schemeClr val="bg1"/>
                </a:solidFill>
              </a:rPr>
              <a:t>に</a:t>
            </a:r>
            <a:endParaRPr kumimoji="1" lang="en-US" altLang="ja-JP" sz="1600" b="1" dirty="0">
              <a:solidFill>
                <a:schemeClr val="bg1"/>
              </a:solidFill>
            </a:endParaRPr>
          </a:p>
          <a:p>
            <a:pPr algn="ctr"/>
            <a:r>
              <a:rPr kumimoji="1" lang="ja-JP" altLang="en-US" sz="2400" b="1" dirty="0">
                <a:solidFill>
                  <a:schemeClr val="bg1"/>
                </a:solidFill>
              </a:rPr>
              <a:t>自主防災会有志</a:t>
            </a:r>
            <a:r>
              <a:rPr kumimoji="1" lang="ja-JP" altLang="en-US" sz="2400" dirty="0">
                <a:solidFill>
                  <a:schemeClr val="bg1"/>
                </a:solidFill>
              </a:rPr>
              <a:t>が参加</a:t>
            </a:r>
            <a:endParaRPr kumimoji="1" lang="en-US" altLang="ja-JP" sz="2400" dirty="0">
              <a:solidFill>
                <a:schemeClr val="bg1"/>
              </a:solidFill>
            </a:endParaRPr>
          </a:p>
          <a:p>
            <a:pPr algn="ctr"/>
            <a:r>
              <a:rPr lang="ja-JP" altLang="en-US" sz="1400" dirty="0">
                <a:solidFill>
                  <a:schemeClr val="bg1"/>
                </a:solidFill>
              </a:rPr>
              <a:t>第１回：　</a:t>
            </a:r>
            <a:r>
              <a:rPr lang="ja-JP" altLang="en-US" sz="1400" dirty="0">
                <a:solidFill>
                  <a:srgbClr val="FF0000"/>
                </a:solidFill>
              </a:rPr>
              <a:t>９</a:t>
            </a:r>
            <a:r>
              <a:rPr lang="ja-JP" altLang="en-US" sz="1400" dirty="0">
                <a:solidFill>
                  <a:schemeClr val="bg1"/>
                </a:solidFill>
              </a:rPr>
              <a:t>月</a:t>
            </a:r>
            <a:r>
              <a:rPr lang="ja-JP" altLang="en-US" sz="1400" dirty="0">
                <a:solidFill>
                  <a:srgbClr val="FF0000"/>
                </a:solidFill>
              </a:rPr>
              <a:t>１５</a:t>
            </a:r>
            <a:r>
              <a:rPr lang="ja-JP" altLang="en-US" sz="1400" dirty="0">
                <a:solidFill>
                  <a:schemeClr val="bg1"/>
                </a:solidFill>
              </a:rPr>
              <a:t>日　　　第４回：</a:t>
            </a:r>
            <a:r>
              <a:rPr lang="ja-JP" altLang="en-US" sz="1400" dirty="0">
                <a:solidFill>
                  <a:srgbClr val="FF0000"/>
                </a:solidFill>
              </a:rPr>
              <a:t>１１</a:t>
            </a:r>
            <a:r>
              <a:rPr lang="ja-JP" altLang="en-US" sz="1400" dirty="0">
                <a:solidFill>
                  <a:schemeClr val="bg1"/>
                </a:solidFill>
              </a:rPr>
              <a:t>月</a:t>
            </a:r>
            <a:r>
              <a:rPr lang="ja-JP" altLang="en-US" sz="1400" dirty="0">
                <a:solidFill>
                  <a:srgbClr val="FF0000"/>
                </a:solidFill>
              </a:rPr>
              <a:t>１０</a:t>
            </a:r>
            <a:r>
              <a:rPr lang="ja-JP" altLang="en-US" sz="1400" dirty="0">
                <a:solidFill>
                  <a:schemeClr val="bg1"/>
                </a:solidFill>
              </a:rPr>
              <a:t>日</a:t>
            </a:r>
            <a:endParaRPr lang="en-US" altLang="ja-JP" sz="1400" dirty="0">
              <a:solidFill>
                <a:schemeClr val="bg1"/>
              </a:solidFill>
            </a:endParaRPr>
          </a:p>
          <a:p>
            <a:pPr algn="ctr"/>
            <a:r>
              <a:rPr kumimoji="1" lang="ja-JP" altLang="en-US" sz="1400" dirty="0">
                <a:solidFill>
                  <a:schemeClr val="bg1"/>
                </a:solidFill>
              </a:rPr>
              <a:t>第２回：</a:t>
            </a:r>
            <a:r>
              <a:rPr kumimoji="1" lang="ja-JP" altLang="en-US" sz="1400" dirty="0">
                <a:solidFill>
                  <a:srgbClr val="FF0000"/>
                </a:solidFill>
              </a:rPr>
              <a:t>１０</a:t>
            </a:r>
            <a:r>
              <a:rPr kumimoji="1" lang="ja-JP" altLang="en-US" sz="1400" dirty="0">
                <a:solidFill>
                  <a:schemeClr val="bg1"/>
                </a:solidFill>
              </a:rPr>
              <a:t>月　</a:t>
            </a:r>
            <a:r>
              <a:rPr kumimoji="1" lang="ja-JP" altLang="en-US" sz="1400" dirty="0">
                <a:solidFill>
                  <a:srgbClr val="FF0000"/>
                </a:solidFill>
              </a:rPr>
              <a:t>６</a:t>
            </a:r>
            <a:r>
              <a:rPr kumimoji="1" lang="ja-JP" altLang="en-US" sz="1400" dirty="0">
                <a:solidFill>
                  <a:schemeClr val="bg1"/>
                </a:solidFill>
              </a:rPr>
              <a:t>日　　　第５回：</a:t>
            </a:r>
            <a:r>
              <a:rPr kumimoji="1" lang="ja-JP" altLang="en-US" sz="1400" dirty="0">
                <a:solidFill>
                  <a:srgbClr val="FF0000"/>
                </a:solidFill>
              </a:rPr>
              <a:t>１１</a:t>
            </a:r>
            <a:r>
              <a:rPr kumimoji="1" lang="ja-JP" altLang="en-US" sz="1400" dirty="0">
                <a:solidFill>
                  <a:schemeClr val="bg1"/>
                </a:solidFill>
              </a:rPr>
              <a:t>月</a:t>
            </a:r>
            <a:r>
              <a:rPr kumimoji="1" lang="ja-JP" altLang="en-US" sz="1400" dirty="0">
                <a:solidFill>
                  <a:srgbClr val="FF0000"/>
                </a:solidFill>
              </a:rPr>
              <a:t>２４</a:t>
            </a:r>
            <a:r>
              <a:rPr kumimoji="1" lang="ja-JP" altLang="en-US" sz="1400" dirty="0">
                <a:solidFill>
                  <a:schemeClr val="bg1"/>
                </a:solidFill>
              </a:rPr>
              <a:t>日</a:t>
            </a:r>
            <a:endParaRPr kumimoji="1" lang="en-US" altLang="ja-JP" sz="1400" dirty="0">
              <a:solidFill>
                <a:schemeClr val="bg1"/>
              </a:solidFill>
            </a:endParaRPr>
          </a:p>
          <a:p>
            <a:pPr algn="ctr"/>
            <a:r>
              <a:rPr lang="ja-JP" altLang="en-US" sz="1400" dirty="0">
                <a:solidFill>
                  <a:schemeClr val="bg1"/>
                </a:solidFill>
              </a:rPr>
              <a:t>第３回：</a:t>
            </a:r>
            <a:r>
              <a:rPr lang="ja-JP" altLang="en-US" sz="1400" dirty="0">
                <a:solidFill>
                  <a:srgbClr val="FF0000"/>
                </a:solidFill>
              </a:rPr>
              <a:t>１０</a:t>
            </a:r>
            <a:r>
              <a:rPr lang="ja-JP" altLang="en-US" sz="1400" dirty="0">
                <a:solidFill>
                  <a:schemeClr val="bg1"/>
                </a:solidFill>
              </a:rPr>
              <a:t>月</a:t>
            </a:r>
            <a:r>
              <a:rPr lang="ja-JP" altLang="en-US" sz="1400" dirty="0">
                <a:solidFill>
                  <a:srgbClr val="FF0000"/>
                </a:solidFill>
              </a:rPr>
              <a:t>１３</a:t>
            </a:r>
            <a:r>
              <a:rPr lang="ja-JP" altLang="en-US" sz="1400" dirty="0">
                <a:solidFill>
                  <a:schemeClr val="bg1"/>
                </a:solidFill>
              </a:rPr>
              <a:t>日　　　第６回：</a:t>
            </a:r>
            <a:r>
              <a:rPr lang="ja-JP" altLang="en-US" sz="1400" dirty="0">
                <a:solidFill>
                  <a:srgbClr val="FF0000"/>
                </a:solidFill>
              </a:rPr>
              <a:t>１２</a:t>
            </a:r>
            <a:r>
              <a:rPr lang="ja-JP" altLang="en-US" sz="1400" dirty="0">
                <a:solidFill>
                  <a:schemeClr val="bg1"/>
                </a:solidFill>
              </a:rPr>
              <a:t>月</a:t>
            </a:r>
            <a:r>
              <a:rPr lang="ja-JP" altLang="en-US" sz="1400" dirty="0">
                <a:solidFill>
                  <a:srgbClr val="FF0000"/>
                </a:solidFill>
              </a:rPr>
              <a:t>１５</a:t>
            </a:r>
            <a:r>
              <a:rPr lang="ja-JP" altLang="en-US" sz="1400" dirty="0">
                <a:solidFill>
                  <a:schemeClr val="bg1"/>
                </a:solidFill>
              </a:rPr>
              <a:t>日</a:t>
            </a:r>
            <a:endParaRPr kumimoji="1" lang="en-US" altLang="ja-JP" sz="1400" dirty="0">
              <a:solidFill>
                <a:schemeClr val="bg1"/>
              </a:solidFill>
            </a:endParaRPr>
          </a:p>
        </p:txBody>
      </p:sp>
      <p:sp>
        <p:nvSpPr>
          <p:cNvPr id="5" name="テキスト ボックス 4">
            <a:extLst>
              <a:ext uri="{FF2B5EF4-FFF2-40B4-BE49-F238E27FC236}">
                <a16:creationId xmlns:a16="http://schemas.microsoft.com/office/drawing/2014/main" id="{59A71E3C-EBA8-403F-9994-77C729643332}"/>
              </a:ext>
            </a:extLst>
          </p:cNvPr>
          <p:cNvSpPr txBox="1"/>
          <p:nvPr/>
        </p:nvSpPr>
        <p:spPr>
          <a:xfrm>
            <a:off x="6300192" y="234765"/>
            <a:ext cx="1440160" cy="400110"/>
          </a:xfrm>
          <a:prstGeom prst="rect">
            <a:avLst/>
          </a:prstGeom>
          <a:solidFill>
            <a:schemeClr val="accent2">
              <a:lumMod val="20000"/>
              <a:lumOff val="80000"/>
            </a:schemeClr>
          </a:solidFill>
        </p:spPr>
        <p:txBody>
          <a:bodyPr wrap="square" rtlCol="0">
            <a:spAutoFit/>
          </a:bodyPr>
          <a:lstStyle/>
          <a:p>
            <a:pPr algn="ctr"/>
            <a:r>
              <a:rPr kumimoji="1" lang="ja-JP" altLang="en-US" sz="2000" dirty="0"/>
              <a:t>平成</a:t>
            </a:r>
            <a:r>
              <a:rPr kumimoji="1" lang="ja-JP" altLang="en-US" sz="2000" b="1" dirty="0">
                <a:solidFill>
                  <a:srgbClr val="FF0000"/>
                </a:solidFill>
              </a:rPr>
              <a:t>２７</a:t>
            </a:r>
            <a:r>
              <a:rPr kumimoji="1" lang="ja-JP" altLang="en-US" sz="2000" dirty="0"/>
              <a:t>年</a:t>
            </a:r>
          </a:p>
        </p:txBody>
      </p:sp>
      <p:sp>
        <p:nvSpPr>
          <p:cNvPr id="10" name="タイトル 4">
            <a:extLst>
              <a:ext uri="{FF2B5EF4-FFF2-40B4-BE49-F238E27FC236}">
                <a16:creationId xmlns:a16="http://schemas.microsoft.com/office/drawing/2014/main" id="{028EE1F2-4A3A-400D-B812-1B47AA2ADD51}"/>
              </a:ext>
            </a:extLst>
          </p:cNvPr>
          <p:cNvSpPr txBox="1">
            <a:spLocks/>
          </p:cNvSpPr>
          <p:nvPr/>
        </p:nvSpPr>
        <p:spPr>
          <a:xfrm>
            <a:off x="319499" y="3915678"/>
            <a:ext cx="4437337" cy="1869986"/>
          </a:xfrm>
          <a:prstGeom prst="rect">
            <a:avLst/>
          </a:prstGeom>
          <a:solidFill>
            <a:schemeClr val="accent2">
              <a:lumMod val="20000"/>
              <a:lumOff val="80000"/>
            </a:schemeClr>
          </a:solidFill>
          <a:ln>
            <a:solidFill>
              <a:srgbClr val="FF3399"/>
            </a:solidFill>
          </a:ln>
        </p:spPr>
        <p:txBody>
          <a:bodyPr vert="horz" lIns="91440" tIns="45720" rIns="91440" bIns="45720" rtlCol="0" anchor="ctr">
            <a:normAutofit fontScale="90000"/>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r>
              <a:rPr lang="ja-JP" altLang="en-US" sz="2100" b="1" dirty="0">
                <a:solidFill>
                  <a:srgbClr val="C00000"/>
                </a:solidFill>
              </a:rPr>
              <a:t>町会長には、町会住民の最新情報が入る</a:t>
            </a:r>
            <a:br>
              <a:rPr lang="en-US" altLang="ja-JP" sz="2100" b="1" dirty="0">
                <a:solidFill>
                  <a:srgbClr val="C00000"/>
                </a:solidFill>
              </a:rPr>
            </a:br>
            <a:r>
              <a:rPr lang="ja-JP" altLang="en-US" sz="2100" b="1" dirty="0">
                <a:solidFill>
                  <a:srgbClr val="C00000"/>
                </a:solidFill>
              </a:rPr>
              <a:t>　（転居・入居・死亡等の情報が入る）</a:t>
            </a:r>
            <a:br>
              <a:rPr lang="en-US" altLang="ja-JP" sz="2100" dirty="0">
                <a:solidFill>
                  <a:schemeClr val="bg1"/>
                </a:solidFill>
              </a:rPr>
            </a:br>
            <a:br>
              <a:rPr lang="en-US" altLang="ja-JP" sz="2100" dirty="0">
                <a:solidFill>
                  <a:schemeClr val="tx1"/>
                </a:solidFill>
              </a:rPr>
            </a:br>
            <a:r>
              <a:rPr lang="ja-JP" altLang="en-US" sz="2100" b="1" dirty="0">
                <a:solidFill>
                  <a:srgbClr val="0000FF"/>
                </a:solidFill>
              </a:rPr>
              <a:t>民生・児童委員は、プライベートな情報を</a:t>
            </a:r>
            <a:endParaRPr lang="en-US" altLang="ja-JP" sz="2100" b="1" dirty="0">
              <a:solidFill>
                <a:srgbClr val="0000FF"/>
              </a:solidFill>
            </a:endParaRPr>
          </a:p>
          <a:p>
            <a:pPr algn="l"/>
            <a:r>
              <a:rPr lang="ja-JP" altLang="en-US" sz="2100" b="1" dirty="0">
                <a:solidFill>
                  <a:srgbClr val="0000FF"/>
                </a:solidFill>
              </a:rPr>
              <a:t>持っておられる。</a:t>
            </a:r>
            <a:r>
              <a:rPr lang="ja-JP" altLang="en-US" sz="2100" b="1" dirty="0">
                <a:solidFill>
                  <a:schemeClr val="bg1"/>
                </a:solidFill>
              </a:rPr>
              <a:t>　</a:t>
            </a:r>
            <a:endParaRPr lang="ja-JP" altLang="en-US" sz="2100" b="1" dirty="0"/>
          </a:p>
        </p:txBody>
      </p:sp>
    </p:spTree>
    <p:extLst>
      <p:ext uri="{BB962C8B-B14F-4D97-AF65-F5344CB8AC3E}">
        <p14:creationId xmlns:p14="http://schemas.microsoft.com/office/powerpoint/2010/main" val="19865735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randombar(horizontal)">
                                      <p:cBhvr>
                                        <p:cTn id="11" dur="1000"/>
                                        <p:tgtEl>
                                          <p:spTgt spid="7">
                                            <p:bg/>
                                          </p:spTgt>
                                        </p:tgtEl>
                                      </p:cBhvr>
                                    </p:animEffect>
                                  </p:childTnLst>
                                </p:cTn>
                              </p:par>
                            </p:childTnLst>
                          </p:cTn>
                        </p:par>
                        <p:par>
                          <p:cTn id="12" fill="hold">
                            <p:stCondLst>
                              <p:cond delay="3000"/>
                            </p:stCondLst>
                            <p:childTnLst>
                              <p:par>
                                <p:cTn id="13" presetID="14" presetClass="entr" presetSubtype="1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5" dur="1000"/>
                                        <p:tgtEl>
                                          <p:spTgt spid="7">
                                            <p:txEl>
                                              <p:pRg st="0" end="0"/>
                                            </p:txEl>
                                          </p:spTgt>
                                        </p:tgtEl>
                                      </p:cBhvr>
                                    </p:animEffect>
                                  </p:childTnLst>
                                </p:cTn>
                              </p:par>
                            </p:childTnLst>
                          </p:cTn>
                        </p:par>
                        <p:par>
                          <p:cTn id="16" fill="hold">
                            <p:stCondLst>
                              <p:cond delay="4000"/>
                            </p:stCondLst>
                            <p:childTnLst>
                              <p:par>
                                <p:cTn id="17" presetID="14" presetClass="entr" presetSubtype="10" fill="hold" grpId="0"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9" dur="1000"/>
                                        <p:tgtEl>
                                          <p:spTgt spid="7">
                                            <p:txEl>
                                              <p:pRg st="1" end="1"/>
                                            </p:txEl>
                                          </p:spTgt>
                                        </p:tgtEl>
                                      </p:cBhvr>
                                    </p:animEffect>
                                  </p:childTnLst>
                                </p:cTn>
                              </p:par>
                            </p:childTnLst>
                          </p:cTn>
                        </p:par>
                        <p:par>
                          <p:cTn id="20" fill="hold">
                            <p:stCondLst>
                              <p:cond delay="5000"/>
                            </p:stCondLst>
                            <p:childTnLst>
                              <p:par>
                                <p:cTn id="21" presetID="14" presetClass="entr" presetSubtype="10"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3" dur="1000"/>
                                        <p:tgtEl>
                                          <p:spTgt spid="7">
                                            <p:txEl>
                                              <p:pRg st="2" end="2"/>
                                            </p:txEl>
                                          </p:spTgt>
                                        </p:tgtEl>
                                      </p:cBhvr>
                                    </p:animEffect>
                                  </p:childTnLst>
                                </p:cTn>
                              </p:par>
                            </p:childTnLst>
                          </p:cTn>
                        </p:par>
                        <p:par>
                          <p:cTn id="24" fill="hold">
                            <p:stCondLst>
                              <p:cond delay="6000"/>
                            </p:stCondLst>
                            <p:childTnLst>
                              <p:par>
                                <p:cTn id="25" presetID="14" presetClass="entr" presetSubtype="10" fill="hold" grpId="0" nodeType="after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7" dur="1000"/>
                                        <p:tgtEl>
                                          <p:spTgt spid="7">
                                            <p:txEl>
                                              <p:pRg st="3" end="3"/>
                                            </p:txEl>
                                          </p:spTgt>
                                        </p:tgtEl>
                                      </p:cBhvr>
                                    </p:animEffect>
                                  </p:childTnLst>
                                </p:cTn>
                              </p:par>
                            </p:childTnLst>
                          </p:cTn>
                        </p:par>
                        <p:par>
                          <p:cTn id="28" fill="hold">
                            <p:stCondLst>
                              <p:cond delay="7000"/>
                            </p:stCondLst>
                            <p:childTnLst>
                              <p:par>
                                <p:cTn id="29" presetID="14" presetClass="entr" presetSubtype="10" fill="hold" grpId="0" nodeType="after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1" dur="1000"/>
                                        <p:tgtEl>
                                          <p:spTgt spid="7">
                                            <p:txEl>
                                              <p:pRg st="5" end="5"/>
                                            </p:txEl>
                                          </p:spTgt>
                                        </p:tgtEl>
                                      </p:cBhvr>
                                    </p:animEffect>
                                  </p:childTnLst>
                                </p:cTn>
                              </p:par>
                            </p:childTnLst>
                          </p:cTn>
                        </p:par>
                        <p:par>
                          <p:cTn id="32" fill="hold">
                            <p:stCondLst>
                              <p:cond delay="8000"/>
                            </p:stCondLst>
                            <p:childTnLst>
                              <p:par>
                                <p:cTn id="33" presetID="14" presetClass="entr" presetSubtype="10" fill="hold" grpId="0" nodeType="after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Effect transition="in" filter="randombar(horizontal)">
                                      <p:cBhvr>
                                        <p:cTn id="35" dur="1000"/>
                                        <p:tgtEl>
                                          <p:spTgt spid="7">
                                            <p:txEl>
                                              <p:pRg st="6" end="6"/>
                                            </p:txEl>
                                          </p:spTgt>
                                        </p:tgtEl>
                                      </p:cBhvr>
                                    </p:animEffect>
                                  </p:childTnLst>
                                </p:cTn>
                              </p:par>
                            </p:childTnLst>
                          </p:cTn>
                        </p:par>
                        <p:par>
                          <p:cTn id="36" fill="hold">
                            <p:stCondLst>
                              <p:cond delay="9000"/>
                            </p:stCondLst>
                            <p:childTnLst>
                              <p:par>
                                <p:cTn id="37" presetID="14" presetClass="entr" presetSubtype="10" fill="hold" grpId="0" nodeType="after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animEffect transition="in" filter="randombar(horizontal)">
                                      <p:cBhvr>
                                        <p:cTn id="39" dur="1000"/>
                                        <p:tgtEl>
                                          <p:spTgt spid="7">
                                            <p:txEl>
                                              <p:pRg st="7" end="7"/>
                                            </p:txEl>
                                          </p:spTgt>
                                        </p:tgtEl>
                                      </p:cBhvr>
                                    </p:animEffect>
                                  </p:childTnLst>
                                </p:cTn>
                              </p:par>
                            </p:childTnLst>
                          </p:cTn>
                        </p:par>
                        <p:par>
                          <p:cTn id="40" fill="hold">
                            <p:stCondLst>
                              <p:cond delay="10000"/>
                            </p:stCondLst>
                            <p:childTnLst>
                              <p:par>
                                <p:cTn id="41" presetID="14" presetClass="entr" presetSubtype="10" fill="hold" grpId="0" nodeType="after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randombar(horizontal)">
                                      <p:cBhvr>
                                        <p:cTn id="43" dur="1000"/>
                                        <p:tgtEl>
                                          <p:spTgt spid="7">
                                            <p:txEl>
                                              <p:pRg st="8" end="8"/>
                                            </p:txEl>
                                          </p:spTgt>
                                        </p:tgtEl>
                                      </p:cBhvr>
                                    </p:animEffect>
                                  </p:childTnLst>
                                </p:cTn>
                              </p:par>
                            </p:childTnLst>
                          </p:cTn>
                        </p:par>
                        <p:par>
                          <p:cTn id="44" fill="hold">
                            <p:stCondLst>
                              <p:cond delay="11000"/>
                            </p:stCondLst>
                            <p:childTnLst>
                              <p:par>
                                <p:cTn id="45" presetID="14" presetClass="entr" presetSubtype="10" fill="hold" grpId="0" nodeType="after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animEffect transition="in" filter="randombar(horizontal)">
                                      <p:cBhvr>
                                        <p:cTn id="47" dur="1000"/>
                                        <p:tgtEl>
                                          <p:spTgt spid="7">
                                            <p:txEl>
                                              <p:pRg st="9" end="9"/>
                                            </p:txEl>
                                          </p:spTgt>
                                        </p:tgtEl>
                                      </p:cBhvr>
                                    </p:animEffect>
                                  </p:childTnLst>
                                </p:cTn>
                              </p:par>
                            </p:childTnLst>
                          </p:cTn>
                        </p:par>
                        <p:par>
                          <p:cTn id="48" fill="hold">
                            <p:stCondLst>
                              <p:cond delay="12000"/>
                            </p:stCondLst>
                            <p:childTnLst>
                              <p:par>
                                <p:cTn id="49" presetID="14" presetClass="entr" presetSubtype="10" fill="hold" grpId="0" nodeType="afterEffect">
                                  <p:stCondLst>
                                    <p:cond delay="0"/>
                                  </p:stCondLst>
                                  <p:childTnLst>
                                    <p:set>
                                      <p:cBhvr>
                                        <p:cTn id="50" dur="1" fill="hold">
                                          <p:stCondLst>
                                            <p:cond delay="0"/>
                                          </p:stCondLst>
                                        </p:cTn>
                                        <p:tgtEl>
                                          <p:spTgt spid="7">
                                            <p:txEl>
                                              <p:pRg st="10" end="10"/>
                                            </p:txEl>
                                          </p:spTgt>
                                        </p:tgtEl>
                                        <p:attrNameLst>
                                          <p:attrName>style.visibility</p:attrName>
                                        </p:attrNameLst>
                                      </p:cBhvr>
                                      <p:to>
                                        <p:strVal val="visible"/>
                                      </p:to>
                                    </p:set>
                                    <p:animEffect transition="in" filter="randombar(horizontal)">
                                      <p:cBhvr>
                                        <p:cTn id="51" dur="1000"/>
                                        <p:tgtEl>
                                          <p:spTgt spid="7">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1000"/>
                                        <p:tgtEl>
                                          <p:spTgt spid="31"/>
                                        </p:tgtEl>
                                      </p:cBhvr>
                                    </p:animEffect>
                                    <p:anim calcmode="lin" valueType="num">
                                      <p:cBhvr>
                                        <p:cTn id="57" dur="1000" fill="hold"/>
                                        <p:tgtEl>
                                          <p:spTgt spid="31"/>
                                        </p:tgtEl>
                                        <p:attrNameLst>
                                          <p:attrName>ppt_x</p:attrName>
                                        </p:attrNameLst>
                                      </p:cBhvr>
                                      <p:tavLst>
                                        <p:tav tm="0">
                                          <p:val>
                                            <p:strVal val="#ppt_x"/>
                                          </p:val>
                                        </p:tav>
                                        <p:tav tm="100000">
                                          <p:val>
                                            <p:strVal val="#ppt_x"/>
                                          </p:val>
                                        </p:tav>
                                      </p:tavLst>
                                    </p:anim>
                                    <p:anim calcmode="lin" valueType="num">
                                      <p:cBhvr>
                                        <p:cTn id="58" dur="1000" fill="hold"/>
                                        <p:tgtEl>
                                          <p:spTgt spid="31"/>
                                        </p:tgtEl>
                                        <p:attrNameLst>
                                          <p:attrName>ppt_y</p:attrName>
                                        </p:attrNameLst>
                                      </p:cBhvr>
                                      <p:tavLst>
                                        <p:tav tm="0">
                                          <p:val>
                                            <p:strVal val="#ppt_y+.1"/>
                                          </p:val>
                                        </p:tav>
                                        <p:tav tm="100000">
                                          <p:val>
                                            <p:strVal val="#ppt_y"/>
                                          </p:val>
                                        </p:tav>
                                      </p:tavLst>
                                    </p:anim>
                                  </p:childTnLst>
                                </p:cTn>
                              </p:par>
                            </p:childTnLst>
                          </p:cTn>
                        </p:par>
                        <p:par>
                          <p:cTn id="59" fill="hold">
                            <p:stCondLst>
                              <p:cond delay="1000"/>
                            </p:stCondLst>
                            <p:childTnLst>
                              <p:par>
                                <p:cTn id="60" presetID="42" presetClass="entr" presetSubtype="0" fill="hold"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childTnLst>
                          </p:cTn>
                        </p:par>
                        <p:par>
                          <p:cTn id="65" fill="hold">
                            <p:stCondLst>
                              <p:cond delay="2000"/>
                            </p:stCondLst>
                            <p:childTnLst>
                              <p:par>
                                <p:cTn id="66" presetID="42" presetClass="entr" presetSubtype="0" fill="hold" grpId="0" nodeType="after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fade">
                                      <p:cBhvr>
                                        <p:cTn id="68" dur="1000"/>
                                        <p:tgtEl>
                                          <p:spTgt spid="3"/>
                                        </p:tgtEl>
                                      </p:cBhvr>
                                    </p:animEffect>
                                    <p:anim calcmode="lin" valueType="num">
                                      <p:cBhvr>
                                        <p:cTn id="69" dur="1000" fill="hold"/>
                                        <p:tgtEl>
                                          <p:spTgt spid="3"/>
                                        </p:tgtEl>
                                        <p:attrNameLst>
                                          <p:attrName>ppt_x</p:attrName>
                                        </p:attrNameLst>
                                      </p:cBhvr>
                                      <p:tavLst>
                                        <p:tav tm="0">
                                          <p:val>
                                            <p:strVal val="#ppt_x"/>
                                          </p:val>
                                        </p:tav>
                                        <p:tav tm="100000">
                                          <p:val>
                                            <p:strVal val="#ppt_x"/>
                                          </p:val>
                                        </p:tav>
                                      </p:tavLst>
                                    </p:anim>
                                    <p:anim calcmode="lin" valueType="num">
                                      <p:cBhvr>
                                        <p:cTn id="70" dur="1000" fill="hold"/>
                                        <p:tgtEl>
                                          <p:spTgt spid="3"/>
                                        </p:tgtEl>
                                        <p:attrNameLst>
                                          <p:attrName>ppt_y</p:attrName>
                                        </p:attrNameLst>
                                      </p:cBhvr>
                                      <p:tavLst>
                                        <p:tav tm="0">
                                          <p:val>
                                            <p:strVal val="#ppt_y+.1"/>
                                          </p:val>
                                        </p:tav>
                                        <p:tav tm="100000">
                                          <p:val>
                                            <p:strVal val="#ppt_y"/>
                                          </p:val>
                                        </p:tav>
                                      </p:tavLst>
                                    </p:anim>
                                  </p:childTnLst>
                                </p:cTn>
                              </p:par>
                            </p:childTnLst>
                          </p:cTn>
                        </p:par>
                        <p:par>
                          <p:cTn id="71" fill="hold">
                            <p:stCondLst>
                              <p:cond delay="3000"/>
                            </p:stCondLst>
                            <p:childTnLst>
                              <p:par>
                                <p:cTn id="72" presetID="42" presetClass="entr" presetSubtype="0" fill="hold" grpId="0" nodeType="after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1000"/>
                                        <p:tgtEl>
                                          <p:spTgt spid="5"/>
                                        </p:tgtEl>
                                      </p:cBhvr>
                                    </p:animEffect>
                                    <p:anim calcmode="lin" valueType="num">
                                      <p:cBhvr>
                                        <p:cTn id="75" dur="1000" fill="hold"/>
                                        <p:tgtEl>
                                          <p:spTgt spid="5"/>
                                        </p:tgtEl>
                                        <p:attrNameLst>
                                          <p:attrName>ppt_x</p:attrName>
                                        </p:attrNameLst>
                                      </p:cBhvr>
                                      <p:tavLst>
                                        <p:tav tm="0">
                                          <p:val>
                                            <p:strVal val="#ppt_x"/>
                                          </p:val>
                                        </p:tav>
                                        <p:tav tm="100000">
                                          <p:val>
                                            <p:strVal val="#ppt_x"/>
                                          </p:val>
                                        </p:tav>
                                      </p:tavLst>
                                    </p:anim>
                                    <p:anim calcmode="lin" valueType="num">
                                      <p:cBhvr>
                                        <p:cTn id="7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1750"/>
                                        <p:tgtEl>
                                          <p:spTgt spid="10"/>
                                        </p:tgtEl>
                                      </p:cBhvr>
                                    </p:animEffect>
                                    <p:anim calcmode="lin" valueType="num">
                                      <p:cBhvr>
                                        <p:cTn id="82" dur="1750" fill="hold"/>
                                        <p:tgtEl>
                                          <p:spTgt spid="10"/>
                                        </p:tgtEl>
                                        <p:attrNameLst>
                                          <p:attrName>ppt_x</p:attrName>
                                        </p:attrNameLst>
                                      </p:cBhvr>
                                      <p:tavLst>
                                        <p:tav tm="0">
                                          <p:val>
                                            <p:strVal val="#ppt_x"/>
                                          </p:val>
                                        </p:tav>
                                        <p:tav tm="100000">
                                          <p:val>
                                            <p:strVal val="#ppt_x"/>
                                          </p:val>
                                        </p:tav>
                                      </p:tavLst>
                                    </p:anim>
                                    <p:anim calcmode="lin" valueType="num">
                                      <p:cBhvr>
                                        <p:cTn id="83" dur="17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build="p" animBg="1"/>
      <p:bldP spid="3" grpId="0" animBg="1"/>
      <p:bldP spid="31" grpId="0" animBg="1"/>
      <p:bldP spid="5" grpId="0" animBg="1"/>
      <p:bldP spid="1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238295" y="1504835"/>
            <a:ext cx="8641172"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0" y="0"/>
            <a:ext cx="9144000"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316" name="Picture 4" descr="C:\Users\user\Desktop\image421[1].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4827757" y="3894881"/>
            <a:ext cx="3800903" cy="2850677"/>
          </a:xfrm>
          <a:prstGeom prst="rect">
            <a:avLst/>
          </a:prstGeom>
          <a:noFill/>
          <a:extLst>
            <a:ext uri="{909E8E84-426E-40DD-AFC4-6F175D3DCCD1}">
              <a14:hiddenFill xmlns:a14="http://schemas.microsoft.com/office/drawing/2010/main">
                <a:solidFill>
                  <a:srgbClr val="FFFFFF"/>
                </a:solidFill>
              </a14:hiddenFill>
            </a:ext>
          </a:extLst>
        </p:spPr>
      </p:pic>
      <p:sp>
        <p:nvSpPr>
          <p:cNvPr id="4" name="タイトル 3"/>
          <p:cNvSpPr>
            <a:spLocks noGrp="1"/>
          </p:cNvSpPr>
          <p:nvPr>
            <p:ph type="title"/>
          </p:nvPr>
        </p:nvSpPr>
        <p:spPr>
          <a:xfrm>
            <a:off x="457200" y="121540"/>
            <a:ext cx="8229600" cy="1252728"/>
          </a:xfrm>
          <a:solidFill>
            <a:schemeClr val="tx2">
              <a:lumMod val="60000"/>
              <a:lumOff val="40000"/>
            </a:schemeClr>
          </a:solidFill>
        </p:spPr>
        <p:txBody>
          <a:bodyPr>
            <a:normAutofit/>
          </a:bodyPr>
          <a:lstStyle/>
          <a:p>
            <a:r>
              <a:rPr lang="ja-JP" altLang="en-US" sz="4000" dirty="0">
                <a:solidFill>
                  <a:schemeClr val="bg1"/>
                </a:solidFill>
                <a:latin typeface="UD デジタル 教科書体 NP-B" panose="02020700000000000000" pitchFamily="18" charset="-128"/>
                <a:ea typeface="UD デジタル 教科書体 NP-B" panose="02020700000000000000" pitchFamily="18" charset="-128"/>
              </a:rPr>
              <a:t>朝倉台</a:t>
            </a:r>
            <a:r>
              <a:rPr lang="ja-JP" altLang="en-US" sz="6000" dirty="0">
                <a:solidFill>
                  <a:srgbClr val="002060"/>
                </a:solidFill>
                <a:latin typeface="UD デジタル 教科書体 NP-B" panose="02020700000000000000" pitchFamily="18" charset="-128"/>
                <a:ea typeface="UD デジタル 教科書体 NP-B" panose="02020700000000000000" pitchFamily="18" charset="-128"/>
              </a:rPr>
              <a:t>「盛春クラブ」</a:t>
            </a:r>
            <a:endParaRPr kumimoji="1" lang="ja-JP" altLang="en-US" sz="6000" dirty="0">
              <a:solidFill>
                <a:srgbClr val="002060"/>
              </a:solidFill>
              <a:latin typeface="UD デジタル 教科書体 NP-B" panose="02020700000000000000" pitchFamily="18" charset="-128"/>
              <a:ea typeface="UD デジタル 教科書体 NP-B" panose="02020700000000000000" pitchFamily="18" charset="-128"/>
            </a:endParaRPr>
          </a:p>
        </p:txBody>
      </p:sp>
      <p:pic>
        <p:nvPicPr>
          <p:cNvPr id="12292" name="Picture 4" descr="http://www.asakuradai.com/img/DSCF86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438" y="1421553"/>
            <a:ext cx="3978708" cy="2436958"/>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user\Desktop\image42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7756" y="1421554"/>
            <a:ext cx="3800903" cy="2500300"/>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4"/>
          <p:cNvSpPr txBox="1"/>
          <p:nvPr/>
        </p:nvSpPr>
        <p:spPr>
          <a:xfrm>
            <a:off x="6372200" y="6204478"/>
            <a:ext cx="1107996" cy="461665"/>
          </a:xfrm>
          <a:prstGeom prst="rect">
            <a:avLst/>
          </a:prstGeom>
          <a:solidFill>
            <a:srgbClr val="7030A0"/>
          </a:solidFill>
        </p:spPr>
        <p:txBody>
          <a:bodyPr wrap="none" rtlCol="0">
            <a:spAutoFit/>
          </a:bodyPr>
          <a:lstStyle/>
          <a:p>
            <a:r>
              <a:rPr lang="ja-JP" altLang="en-US" sz="2400" dirty="0">
                <a:solidFill>
                  <a:schemeClr val="bg1"/>
                </a:solidFill>
                <a:latin typeface="UD デジタル 教科書体 NP-B" panose="02020700000000000000" pitchFamily="18" charset="-128"/>
                <a:ea typeface="UD デジタル 教科書体 NP-B" panose="02020700000000000000" pitchFamily="18" charset="-128"/>
              </a:rPr>
              <a:t>吟醸会</a:t>
            </a:r>
            <a:endParaRPr kumimoji="1"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pic>
        <p:nvPicPr>
          <p:cNvPr id="13320" name="Picture 8" descr="C:\Users\user\Desktop\DSCF867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3847598"/>
            <a:ext cx="3954946" cy="2530547"/>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349525" y="6289286"/>
            <a:ext cx="2339102" cy="461665"/>
          </a:xfrm>
          <a:prstGeom prst="rect">
            <a:avLst/>
          </a:prstGeom>
          <a:solidFill>
            <a:schemeClr val="accent5">
              <a:lumMod val="40000"/>
              <a:lumOff val="60000"/>
            </a:schemeClr>
          </a:solidFill>
        </p:spPr>
        <p:txBody>
          <a:bodyPr wrap="none" rtlCol="0">
            <a:spAutoFit/>
          </a:bodyPr>
          <a:lstStyle/>
          <a:p>
            <a:r>
              <a:rPr kumimoji="1" lang="ja-JP" altLang="en-US" sz="2400" dirty="0">
                <a:latin typeface="UD デジタル 教科書体 NP-B" panose="02020700000000000000" pitchFamily="18" charset="-128"/>
                <a:ea typeface="UD デジタル 教科書体 NP-B" panose="02020700000000000000" pitchFamily="18" charset="-128"/>
              </a:rPr>
              <a:t>グランドゴルフ</a:t>
            </a:r>
          </a:p>
        </p:txBody>
      </p:sp>
    </p:spTree>
    <p:extLst>
      <p:ext uri="{BB962C8B-B14F-4D97-AF65-F5344CB8AC3E}">
        <p14:creationId xmlns:p14="http://schemas.microsoft.com/office/powerpoint/2010/main" val="4293844838"/>
      </p:ext>
    </p:extLst>
  </p:cSld>
  <p:clrMapOvr>
    <a:masterClrMapping/>
  </p:clrMapOvr>
  <mc:AlternateContent xmlns:mc="http://schemas.openxmlformats.org/markup-compatibility/2006" xmlns:p14="http://schemas.microsoft.com/office/powerpoint/2010/main">
    <mc:Choice Requires="p14">
      <p:transition spd="slow" p14:dur="2000" advTm="10432"/>
    </mc:Choice>
    <mc:Fallback xmlns="">
      <p:transition spd="slow" advTm="10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39F2BC49-9E2C-4CCB-9CA6-4B04FF615727}"/>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291" name="Picture 3" descr="C:\Users\user\Desktop\IMG_8500.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712026"/>
            <a:ext cx="3787112" cy="26247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user\Desktop\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34" y="3933056"/>
            <a:ext cx="3400061" cy="255004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C:\Users\user\Desktop\IMG_121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0850" y="4251935"/>
            <a:ext cx="2088232" cy="2231167"/>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C:\Users\user\Desktop\IMG_816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66101" y="1720079"/>
            <a:ext cx="2748769" cy="2638585"/>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179512" y="404664"/>
            <a:ext cx="8784975" cy="1840364"/>
          </a:xfrm>
        </p:spPr>
        <p:txBody>
          <a:bodyPr>
            <a:normAutofit/>
          </a:bodyPr>
          <a:lstStyle/>
          <a:p>
            <a:r>
              <a:rPr lang="ja-JP" altLang="en-US" sz="3600" dirty="0">
                <a:solidFill>
                  <a:schemeClr val="bg1"/>
                </a:solidFill>
                <a:latin typeface="UD デジタル 教科書体 NP-B" panose="02020700000000000000" pitchFamily="18" charset="-128"/>
                <a:ea typeface="UD デジタル 教科書体 NP-B" panose="02020700000000000000" pitchFamily="18" charset="-128"/>
              </a:rPr>
              <a:t>朝倉台</a:t>
            </a:r>
            <a:r>
              <a:rPr lang="ja-JP" altLang="en-US" sz="4800" dirty="0">
                <a:solidFill>
                  <a:srgbClr val="002060"/>
                </a:solidFill>
                <a:latin typeface="UD デジタル 教科書体 NP-B" panose="02020700000000000000" pitchFamily="18" charset="-128"/>
                <a:ea typeface="UD デジタル 教科書体 NP-B" panose="02020700000000000000" pitchFamily="18" charset="-128"/>
              </a:rPr>
              <a:t>「盛春クラブ」</a:t>
            </a:r>
            <a:r>
              <a:rPr lang="ja-JP" altLang="en-US" sz="5400" dirty="0">
                <a:solidFill>
                  <a:srgbClr val="FF0000"/>
                </a:solidFill>
                <a:latin typeface="UD デジタル 教科書体 NP-B" panose="02020700000000000000" pitchFamily="18" charset="-128"/>
                <a:ea typeface="UD デジタル 教科書体 NP-B" panose="02020700000000000000" pitchFamily="18" charset="-128"/>
              </a:rPr>
              <a:t>カ</a:t>
            </a:r>
            <a:r>
              <a:rPr lang="ja-JP" altLang="en-US" sz="5400" dirty="0">
                <a:solidFill>
                  <a:srgbClr val="002060"/>
                </a:solidFill>
                <a:latin typeface="UD デジタル 教科書体 NP-B" panose="02020700000000000000" pitchFamily="18" charset="-128"/>
                <a:ea typeface="UD デジタル 教科書体 NP-B" panose="02020700000000000000" pitchFamily="18" charset="-128"/>
              </a:rPr>
              <a:t>ラ</a:t>
            </a:r>
            <a:r>
              <a:rPr lang="ja-JP" altLang="en-US" sz="5400" dirty="0">
                <a:solidFill>
                  <a:srgbClr val="FFC000"/>
                </a:solidFill>
                <a:latin typeface="UD デジタル 教科書体 NP-B" panose="02020700000000000000" pitchFamily="18" charset="-128"/>
                <a:ea typeface="UD デジタル 教科書体 NP-B" panose="02020700000000000000" pitchFamily="18" charset="-128"/>
              </a:rPr>
              <a:t>オ</a:t>
            </a:r>
            <a:r>
              <a:rPr lang="ja-JP" altLang="en-US" sz="5400" dirty="0">
                <a:solidFill>
                  <a:srgbClr val="7030A0"/>
                </a:solidFill>
                <a:latin typeface="UD デジタル 教科書体 NP-B" panose="02020700000000000000" pitchFamily="18" charset="-128"/>
                <a:ea typeface="UD デジタル 教科書体 NP-B" panose="02020700000000000000" pitchFamily="18" charset="-128"/>
              </a:rPr>
              <a:t>ケ</a:t>
            </a:r>
            <a:br>
              <a:rPr lang="en-US" altLang="ja-JP" sz="5400" dirty="0">
                <a:solidFill>
                  <a:schemeClr val="bg1"/>
                </a:solidFill>
                <a:latin typeface="UD デジタル 教科書体 NP-B" panose="02020700000000000000" pitchFamily="18" charset="-128"/>
                <a:ea typeface="UD デジタル 教科書体 NP-B" panose="02020700000000000000" pitchFamily="18" charset="-128"/>
              </a:rPr>
            </a:br>
            <a:endParaRPr kumimoji="1" lang="ja-JP" altLang="en-US" sz="5400" dirty="0">
              <a:solidFill>
                <a:schemeClr val="bg1"/>
              </a:solidFill>
              <a:latin typeface="UD デジタル 教科書体 NP-B" panose="02020700000000000000" pitchFamily="18" charset="-128"/>
              <a:ea typeface="UD デジタル 教科書体 NP-B" panose="02020700000000000000" pitchFamily="18" charset="-128"/>
            </a:endParaRPr>
          </a:p>
        </p:txBody>
      </p:sp>
      <p:pic>
        <p:nvPicPr>
          <p:cNvPr id="3" name="Picture 2" descr="C:\Users\user\Desktop\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51960" y="1720080"/>
            <a:ext cx="3375807" cy="2531855"/>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C:\Users\user\Desktop\IMG_8213.JPG"/>
          <p:cNvPicPr>
            <a:picLocks noGrp="1" noChangeAspect="1" noChangeArrowheads="1"/>
          </p:cNvPicPr>
          <p:nvPr>
            <p:ph sz="quarter" idx="13"/>
          </p:nvPr>
        </p:nvPicPr>
        <p:blipFill>
          <a:blip r:embed="rId7" cstate="print">
            <a:extLst>
              <a:ext uri="{28A0092B-C50C-407E-A947-70E740481C1C}">
                <a14:useLocalDpi xmlns:a14="http://schemas.microsoft.com/office/drawing/2010/main" val="0"/>
              </a:ext>
            </a:extLst>
          </a:blip>
          <a:srcRect/>
          <a:stretch>
            <a:fillRect/>
          </a:stretch>
        </p:blipFill>
        <p:spPr bwMode="auto">
          <a:xfrm>
            <a:off x="308409" y="4264778"/>
            <a:ext cx="3327487" cy="2218323"/>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6421268" y="4220166"/>
            <a:ext cx="1107996" cy="276999"/>
          </a:xfrm>
          <a:prstGeom prst="rect">
            <a:avLst/>
          </a:prstGeom>
          <a:solidFill>
            <a:schemeClr val="accent5">
              <a:lumMod val="40000"/>
              <a:lumOff val="60000"/>
            </a:schemeClr>
          </a:solidFill>
        </p:spPr>
        <p:txBody>
          <a:bodyPr wrap="none" rtlCol="0">
            <a:spAutoFit/>
          </a:bodyPr>
          <a:lstStyle/>
          <a:p>
            <a:pPr algn="ctr"/>
            <a:r>
              <a:rPr kumimoji="1" lang="ja-JP" altLang="en-US" sz="1200" dirty="0">
                <a:latin typeface="富士ポップＰ" panose="040F0700000000000000" pitchFamily="50" charset="-128"/>
                <a:ea typeface="富士ポップＰ" panose="040F0700000000000000" pitchFamily="50" charset="-128"/>
              </a:rPr>
              <a:t>朝倉台集会所</a:t>
            </a:r>
          </a:p>
        </p:txBody>
      </p:sp>
      <p:sp>
        <p:nvSpPr>
          <p:cNvPr id="6" name="テキスト ボックス 5"/>
          <p:cNvSpPr txBox="1"/>
          <p:nvPr/>
        </p:nvSpPr>
        <p:spPr>
          <a:xfrm>
            <a:off x="2699792" y="4181642"/>
            <a:ext cx="1263487" cy="276999"/>
          </a:xfrm>
          <a:prstGeom prst="rect">
            <a:avLst/>
          </a:prstGeom>
          <a:solidFill>
            <a:schemeClr val="accent4">
              <a:lumMod val="60000"/>
              <a:lumOff val="40000"/>
            </a:schemeClr>
          </a:solidFill>
        </p:spPr>
        <p:txBody>
          <a:bodyPr wrap="none" rtlCol="0">
            <a:spAutoFit/>
          </a:bodyPr>
          <a:lstStyle/>
          <a:p>
            <a:pPr algn="ctr"/>
            <a:r>
              <a:rPr kumimoji="1" lang="ja-JP" altLang="en-US" sz="1200" dirty="0">
                <a:latin typeface="富士ポップＰ" panose="040F0700000000000000" pitchFamily="50" charset="-128"/>
                <a:ea typeface="富士ポップＰ" panose="040F0700000000000000" pitchFamily="50" charset="-128"/>
              </a:rPr>
              <a:t>カラオケスタジオ</a:t>
            </a:r>
          </a:p>
        </p:txBody>
      </p:sp>
    </p:spTree>
    <p:extLst>
      <p:ext uri="{BB962C8B-B14F-4D97-AF65-F5344CB8AC3E}">
        <p14:creationId xmlns:p14="http://schemas.microsoft.com/office/powerpoint/2010/main" val="308907109"/>
      </p:ext>
    </p:extLst>
  </p:cSld>
  <p:clrMapOvr>
    <a:masterClrMapping/>
  </p:clrMapOvr>
  <mc:AlternateContent xmlns:mc="http://schemas.openxmlformats.org/markup-compatibility/2006" xmlns:p14="http://schemas.microsoft.com/office/powerpoint/2010/main">
    <mc:Choice Requires="p14">
      <p:transition spd="slow" p14:dur="2000" advTm="8775"/>
    </mc:Choice>
    <mc:Fallback xmlns="">
      <p:transition spd="slow" advTm="87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08520" y="0"/>
            <a:ext cx="9252520" cy="68579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174018" y="51928"/>
            <a:ext cx="8795964" cy="1252728"/>
          </a:xfrm>
        </p:spPr>
        <p:txBody>
          <a:bodyPr>
            <a:normAutofit fontScale="90000"/>
          </a:bodyPr>
          <a:lstStyle/>
          <a:p>
            <a:r>
              <a:rPr lang="ja-JP" altLang="en-US" sz="3600" dirty="0">
                <a:solidFill>
                  <a:schemeClr val="tx1"/>
                </a:solidFill>
                <a:latin typeface="UD デジタル 教科書体 NP-B" panose="02020700000000000000" pitchFamily="18" charset="-128"/>
                <a:ea typeface="UD デジタル 教科書体 NP-B" panose="02020700000000000000" pitchFamily="18" charset="-128"/>
              </a:rPr>
              <a:t>朝倉台</a:t>
            </a:r>
            <a:r>
              <a:rPr lang="ja-JP" altLang="en-US" sz="4800" dirty="0">
                <a:solidFill>
                  <a:srgbClr val="002060"/>
                </a:solidFill>
                <a:latin typeface="UD デジタル 教科書体 NP-B" panose="02020700000000000000" pitchFamily="18" charset="-128"/>
                <a:ea typeface="UD デジタル 教科書体 NP-B" panose="02020700000000000000" pitchFamily="18" charset="-128"/>
              </a:rPr>
              <a:t>「盛春クラブ」</a:t>
            </a:r>
            <a:r>
              <a:rPr lang="ja-JP" altLang="en-US" sz="4800" dirty="0">
                <a:solidFill>
                  <a:srgbClr val="C00000"/>
                </a:solidFill>
                <a:latin typeface="UD デジタル 教科書体 NP-B" panose="02020700000000000000" pitchFamily="18" charset="-128"/>
                <a:ea typeface="UD デジタル 教科書体 NP-B" panose="02020700000000000000" pitchFamily="18" charset="-128"/>
              </a:rPr>
              <a:t>ハ</a:t>
            </a:r>
            <a:r>
              <a:rPr lang="ja-JP" altLang="en-US" sz="4800" dirty="0">
                <a:solidFill>
                  <a:srgbClr val="7030A0"/>
                </a:solidFill>
                <a:latin typeface="UD デジタル 教科書体 NP-B" panose="02020700000000000000" pitchFamily="18" charset="-128"/>
                <a:ea typeface="UD デジタル 教科書体 NP-B" panose="02020700000000000000" pitchFamily="18" charset="-128"/>
              </a:rPr>
              <a:t>イ</a:t>
            </a:r>
            <a:r>
              <a:rPr lang="ja-JP" altLang="en-US" sz="4800" dirty="0">
                <a:solidFill>
                  <a:schemeClr val="tx1"/>
                </a:solidFill>
                <a:latin typeface="UD デジタル 教科書体 NP-B" panose="02020700000000000000" pitchFamily="18" charset="-128"/>
                <a:ea typeface="UD デジタル 教科書体 NP-B" panose="02020700000000000000" pitchFamily="18" charset="-128"/>
              </a:rPr>
              <a:t>キ</a:t>
            </a:r>
            <a:r>
              <a:rPr lang="ja-JP" altLang="en-US" sz="4800" dirty="0">
                <a:solidFill>
                  <a:srgbClr val="FFFF00"/>
                </a:solidFill>
                <a:latin typeface="UD デジタル 教科書体 NP-B" panose="02020700000000000000" pitchFamily="18" charset="-128"/>
                <a:ea typeface="UD デジタル 教科書体 NP-B" panose="02020700000000000000" pitchFamily="18" charset="-128"/>
              </a:rPr>
              <a:t>ン</a:t>
            </a:r>
            <a:r>
              <a:rPr lang="ja-JP" altLang="en-US" sz="4800" dirty="0">
                <a:solidFill>
                  <a:srgbClr val="00B050"/>
                </a:solidFill>
                <a:latin typeface="UD デジタル 教科書体 NP-B" panose="02020700000000000000" pitchFamily="18" charset="-128"/>
                <a:ea typeface="UD デジタル 教科書体 NP-B" panose="02020700000000000000" pitchFamily="18" charset="-128"/>
              </a:rPr>
              <a:t>グ</a:t>
            </a:r>
            <a:endParaRPr kumimoji="1" lang="ja-JP" altLang="en-US" sz="4800" dirty="0">
              <a:solidFill>
                <a:srgbClr val="00B050"/>
              </a:solidFill>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p:cNvSpPr txBox="1"/>
          <p:nvPr/>
        </p:nvSpPr>
        <p:spPr>
          <a:xfrm>
            <a:off x="1259632" y="1007819"/>
            <a:ext cx="5636479" cy="830997"/>
          </a:xfrm>
          <a:prstGeom prst="rect">
            <a:avLst/>
          </a:prstGeom>
          <a:solidFill>
            <a:schemeClr val="accent4">
              <a:lumMod val="20000"/>
              <a:lumOff val="80000"/>
            </a:schemeClr>
          </a:solidFill>
        </p:spPr>
        <p:txBody>
          <a:bodyPr wrap="none" rtlCol="0">
            <a:spAutoFit/>
          </a:bodyPr>
          <a:lstStyle/>
          <a:p>
            <a:pPr algn="ctr"/>
            <a:r>
              <a:rPr kumimoji="1" lang="ja-JP" altLang="en-US" sz="2400" dirty="0">
                <a:latin typeface="UD デジタル 教科書体 NK-B" panose="02020700000000000000" pitchFamily="18" charset="-128"/>
                <a:ea typeface="UD デジタル 教科書体 NK-B" panose="02020700000000000000" pitchFamily="18" charset="-128"/>
              </a:rPr>
              <a:t>オープン参加型ハイキンググループです。</a:t>
            </a:r>
            <a:endParaRPr kumimoji="1" lang="en-US" altLang="ja-JP" sz="2400" dirty="0">
              <a:latin typeface="UD デジタル 教科書体 NK-B" panose="02020700000000000000" pitchFamily="18" charset="-128"/>
              <a:ea typeface="UD デジタル 教科書体 NK-B" panose="02020700000000000000" pitchFamily="18" charset="-128"/>
            </a:endParaRPr>
          </a:p>
          <a:p>
            <a:pPr algn="ctr"/>
            <a:r>
              <a:rPr kumimoji="1" lang="ja-JP" altLang="en-US" sz="2400" dirty="0">
                <a:latin typeface="UD デジタル 教科書体 NK-B" panose="02020700000000000000" pitchFamily="18" charset="-128"/>
                <a:ea typeface="UD デジタル 教科書体 NK-B" panose="02020700000000000000" pitchFamily="18" charset="-128"/>
              </a:rPr>
              <a:t>会員以外の方も参加をお待ちしています</a:t>
            </a:r>
            <a:r>
              <a:rPr kumimoji="1" lang="ja-JP" altLang="en-US" sz="2000" dirty="0">
                <a:latin typeface="富士ポップＰ" panose="040F0700000000000000" pitchFamily="50" charset="-128"/>
                <a:ea typeface="富士ポップＰ" panose="040F0700000000000000" pitchFamily="50" charset="-128"/>
              </a:rPr>
              <a:t>。</a:t>
            </a:r>
          </a:p>
        </p:txBody>
      </p:sp>
      <p:pic>
        <p:nvPicPr>
          <p:cNvPr id="13" name="コンテンツ プレースホルダー 12">
            <a:extLst>
              <a:ext uri="{FF2B5EF4-FFF2-40B4-BE49-F238E27FC236}">
                <a16:creationId xmlns:a16="http://schemas.microsoft.com/office/drawing/2014/main" id="{8C58C8C0-D09E-4358-BCED-F6C6C50B1D16}"/>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137" y="3893871"/>
            <a:ext cx="3580404" cy="2684090"/>
          </a:xfrm>
        </p:spPr>
      </p:pic>
      <p:pic>
        <p:nvPicPr>
          <p:cNvPr id="17" name="図 16">
            <a:extLst>
              <a:ext uri="{FF2B5EF4-FFF2-40B4-BE49-F238E27FC236}">
                <a16:creationId xmlns:a16="http://schemas.microsoft.com/office/drawing/2014/main" id="{37677421-4FC4-4D71-9ABE-49CCA5417A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2214" y="1943977"/>
            <a:ext cx="3095737" cy="2001227"/>
          </a:xfrm>
          <a:prstGeom prst="rect">
            <a:avLst/>
          </a:prstGeom>
        </p:spPr>
      </p:pic>
      <p:pic>
        <p:nvPicPr>
          <p:cNvPr id="19" name="図 18">
            <a:extLst>
              <a:ext uri="{FF2B5EF4-FFF2-40B4-BE49-F238E27FC236}">
                <a16:creationId xmlns:a16="http://schemas.microsoft.com/office/drawing/2014/main" id="{36A8E377-0D64-48CB-A577-C58FE8126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4447" y="1923240"/>
            <a:ext cx="2848198" cy="2259288"/>
          </a:xfrm>
          <a:prstGeom prst="rect">
            <a:avLst/>
          </a:prstGeom>
        </p:spPr>
      </p:pic>
      <p:pic>
        <p:nvPicPr>
          <p:cNvPr id="21" name="図 20">
            <a:extLst>
              <a:ext uri="{FF2B5EF4-FFF2-40B4-BE49-F238E27FC236}">
                <a16:creationId xmlns:a16="http://schemas.microsoft.com/office/drawing/2014/main" id="{13316459-E730-41D0-BF54-1E52DB137A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30" y="1950254"/>
            <a:ext cx="2693884" cy="1966923"/>
          </a:xfrm>
          <a:prstGeom prst="rect">
            <a:avLst/>
          </a:prstGeom>
        </p:spPr>
      </p:pic>
      <p:pic>
        <p:nvPicPr>
          <p:cNvPr id="23" name="図 22">
            <a:extLst>
              <a:ext uri="{FF2B5EF4-FFF2-40B4-BE49-F238E27FC236}">
                <a16:creationId xmlns:a16="http://schemas.microsoft.com/office/drawing/2014/main" id="{7555D3C2-EFB6-4E7C-8157-7420336806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03846" y="3924217"/>
            <a:ext cx="1989409" cy="2653744"/>
          </a:xfrm>
          <a:prstGeom prst="rect">
            <a:avLst/>
          </a:prstGeom>
        </p:spPr>
      </p:pic>
      <p:pic>
        <p:nvPicPr>
          <p:cNvPr id="15" name="コンテンツ プレースホルダー 14">
            <a:extLst>
              <a:ext uri="{FF2B5EF4-FFF2-40B4-BE49-F238E27FC236}">
                <a16:creationId xmlns:a16="http://schemas.microsoft.com/office/drawing/2014/main" id="{EEC63970-E40D-4F19-9D4C-161975A16BCA}"/>
              </a:ext>
            </a:extLst>
          </p:cNvPr>
          <p:cNvPicPr>
            <a:picLocks noGrp="1" noChangeAspect="1"/>
          </p:cNvPicPr>
          <p:nvPr>
            <p:ph sz="quarter" idx="14"/>
          </p:nvPr>
        </p:nvPicPr>
        <p:blipFill>
          <a:blip r:embed="rId7" cstate="print">
            <a:extLst>
              <a:ext uri="{28A0092B-C50C-407E-A947-70E740481C1C}">
                <a14:useLocalDpi xmlns:a14="http://schemas.microsoft.com/office/drawing/2010/main" val="0"/>
              </a:ext>
            </a:extLst>
          </a:blip>
          <a:stretch>
            <a:fillRect/>
          </a:stretch>
        </p:blipFill>
        <p:spPr>
          <a:xfrm>
            <a:off x="5478680" y="4182527"/>
            <a:ext cx="3195354" cy="2395434"/>
          </a:xfrm>
        </p:spPr>
      </p:pic>
    </p:spTree>
    <p:extLst>
      <p:ext uri="{BB962C8B-B14F-4D97-AF65-F5344CB8AC3E}">
        <p14:creationId xmlns:p14="http://schemas.microsoft.com/office/powerpoint/2010/main" val="2198338390"/>
      </p:ext>
    </p:extLst>
  </p:cSld>
  <p:clrMapOvr>
    <a:masterClrMapping/>
  </p:clrMapOvr>
  <mc:AlternateContent xmlns:mc="http://schemas.openxmlformats.org/markup-compatibility/2006" xmlns:p14="http://schemas.microsoft.com/office/powerpoint/2010/main">
    <mc:Choice Requires="p14">
      <p:transition spd="slow" p14:dur="2000" advTm="9447"/>
    </mc:Choice>
    <mc:Fallback xmlns="">
      <p:transition spd="slow" advTm="9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BB84824-CFC4-BF5F-FD24-58FC336EBEA6}"/>
              </a:ext>
            </a:extLst>
          </p:cNvPr>
          <p:cNvSpPr/>
          <p:nvPr/>
        </p:nvSpPr>
        <p:spPr>
          <a:xfrm>
            <a:off x="0" y="0"/>
            <a:ext cx="9144000" cy="685799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57200" y="2492896"/>
            <a:ext cx="8229600" cy="1252728"/>
          </a:xfrm>
          <a:solidFill>
            <a:schemeClr val="accent6">
              <a:lumMod val="50000"/>
            </a:schemeClr>
          </a:solidFill>
        </p:spPr>
        <p:txBody>
          <a:bodyPr>
            <a:normAutofit fontScale="90000"/>
          </a:bodyPr>
          <a:lstStyle/>
          <a:p>
            <a:br>
              <a:rPr lang="en-US" altLang="ja-JP" b="1" dirty="0">
                <a:solidFill>
                  <a:srgbClr val="FFFF00"/>
                </a:solidFill>
                <a:effectLst>
                  <a:outerShdw blurRad="38100" dist="38100" dir="2700000" algn="tl">
                    <a:srgbClr val="000000">
                      <a:alpha val="43137"/>
                    </a:srgbClr>
                  </a:outerShdw>
                </a:effectLst>
              </a:rPr>
            </a:br>
            <a:br>
              <a:rPr lang="en-US" altLang="ja-JP" b="1" dirty="0">
                <a:solidFill>
                  <a:srgbClr val="FFFF00"/>
                </a:solidFill>
                <a:effectLst>
                  <a:outerShdw blurRad="38100" dist="38100" dir="2700000" algn="tl">
                    <a:srgbClr val="000000">
                      <a:alpha val="43137"/>
                    </a:srgbClr>
                  </a:outerShdw>
                </a:effectLst>
              </a:rPr>
            </a:br>
            <a:br>
              <a:rPr lang="en-US" altLang="ja-JP" b="1" dirty="0">
                <a:solidFill>
                  <a:srgbClr val="FFFF00"/>
                </a:solidFill>
                <a:effectLst>
                  <a:outerShdw blurRad="38100" dist="38100" dir="2700000" algn="tl">
                    <a:srgbClr val="000000">
                      <a:alpha val="43137"/>
                    </a:srgbClr>
                  </a:outerShdw>
                </a:effectLst>
              </a:rPr>
            </a:br>
            <a:r>
              <a:rPr lang="ja-JP" altLang="en-US" sz="4900" b="1" dirty="0">
                <a:solidFill>
                  <a:srgbClr val="FFFF00"/>
                </a:solidFill>
                <a:effectLst>
                  <a:outerShdw blurRad="38100" dist="38100" dir="2700000" algn="tl">
                    <a:srgbClr val="000000">
                      <a:alpha val="43137"/>
                    </a:srgbClr>
                  </a:outerShdw>
                </a:effectLst>
              </a:rPr>
              <a:t>朝倉台 </a:t>
            </a:r>
            <a:r>
              <a:rPr lang="ja-JP" altLang="en-US" sz="6000" b="1" dirty="0">
                <a:solidFill>
                  <a:srgbClr val="FFFF00"/>
                </a:solidFill>
                <a:effectLst>
                  <a:outerShdw blurRad="38100" dist="38100" dir="2700000" algn="tl">
                    <a:srgbClr val="000000">
                      <a:alpha val="43137"/>
                    </a:srgbClr>
                  </a:outerShdw>
                </a:effectLst>
              </a:rPr>
              <a:t>「民生・児童委員」</a:t>
            </a:r>
            <a:br>
              <a:rPr lang="en-US" altLang="ja-JP" sz="6000" b="1" dirty="0">
                <a:solidFill>
                  <a:srgbClr val="FFFF00"/>
                </a:solidFill>
                <a:effectLst>
                  <a:outerShdw blurRad="38100" dist="38100" dir="2700000" algn="tl">
                    <a:srgbClr val="000000">
                      <a:alpha val="43137"/>
                    </a:srgbClr>
                  </a:outerShdw>
                </a:effectLst>
              </a:rPr>
            </a:br>
            <a:br>
              <a:rPr lang="en-US" altLang="ja-JP" sz="6000" b="1" dirty="0">
                <a:solidFill>
                  <a:srgbClr val="FFFF00"/>
                </a:solidFill>
                <a:effectLst>
                  <a:outerShdw blurRad="38100" dist="38100" dir="2700000" algn="tl">
                    <a:srgbClr val="000000">
                      <a:alpha val="43137"/>
                    </a:srgbClr>
                  </a:outerShdw>
                </a:effectLst>
              </a:rPr>
            </a:br>
            <a:br>
              <a:rPr lang="en-US" altLang="ja-JP" b="1" dirty="0">
                <a:solidFill>
                  <a:srgbClr val="FFFF00"/>
                </a:solidFill>
                <a:effectLst>
                  <a:outerShdw blurRad="38100" dist="38100" dir="2700000" algn="tl">
                    <a:srgbClr val="000000">
                      <a:alpha val="43137"/>
                    </a:srgbClr>
                  </a:outerShdw>
                </a:effectLst>
              </a:rPr>
            </a:br>
            <a:endParaRPr kumimoji="1" lang="ja-JP" altLang="en-US"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50031200"/>
      </p:ext>
    </p:extLst>
  </p:cSld>
  <p:clrMapOvr>
    <a:masterClrMapping/>
  </p:clrMapOvr>
  <mc:AlternateContent xmlns:mc="http://schemas.openxmlformats.org/markup-compatibility/2006" xmlns:p14="http://schemas.microsoft.com/office/powerpoint/2010/main">
    <mc:Choice Requires="p14">
      <p:transition spd="slow" p14:dur="2000" advTm="6031"/>
    </mc:Choice>
    <mc:Fallback xmlns="">
      <p:transition spd="slow" advTm="6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D0C8FF9-6482-4B89-B615-840DE3F65B17}"/>
              </a:ext>
            </a:extLst>
          </p:cNvPr>
          <p:cNvSpPr/>
          <p:nvPr/>
        </p:nvSpPr>
        <p:spPr>
          <a:xfrm>
            <a:off x="0" y="0"/>
            <a:ext cx="9143994" cy="683953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矢印コネクタ 4"/>
          <p:cNvCxnSpPr/>
          <p:nvPr/>
        </p:nvCxnSpPr>
        <p:spPr>
          <a:xfrm flipH="1">
            <a:off x="1115616" y="3094112"/>
            <a:ext cx="1296144" cy="163103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932078" y="3595999"/>
            <a:ext cx="0" cy="112914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右矢印 3"/>
          <p:cNvSpPr/>
          <p:nvPr/>
        </p:nvSpPr>
        <p:spPr>
          <a:xfrm>
            <a:off x="4197032" y="1293808"/>
            <a:ext cx="978408" cy="32889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右矢印 7"/>
          <p:cNvSpPr/>
          <p:nvPr/>
        </p:nvSpPr>
        <p:spPr>
          <a:xfrm rot="5400000">
            <a:off x="5954479" y="1785079"/>
            <a:ext cx="653650" cy="32889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DE79DC61-38DB-441B-BFF5-971B767776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268978" y="-898966"/>
            <a:ext cx="6606038" cy="8655932"/>
          </a:xfrm>
          <a:prstGeom prst="rect">
            <a:avLst/>
          </a:prstGeom>
        </p:spPr>
      </p:pic>
      <p:sp>
        <p:nvSpPr>
          <p:cNvPr id="3" name="テキスト ボックス 2"/>
          <p:cNvSpPr txBox="1"/>
          <p:nvPr/>
        </p:nvSpPr>
        <p:spPr>
          <a:xfrm>
            <a:off x="1907705" y="3909628"/>
            <a:ext cx="6886566" cy="2775760"/>
          </a:xfrm>
          <a:prstGeom prst="rect">
            <a:avLst/>
          </a:prstGeom>
          <a:solidFill>
            <a:srgbClr val="7030A0"/>
          </a:solidFill>
        </p:spPr>
        <p:txBody>
          <a:bodyPr wrap="square" rtlCol="0">
            <a:spAutoFit/>
          </a:bodyPr>
          <a:lstStyle/>
          <a:p>
            <a:pPr>
              <a:lnSpc>
                <a:spcPct val="150000"/>
              </a:lnSpc>
            </a:pPr>
            <a:r>
              <a:rPr lang="ja-JP" altLang="en-US" sz="2400" b="1" dirty="0">
                <a:solidFill>
                  <a:schemeClr val="bg1"/>
                </a:solidFill>
                <a:latin typeface="ＭＳ Ｐ明朝" panose="02020600040205080304" pitchFamily="18" charset="-128"/>
                <a:ea typeface="ＭＳ Ｐ明朝" panose="02020600040205080304" pitchFamily="18" charset="-128"/>
              </a:rPr>
              <a:t>角田　勝利  （西５） 担当町会：東３・４・５・６町会</a:t>
            </a:r>
            <a:endParaRPr lang="en-US" altLang="ja-JP" sz="2400" b="1" dirty="0">
              <a:solidFill>
                <a:schemeClr val="bg1"/>
              </a:solidFill>
              <a:latin typeface="ＭＳ Ｐ明朝" panose="02020600040205080304" pitchFamily="18" charset="-128"/>
              <a:ea typeface="ＭＳ Ｐ明朝" panose="02020600040205080304" pitchFamily="18" charset="-128"/>
            </a:endParaRPr>
          </a:p>
          <a:p>
            <a:pPr>
              <a:lnSpc>
                <a:spcPct val="150000"/>
              </a:lnSpc>
            </a:pPr>
            <a:r>
              <a:rPr lang="ja-JP" altLang="en-US" sz="2400" b="1" dirty="0">
                <a:solidFill>
                  <a:schemeClr val="bg1"/>
                </a:solidFill>
                <a:latin typeface="ＭＳ Ｐ明朝" panose="02020600040205080304" pitchFamily="18" charset="-128"/>
                <a:ea typeface="ＭＳ Ｐ明朝" panose="02020600040205080304" pitchFamily="18" charset="-128"/>
              </a:rPr>
              <a:t>福角  幸生  （西４） 担当町会：西１・２・３・８町会</a:t>
            </a:r>
            <a:endParaRPr lang="en-US" altLang="ja-JP" sz="2400" b="1" dirty="0">
              <a:solidFill>
                <a:schemeClr val="bg1"/>
              </a:solidFill>
              <a:latin typeface="ＭＳ Ｐ明朝" panose="02020600040205080304" pitchFamily="18" charset="-128"/>
              <a:ea typeface="ＭＳ Ｐ明朝" panose="02020600040205080304" pitchFamily="18" charset="-128"/>
            </a:endParaRPr>
          </a:p>
          <a:p>
            <a:pPr>
              <a:lnSpc>
                <a:spcPct val="150000"/>
              </a:lnSpc>
            </a:pPr>
            <a:r>
              <a:rPr lang="ja-JP" altLang="en-US" sz="2400" b="1" dirty="0">
                <a:solidFill>
                  <a:schemeClr val="bg1"/>
                </a:solidFill>
                <a:latin typeface="ＭＳ Ｐ明朝" panose="02020600040205080304" pitchFamily="18" charset="-128"/>
                <a:ea typeface="ＭＳ Ｐ明朝" panose="02020600040205080304" pitchFamily="18" charset="-128"/>
              </a:rPr>
              <a:t>西村</a:t>
            </a:r>
            <a:r>
              <a:rPr lang="ja-JP" altLang="en-US" sz="2200" b="1" dirty="0">
                <a:solidFill>
                  <a:schemeClr val="bg1"/>
                </a:solidFill>
                <a:latin typeface="ＭＳ Ｐ明朝" panose="02020600040205080304" pitchFamily="18" charset="-128"/>
                <a:ea typeface="ＭＳ Ｐ明朝" panose="02020600040205080304" pitchFamily="18" charset="-128"/>
              </a:rPr>
              <a:t>都茂子  </a:t>
            </a:r>
            <a:r>
              <a:rPr kumimoji="1" lang="ja-JP" altLang="en-US" sz="2400" b="1" dirty="0">
                <a:solidFill>
                  <a:schemeClr val="bg1"/>
                </a:solidFill>
                <a:latin typeface="ＭＳ Ｐ明朝" panose="02020600040205080304" pitchFamily="18" charset="-128"/>
                <a:ea typeface="ＭＳ Ｐ明朝" panose="02020600040205080304" pitchFamily="18" charset="-128"/>
              </a:rPr>
              <a:t>（西５） 担当町会：東７、西６・７町会</a:t>
            </a:r>
            <a:endParaRPr kumimoji="1" lang="en-US" altLang="ja-JP" sz="2400" b="1" dirty="0">
              <a:solidFill>
                <a:schemeClr val="bg1"/>
              </a:solidFill>
              <a:latin typeface="ＭＳ Ｐ明朝" panose="02020600040205080304" pitchFamily="18" charset="-128"/>
              <a:ea typeface="ＭＳ Ｐ明朝" panose="02020600040205080304" pitchFamily="18" charset="-128"/>
            </a:endParaRPr>
          </a:p>
          <a:p>
            <a:pPr>
              <a:lnSpc>
                <a:spcPct val="150000"/>
              </a:lnSpc>
            </a:pPr>
            <a:r>
              <a:rPr lang="ja-JP" altLang="en-US" sz="2400" b="1" dirty="0">
                <a:solidFill>
                  <a:schemeClr val="bg1"/>
                </a:solidFill>
                <a:latin typeface="ＭＳ Ｐ明朝" panose="02020600040205080304" pitchFamily="18" charset="-128"/>
                <a:ea typeface="ＭＳ Ｐ明朝" panose="02020600040205080304" pitchFamily="18" charset="-128"/>
              </a:rPr>
              <a:t>吉水  碽彦  （東２） 担当町会：東１・２、西４・５町会</a:t>
            </a:r>
            <a:endParaRPr lang="en-US" altLang="ja-JP" sz="2400" b="1" dirty="0">
              <a:solidFill>
                <a:schemeClr val="bg1"/>
              </a:solidFill>
              <a:latin typeface="ＭＳ Ｐ明朝" panose="02020600040205080304" pitchFamily="18" charset="-128"/>
              <a:ea typeface="ＭＳ Ｐ明朝" panose="02020600040205080304" pitchFamily="18" charset="-128"/>
            </a:endParaRPr>
          </a:p>
          <a:p>
            <a:pPr>
              <a:lnSpc>
                <a:spcPct val="150000"/>
              </a:lnSpc>
            </a:pPr>
            <a:r>
              <a:rPr kumimoji="1" lang="ja-JP" altLang="en-US" sz="2400" b="1" dirty="0">
                <a:solidFill>
                  <a:schemeClr val="bg1"/>
                </a:solidFill>
                <a:latin typeface="ＭＳ Ｐ明朝" panose="02020600040205080304" pitchFamily="18" charset="-128"/>
                <a:ea typeface="ＭＳ Ｐ明朝" panose="02020600040205080304" pitchFamily="18" charset="-128"/>
              </a:rPr>
              <a:t>河本　眞知  （西５） </a:t>
            </a:r>
            <a:r>
              <a:rPr lang="ja-JP" altLang="en-US" sz="2400" b="1" dirty="0">
                <a:solidFill>
                  <a:schemeClr val="bg1"/>
                </a:solidFill>
                <a:latin typeface="ＭＳ Ｐ明朝" panose="02020600040205080304" pitchFamily="18" charset="-128"/>
                <a:ea typeface="ＭＳ Ｐ明朝" panose="02020600040205080304" pitchFamily="18" charset="-128"/>
              </a:rPr>
              <a:t>主任児童委員</a:t>
            </a:r>
            <a:endParaRPr kumimoji="1" lang="ja-JP" altLang="en-US" sz="2400" b="1" dirty="0">
              <a:solidFill>
                <a:schemeClr val="bg1"/>
              </a:solidFill>
              <a:latin typeface="ＭＳ Ｐ明朝" panose="02020600040205080304" pitchFamily="18" charset="-128"/>
              <a:ea typeface="ＭＳ Ｐ明朝" panose="02020600040205080304" pitchFamily="18" charset="-128"/>
            </a:endParaRPr>
          </a:p>
        </p:txBody>
      </p:sp>
      <p:sp>
        <p:nvSpPr>
          <p:cNvPr id="2" name="テキスト ボックス 1">
            <a:extLst>
              <a:ext uri="{FF2B5EF4-FFF2-40B4-BE49-F238E27FC236}">
                <a16:creationId xmlns:a16="http://schemas.microsoft.com/office/drawing/2014/main" id="{3695288A-1C6C-1731-60C4-0C245B6DD4C6}"/>
              </a:ext>
            </a:extLst>
          </p:cNvPr>
          <p:cNvSpPr txBox="1"/>
          <p:nvPr/>
        </p:nvSpPr>
        <p:spPr>
          <a:xfrm>
            <a:off x="492734" y="6324110"/>
            <a:ext cx="1082348" cy="307777"/>
          </a:xfrm>
          <a:prstGeom prst="rect">
            <a:avLst/>
          </a:prstGeom>
          <a:solidFill>
            <a:srgbClr val="7030A0"/>
          </a:solidFill>
        </p:spPr>
        <p:txBody>
          <a:bodyPr wrap="none" rtlCol="0">
            <a:spAutoFit/>
          </a:bodyPr>
          <a:lstStyle/>
          <a:p>
            <a:r>
              <a:rPr kumimoji="1" lang="ja-JP" altLang="en-US" sz="1400" b="1" dirty="0">
                <a:solidFill>
                  <a:schemeClr val="bg1"/>
                </a:solidFill>
              </a:rPr>
              <a:t>２０２２・１２・１</a:t>
            </a:r>
          </a:p>
        </p:txBody>
      </p:sp>
    </p:spTree>
    <p:extLst>
      <p:ext uri="{BB962C8B-B14F-4D97-AF65-F5344CB8AC3E}">
        <p14:creationId xmlns:p14="http://schemas.microsoft.com/office/powerpoint/2010/main" val="3459760755"/>
      </p:ext>
    </p:extLst>
  </p:cSld>
  <p:clrMapOvr>
    <a:masterClrMapping/>
  </p:clrMapOvr>
  <mc:AlternateContent xmlns:mc="http://schemas.openxmlformats.org/markup-compatibility/2006" xmlns:p14="http://schemas.microsoft.com/office/powerpoint/2010/main">
    <mc:Choice Requires="p14">
      <p:transition spd="slow" p14:dur="2000" advTm="19471"/>
    </mc:Choice>
    <mc:Fallback xmlns="">
      <p:transition spd="slow" advTm="19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8BA7C4A3-2B85-4C0F-B57B-08F006DC752E}"/>
              </a:ext>
            </a:extLst>
          </p:cNvPr>
          <p:cNvSpPr/>
          <p:nvPr/>
        </p:nvSpPr>
        <p:spPr>
          <a:xfrm>
            <a:off x="0" y="0"/>
            <a:ext cx="9144000" cy="685799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D3D00AF8-23A7-4F19-80CD-298D513A47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5061" y="3516678"/>
            <a:ext cx="2191770" cy="1715897"/>
          </a:xfrm>
          <a:prstGeom prst="rect">
            <a:avLst/>
          </a:prstGeom>
        </p:spPr>
      </p:pic>
      <p:pic>
        <p:nvPicPr>
          <p:cNvPr id="5" name="コンテンツ プレースホルダー 4">
            <a:extLst>
              <a:ext uri="{FF2B5EF4-FFF2-40B4-BE49-F238E27FC236}">
                <a16:creationId xmlns:a16="http://schemas.microsoft.com/office/drawing/2014/main" id="{419C91F1-C8B0-4CE1-AED8-7BB5D938B50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50614" y="1791301"/>
            <a:ext cx="2110178" cy="1771048"/>
          </a:xfrm>
        </p:spPr>
      </p:pic>
      <p:sp>
        <p:nvSpPr>
          <p:cNvPr id="3" name="タイトル 2">
            <a:extLst>
              <a:ext uri="{FF2B5EF4-FFF2-40B4-BE49-F238E27FC236}">
                <a16:creationId xmlns:a16="http://schemas.microsoft.com/office/drawing/2014/main" id="{2BF5E34D-6AA9-47F5-A1BE-8C3E43EAA0AA}"/>
              </a:ext>
            </a:extLst>
          </p:cNvPr>
          <p:cNvSpPr>
            <a:spLocks noGrp="1"/>
          </p:cNvSpPr>
          <p:nvPr>
            <p:ph type="title"/>
          </p:nvPr>
        </p:nvSpPr>
        <p:spPr>
          <a:xfrm>
            <a:off x="215516" y="208728"/>
            <a:ext cx="8712968" cy="1391942"/>
          </a:xfrm>
          <a:solidFill>
            <a:srgbClr val="002060"/>
          </a:solidFill>
        </p:spPr>
        <p:txBody>
          <a:bodyPr>
            <a:normAutofit fontScale="90000"/>
          </a:bodyPr>
          <a:lstStyle/>
          <a:p>
            <a:pPr algn="l"/>
            <a:r>
              <a:rPr kumimoji="1" lang="ja-JP" altLang="en-US" dirty="0"/>
              <a:t>　 </a:t>
            </a:r>
            <a:r>
              <a:rPr kumimoji="1" lang="ja-JP" altLang="en-US" sz="4900" dirty="0">
                <a:solidFill>
                  <a:srgbClr val="FFFF00"/>
                </a:solidFill>
              </a:rPr>
              <a:t>桜井東中学校１年生の福祉授業</a:t>
            </a:r>
            <a:br>
              <a:rPr kumimoji="1" lang="en-US" altLang="ja-JP" dirty="0"/>
            </a:br>
            <a:r>
              <a:rPr kumimoji="1" lang="ja-JP" altLang="en-US" dirty="0"/>
              <a:t>　 に</a:t>
            </a:r>
            <a:r>
              <a:rPr kumimoji="1" lang="ja-JP" altLang="en-US" sz="4900" dirty="0"/>
              <a:t>車いす・障がい体験学習</a:t>
            </a:r>
            <a:r>
              <a:rPr kumimoji="1" lang="ja-JP" altLang="en-US" dirty="0"/>
              <a:t>に協力</a:t>
            </a:r>
          </a:p>
        </p:txBody>
      </p:sp>
      <p:pic>
        <p:nvPicPr>
          <p:cNvPr id="7" name="図 6">
            <a:extLst>
              <a:ext uri="{FF2B5EF4-FFF2-40B4-BE49-F238E27FC236}">
                <a16:creationId xmlns:a16="http://schemas.microsoft.com/office/drawing/2014/main" id="{B51016E4-1C49-4D19-9BC2-10D29F876A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3688" y="3417998"/>
            <a:ext cx="2138725" cy="1995802"/>
          </a:xfrm>
          <a:prstGeom prst="rect">
            <a:avLst/>
          </a:prstGeom>
        </p:spPr>
      </p:pic>
      <p:pic>
        <p:nvPicPr>
          <p:cNvPr id="11" name="図 10">
            <a:extLst>
              <a:ext uri="{FF2B5EF4-FFF2-40B4-BE49-F238E27FC236}">
                <a16:creationId xmlns:a16="http://schemas.microsoft.com/office/drawing/2014/main" id="{1722CC5B-A987-4630-BAF9-9DE0ED47E6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102" y="5217389"/>
            <a:ext cx="2110178" cy="1522403"/>
          </a:xfrm>
          <a:prstGeom prst="rect">
            <a:avLst/>
          </a:prstGeom>
        </p:spPr>
      </p:pic>
      <p:pic>
        <p:nvPicPr>
          <p:cNvPr id="13" name="図 12">
            <a:extLst>
              <a:ext uri="{FF2B5EF4-FFF2-40B4-BE49-F238E27FC236}">
                <a16:creationId xmlns:a16="http://schemas.microsoft.com/office/drawing/2014/main" id="{FB805640-58EE-48E9-88BC-69189C3EE5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6077" y="5188159"/>
            <a:ext cx="2138725" cy="1542033"/>
          </a:xfrm>
          <a:prstGeom prst="rect">
            <a:avLst/>
          </a:prstGeom>
        </p:spPr>
      </p:pic>
      <p:pic>
        <p:nvPicPr>
          <p:cNvPr id="15" name="図 14">
            <a:extLst>
              <a:ext uri="{FF2B5EF4-FFF2-40B4-BE49-F238E27FC236}">
                <a16:creationId xmlns:a16="http://schemas.microsoft.com/office/drawing/2014/main" id="{11ED2ED4-872A-4782-A8DA-D8CAC483AF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13261" y="1741382"/>
            <a:ext cx="2100099" cy="1828066"/>
          </a:xfrm>
          <a:prstGeom prst="rect">
            <a:avLst/>
          </a:prstGeom>
        </p:spPr>
      </p:pic>
      <p:pic>
        <p:nvPicPr>
          <p:cNvPr id="17" name="図 16">
            <a:extLst>
              <a:ext uri="{FF2B5EF4-FFF2-40B4-BE49-F238E27FC236}">
                <a16:creationId xmlns:a16="http://schemas.microsoft.com/office/drawing/2014/main" id="{23FFBAB4-032B-45B6-BA93-E67CBB62E4A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45170" y="5048953"/>
            <a:ext cx="1833731" cy="1690753"/>
          </a:xfrm>
          <a:prstGeom prst="rect">
            <a:avLst/>
          </a:prstGeom>
        </p:spPr>
      </p:pic>
      <p:pic>
        <p:nvPicPr>
          <p:cNvPr id="19" name="図 18">
            <a:extLst>
              <a:ext uri="{FF2B5EF4-FFF2-40B4-BE49-F238E27FC236}">
                <a16:creationId xmlns:a16="http://schemas.microsoft.com/office/drawing/2014/main" id="{DA087A6F-B7A8-4352-ABAF-F4413372A03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24803" y="5177047"/>
            <a:ext cx="1940752" cy="1542033"/>
          </a:xfrm>
          <a:prstGeom prst="rect">
            <a:avLst/>
          </a:prstGeom>
        </p:spPr>
      </p:pic>
      <p:pic>
        <p:nvPicPr>
          <p:cNvPr id="21" name="図 20">
            <a:extLst>
              <a:ext uri="{FF2B5EF4-FFF2-40B4-BE49-F238E27FC236}">
                <a16:creationId xmlns:a16="http://schemas.microsoft.com/office/drawing/2014/main" id="{D9596FF2-B82E-4E45-BC55-ADF43E6FFC6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60792" y="1762958"/>
            <a:ext cx="3665216" cy="1753720"/>
          </a:xfrm>
          <a:prstGeom prst="rect">
            <a:avLst/>
          </a:prstGeom>
        </p:spPr>
      </p:pic>
      <p:pic>
        <p:nvPicPr>
          <p:cNvPr id="23" name="図 22">
            <a:extLst>
              <a:ext uri="{FF2B5EF4-FFF2-40B4-BE49-F238E27FC236}">
                <a16:creationId xmlns:a16="http://schemas.microsoft.com/office/drawing/2014/main" id="{C9DB3677-D685-497C-8BA1-7BDF895F21C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85705" y="3541659"/>
            <a:ext cx="2022412" cy="1635388"/>
          </a:xfrm>
          <a:prstGeom prst="rect">
            <a:avLst/>
          </a:prstGeom>
        </p:spPr>
      </p:pic>
      <p:pic>
        <p:nvPicPr>
          <p:cNvPr id="25" name="図 24">
            <a:extLst>
              <a:ext uri="{FF2B5EF4-FFF2-40B4-BE49-F238E27FC236}">
                <a16:creationId xmlns:a16="http://schemas.microsoft.com/office/drawing/2014/main" id="{095572BA-91FA-4163-A5BA-7774F86E979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5355" y="3489449"/>
            <a:ext cx="2110178" cy="1783639"/>
          </a:xfrm>
          <a:prstGeom prst="rect">
            <a:avLst/>
          </a:prstGeom>
        </p:spPr>
      </p:pic>
    </p:spTree>
    <p:extLst>
      <p:ext uri="{BB962C8B-B14F-4D97-AF65-F5344CB8AC3E}">
        <p14:creationId xmlns:p14="http://schemas.microsoft.com/office/powerpoint/2010/main" val="57370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31794CDC-714B-4873-9C3D-E27AB92C3268}"/>
              </a:ext>
            </a:extLst>
          </p:cNvPr>
          <p:cNvSpPr/>
          <p:nvPr/>
        </p:nvSpPr>
        <p:spPr>
          <a:xfrm>
            <a:off x="0" y="0"/>
            <a:ext cx="9144000" cy="685799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F941A767-EF9E-4068-874F-9D04E649E6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1719" y="3989349"/>
            <a:ext cx="3584594" cy="2559726"/>
          </a:xfrm>
          <a:prstGeom prst="rect">
            <a:avLst/>
          </a:prstGeom>
        </p:spPr>
      </p:pic>
      <p:sp>
        <p:nvSpPr>
          <p:cNvPr id="3" name="タイトル 2">
            <a:extLst>
              <a:ext uri="{FF2B5EF4-FFF2-40B4-BE49-F238E27FC236}">
                <a16:creationId xmlns:a16="http://schemas.microsoft.com/office/drawing/2014/main" id="{0777F588-2912-45E7-8E12-15D984D67F8B}"/>
              </a:ext>
            </a:extLst>
          </p:cNvPr>
          <p:cNvSpPr>
            <a:spLocks noGrp="1"/>
          </p:cNvSpPr>
          <p:nvPr>
            <p:ph type="title"/>
          </p:nvPr>
        </p:nvSpPr>
        <p:spPr>
          <a:xfrm>
            <a:off x="439161" y="220943"/>
            <a:ext cx="8229600" cy="1252728"/>
          </a:xfrm>
          <a:solidFill>
            <a:schemeClr val="accent6">
              <a:lumMod val="50000"/>
            </a:schemeClr>
          </a:solidFill>
        </p:spPr>
        <p:txBody>
          <a:bodyPr>
            <a:normAutofit fontScale="90000"/>
          </a:bodyPr>
          <a:lstStyle/>
          <a:p>
            <a:br>
              <a:rPr lang="en-US" altLang="ja-JP" b="1" dirty="0">
                <a:solidFill>
                  <a:srgbClr val="002060"/>
                </a:solidFill>
              </a:rPr>
            </a:br>
            <a:r>
              <a:rPr lang="en-US" altLang="ja-JP" sz="6000" b="1" dirty="0">
                <a:solidFill>
                  <a:srgbClr val="FFFF00"/>
                </a:solidFill>
              </a:rPr>
              <a:t>【</a:t>
            </a:r>
            <a:r>
              <a:rPr lang="ja-JP" altLang="en-US" sz="6000" b="1" dirty="0">
                <a:solidFill>
                  <a:srgbClr val="FFFF00"/>
                </a:solidFill>
              </a:rPr>
              <a:t>朝倉台防</a:t>
            </a:r>
            <a:r>
              <a:rPr lang="ja-JP" altLang="en-US" sz="6000" b="1" dirty="0">
                <a:solidFill>
                  <a:srgbClr val="FF0000"/>
                </a:solidFill>
              </a:rPr>
              <a:t>災</a:t>
            </a:r>
            <a:r>
              <a:rPr lang="ja-JP" altLang="en-US" sz="6000" b="1" dirty="0">
                <a:solidFill>
                  <a:srgbClr val="FFFF00"/>
                </a:solidFill>
              </a:rPr>
              <a:t>訓練</a:t>
            </a:r>
            <a:r>
              <a:rPr lang="en-US" altLang="ja-JP" sz="6000" b="1" dirty="0">
                <a:solidFill>
                  <a:srgbClr val="FFFF00"/>
                </a:solidFill>
              </a:rPr>
              <a:t>】</a:t>
            </a:r>
            <a:r>
              <a:rPr lang="ja-JP" altLang="en-US" dirty="0"/>
              <a:t>に協力</a:t>
            </a:r>
            <a:br>
              <a:rPr lang="ja-JP" altLang="en-US" dirty="0"/>
            </a:br>
            <a:endParaRPr kumimoji="1" lang="ja-JP" altLang="en-US" dirty="0"/>
          </a:p>
        </p:txBody>
      </p:sp>
      <p:pic>
        <p:nvPicPr>
          <p:cNvPr id="11" name="図 10">
            <a:extLst>
              <a:ext uri="{FF2B5EF4-FFF2-40B4-BE49-F238E27FC236}">
                <a16:creationId xmlns:a16="http://schemas.microsoft.com/office/drawing/2014/main" id="{1E9FAD1A-D25E-48B7-92B0-80F404E891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081" y="3931518"/>
            <a:ext cx="2101342" cy="2628916"/>
          </a:xfrm>
          <a:prstGeom prst="rect">
            <a:avLst/>
          </a:prstGeom>
        </p:spPr>
      </p:pic>
      <p:pic>
        <p:nvPicPr>
          <p:cNvPr id="13" name="図 12">
            <a:extLst>
              <a:ext uri="{FF2B5EF4-FFF2-40B4-BE49-F238E27FC236}">
                <a16:creationId xmlns:a16="http://schemas.microsoft.com/office/drawing/2014/main" id="{27AEC45A-F1F2-4A64-957F-80F51A3C09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549" y="1506228"/>
            <a:ext cx="4038847" cy="2483121"/>
          </a:xfrm>
          <a:prstGeom prst="rect">
            <a:avLst/>
          </a:prstGeom>
        </p:spPr>
      </p:pic>
      <p:pic>
        <p:nvPicPr>
          <p:cNvPr id="4" name="図 3">
            <a:extLst>
              <a:ext uri="{FF2B5EF4-FFF2-40B4-BE49-F238E27FC236}">
                <a16:creationId xmlns:a16="http://schemas.microsoft.com/office/drawing/2014/main" id="{D52CE706-AD82-40C0-B287-B395D8E6BC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1397" y="1497019"/>
            <a:ext cx="4177364" cy="2559725"/>
          </a:xfrm>
          <a:prstGeom prst="rect">
            <a:avLst/>
          </a:prstGeom>
        </p:spPr>
      </p:pic>
      <p:pic>
        <p:nvPicPr>
          <p:cNvPr id="15" name="図 14">
            <a:extLst>
              <a:ext uri="{FF2B5EF4-FFF2-40B4-BE49-F238E27FC236}">
                <a16:creationId xmlns:a16="http://schemas.microsoft.com/office/drawing/2014/main" id="{DB39800C-E5D1-4571-875A-FA9A65E4EA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12731" y="4009747"/>
            <a:ext cx="3556030" cy="2539328"/>
          </a:xfrm>
          <a:prstGeom prst="rect">
            <a:avLst/>
          </a:prstGeom>
        </p:spPr>
      </p:pic>
    </p:spTree>
    <p:extLst>
      <p:ext uri="{BB962C8B-B14F-4D97-AF65-F5344CB8AC3E}">
        <p14:creationId xmlns:p14="http://schemas.microsoft.com/office/powerpoint/2010/main" val="111210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750"/>
                                        <p:tgtEl>
                                          <p:spTgt spid="3"/>
                                        </p:tgtEl>
                                      </p:cBhvr>
                                    </p:animEffect>
                                    <p:anim calcmode="lin" valueType="num">
                                      <p:cBhvr>
                                        <p:cTn id="8" dur="1750" fill="hold"/>
                                        <p:tgtEl>
                                          <p:spTgt spid="3"/>
                                        </p:tgtEl>
                                        <p:attrNameLst>
                                          <p:attrName>ppt_x</p:attrName>
                                        </p:attrNameLst>
                                      </p:cBhvr>
                                      <p:tavLst>
                                        <p:tav tm="0">
                                          <p:val>
                                            <p:strVal val="#ppt_x"/>
                                          </p:val>
                                        </p:tav>
                                        <p:tav tm="100000">
                                          <p:val>
                                            <p:strVal val="#ppt_x"/>
                                          </p:val>
                                        </p:tav>
                                      </p:tavLst>
                                    </p:anim>
                                    <p:anim calcmode="lin" valueType="num">
                                      <p:cBhvr>
                                        <p:cTn id="9" dur="17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D0314878-CA1C-3F77-9318-A6204D1AE2E7}"/>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6EDDF284-031C-DC38-4B8D-791ADA576F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4353" y="4049757"/>
            <a:ext cx="3634335" cy="2526958"/>
          </a:xfrm>
          <a:prstGeom prst="rect">
            <a:avLst/>
          </a:prstGeom>
        </p:spPr>
      </p:pic>
      <p:pic>
        <p:nvPicPr>
          <p:cNvPr id="6" name="図 5">
            <a:extLst>
              <a:ext uri="{FF2B5EF4-FFF2-40B4-BE49-F238E27FC236}">
                <a16:creationId xmlns:a16="http://schemas.microsoft.com/office/drawing/2014/main" id="{A81E98D2-462E-3CB8-E7B0-0581DDCEB9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076" y="3894073"/>
            <a:ext cx="3752682" cy="2678577"/>
          </a:xfrm>
          <a:prstGeom prst="rect">
            <a:avLst/>
          </a:prstGeom>
        </p:spPr>
      </p:pic>
      <p:pic>
        <p:nvPicPr>
          <p:cNvPr id="4" name="図 3">
            <a:extLst>
              <a:ext uri="{FF2B5EF4-FFF2-40B4-BE49-F238E27FC236}">
                <a16:creationId xmlns:a16="http://schemas.microsoft.com/office/drawing/2014/main" id="{4E0E67F9-6729-D9B2-2F8B-CBF9887676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076" y="1649718"/>
            <a:ext cx="3752684" cy="2403600"/>
          </a:xfrm>
          <a:prstGeom prst="rect">
            <a:avLst/>
          </a:prstGeom>
        </p:spPr>
      </p:pic>
      <p:pic>
        <p:nvPicPr>
          <p:cNvPr id="10" name="図 9">
            <a:extLst>
              <a:ext uri="{FF2B5EF4-FFF2-40B4-BE49-F238E27FC236}">
                <a16:creationId xmlns:a16="http://schemas.microsoft.com/office/drawing/2014/main" id="{29A6F054-66BA-2A94-11C3-AA8C94B7C0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4759" y="1649718"/>
            <a:ext cx="3421814" cy="2477865"/>
          </a:xfrm>
          <a:prstGeom prst="rect">
            <a:avLst/>
          </a:prstGeom>
        </p:spPr>
      </p:pic>
      <p:pic>
        <p:nvPicPr>
          <p:cNvPr id="8" name="図 7">
            <a:extLst>
              <a:ext uri="{FF2B5EF4-FFF2-40B4-BE49-F238E27FC236}">
                <a16:creationId xmlns:a16="http://schemas.microsoft.com/office/drawing/2014/main" id="{780CDDF6-B6F9-2E51-A14E-CB49BBC788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7120" y="1645653"/>
            <a:ext cx="7484153" cy="4926997"/>
          </a:xfrm>
          <a:prstGeom prst="rect">
            <a:avLst/>
          </a:prstGeom>
        </p:spPr>
      </p:pic>
      <p:sp>
        <p:nvSpPr>
          <p:cNvPr id="13" name="テキスト ボックス 12">
            <a:extLst>
              <a:ext uri="{FF2B5EF4-FFF2-40B4-BE49-F238E27FC236}">
                <a16:creationId xmlns:a16="http://schemas.microsoft.com/office/drawing/2014/main" id="{37FB2197-A2E1-8247-C43B-4E305E7BE9E0}"/>
              </a:ext>
            </a:extLst>
          </p:cNvPr>
          <p:cNvSpPr txBox="1"/>
          <p:nvPr/>
        </p:nvSpPr>
        <p:spPr>
          <a:xfrm>
            <a:off x="2555776" y="4725144"/>
            <a:ext cx="1210588" cy="707886"/>
          </a:xfrm>
          <a:prstGeom prst="rect">
            <a:avLst/>
          </a:prstGeom>
          <a:noFill/>
        </p:spPr>
        <p:txBody>
          <a:bodyPr wrap="none" rtlCol="0">
            <a:spAutoFit/>
          </a:bodyPr>
          <a:lstStyle/>
          <a:p>
            <a:r>
              <a:rPr kumimoji="1" lang="ja-JP" altLang="en-US" sz="2000" b="1" dirty="0">
                <a:solidFill>
                  <a:srgbClr val="0000FF"/>
                </a:solidFill>
              </a:rPr>
              <a:t>金山会長</a:t>
            </a:r>
            <a:endParaRPr kumimoji="1" lang="en-US" altLang="ja-JP" sz="2000" b="1" dirty="0">
              <a:solidFill>
                <a:srgbClr val="0000FF"/>
              </a:solidFill>
            </a:endParaRPr>
          </a:p>
          <a:p>
            <a:pPr algn="ctr"/>
            <a:r>
              <a:rPr lang="ja-JP" altLang="en-US" sz="2000" b="1" dirty="0">
                <a:solidFill>
                  <a:srgbClr val="0000FF"/>
                </a:solidFill>
              </a:rPr>
              <a:t>あいさつ</a:t>
            </a:r>
            <a:endParaRPr kumimoji="1" lang="ja-JP" altLang="en-US" sz="2000" b="1" dirty="0">
              <a:solidFill>
                <a:srgbClr val="0000FF"/>
              </a:solidFill>
            </a:endParaRPr>
          </a:p>
        </p:txBody>
      </p:sp>
      <p:pic>
        <p:nvPicPr>
          <p:cNvPr id="19" name="図 18">
            <a:extLst>
              <a:ext uri="{FF2B5EF4-FFF2-40B4-BE49-F238E27FC236}">
                <a16:creationId xmlns:a16="http://schemas.microsoft.com/office/drawing/2014/main" id="{4F23BF5A-9870-52AC-84E4-8CAFEB26518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375" y="3980961"/>
            <a:ext cx="4212394" cy="2678577"/>
          </a:xfrm>
          <a:prstGeom prst="rect">
            <a:avLst/>
          </a:prstGeom>
        </p:spPr>
      </p:pic>
      <p:pic>
        <p:nvPicPr>
          <p:cNvPr id="9" name="図 8">
            <a:extLst>
              <a:ext uri="{FF2B5EF4-FFF2-40B4-BE49-F238E27FC236}">
                <a16:creationId xmlns:a16="http://schemas.microsoft.com/office/drawing/2014/main" id="{EAD3D2E6-DD2D-1F0D-E0EF-85775FC9E3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0374" y="1139827"/>
            <a:ext cx="4211254" cy="2863287"/>
          </a:xfrm>
          <a:prstGeom prst="rect">
            <a:avLst/>
          </a:prstGeom>
        </p:spPr>
      </p:pic>
      <p:pic>
        <p:nvPicPr>
          <p:cNvPr id="14" name="図 13">
            <a:extLst>
              <a:ext uri="{FF2B5EF4-FFF2-40B4-BE49-F238E27FC236}">
                <a16:creationId xmlns:a16="http://schemas.microsoft.com/office/drawing/2014/main" id="{9AF6E730-D996-2750-4915-60842C84C1E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06426" y="1142332"/>
            <a:ext cx="4163178" cy="2899415"/>
          </a:xfrm>
          <a:prstGeom prst="rect">
            <a:avLst/>
          </a:prstGeom>
        </p:spPr>
      </p:pic>
      <p:sp>
        <p:nvSpPr>
          <p:cNvPr id="3" name="矢印: 右 2">
            <a:extLst>
              <a:ext uri="{FF2B5EF4-FFF2-40B4-BE49-F238E27FC236}">
                <a16:creationId xmlns:a16="http://schemas.microsoft.com/office/drawing/2014/main" id="{D3EA79DA-5EFC-B945-8533-93A4552E4CBB}"/>
              </a:ext>
            </a:extLst>
          </p:cNvPr>
          <p:cNvSpPr/>
          <p:nvPr/>
        </p:nvSpPr>
        <p:spPr>
          <a:xfrm>
            <a:off x="4108027" y="3002081"/>
            <a:ext cx="604579"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4065CDB3-6CDE-AB51-4AE1-36BBDF6D30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10777" y="4024462"/>
            <a:ext cx="4193220" cy="2611013"/>
          </a:xfrm>
          <a:prstGeom prst="rect">
            <a:avLst/>
          </a:prstGeom>
        </p:spPr>
      </p:pic>
      <p:sp>
        <p:nvSpPr>
          <p:cNvPr id="7" name="矢印: 右 6">
            <a:extLst>
              <a:ext uri="{FF2B5EF4-FFF2-40B4-BE49-F238E27FC236}">
                <a16:creationId xmlns:a16="http://schemas.microsoft.com/office/drawing/2014/main" id="{A83ADE55-76FA-8B2C-6A5D-014A3B562AEE}"/>
              </a:ext>
            </a:extLst>
          </p:cNvPr>
          <p:cNvSpPr/>
          <p:nvPr/>
        </p:nvSpPr>
        <p:spPr>
          <a:xfrm>
            <a:off x="4213689" y="5077933"/>
            <a:ext cx="604579"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E1C67EF-E21D-9657-EE8F-FE9EDE9BD797}"/>
              </a:ext>
            </a:extLst>
          </p:cNvPr>
          <p:cNvSpPr>
            <a:spLocks noGrp="1"/>
          </p:cNvSpPr>
          <p:nvPr>
            <p:ph type="title"/>
          </p:nvPr>
        </p:nvSpPr>
        <p:spPr>
          <a:xfrm>
            <a:off x="309233" y="234533"/>
            <a:ext cx="8394763" cy="904547"/>
          </a:xfrm>
          <a:solidFill>
            <a:schemeClr val="accent4">
              <a:lumMod val="20000"/>
              <a:lumOff val="80000"/>
            </a:schemeClr>
          </a:solidFill>
        </p:spPr>
        <p:txBody>
          <a:bodyPr>
            <a:normAutofit fontScale="90000"/>
          </a:bodyPr>
          <a:lstStyle/>
          <a:p>
            <a:r>
              <a:rPr kumimoji="1" lang="ja-JP" altLang="en-US" sz="2800" b="1" dirty="0">
                <a:solidFill>
                  <a:srgbClr val="0000FF"/>
                </a:solidFill>
              </a:rPr>
              <a:t>１２月１１日（日）朝倉地区社協主催</a:t>
            </a:r>
            <a:br>
              <a:rPr kumimoji="1" lang="en-US" altLang="ja-JP" sz="2800" b="1" dirty="0">
                <a:solidFill>
                  <a:srgbClr val="0000FF"/>
                </a:solidFill>
              </a:rPr>
            </a:br>
            <a:r>
              <a:rPr kumimoji="1" lang="ja-JP" altLang="en-US" sz="2800" b="1" dirty="0">
                <a:solidFill>
                  <a:srgbClr val="0000FF"/>
                </a:solidFill>
              </a:rPr>
              <a:t>朝小クリーンウォーキングに里山クラブも協力しました</a:t>
            </a:r>
          </a:p>
        </p:txBody>
      </p:sp>
    </p:spTree>
    <p:extLst>
      <p:ext uri="{BB962C8B-B14F-4D97-AF65-F5344CB8AC3E}">
        <p14:creationId xmlns:p14="http://schemas.microsoft.com/office/powerpoint/2010/main" val="249635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anim calcmode="lin" valueType="num">
                                      <p:cBhvr>
                                        <p:cTn id="8" dur="1750" fill="hold"/>
                                        <p:tgtEl>
                                          <p:spTgt spid="2"/>
                                        </p:tgtEl>
                                        <p:attrNameLst>
                                          <p:attrName>ppt_x</p:attrName>
                                        </p:attrNameLst>
                                      </p:cBhvr>
                                      <p:tavLst>
                                        <p:tav tm="0">
                                          <p:val>
                                            <p:strVal val="#ppt_x"/>
                                          </p:val>
                                        </p:tav>
                                        <p:tav tm="100000">
                                          <p:val>
                                            <p:strVal val="#ppt_x"/>
                                          </p:val>
                                        </p:tav>
                                      </p:tavLst>
                                    </p:anim>
                                    <p:anim calcmode="lin" valueType="num">
                                      <p:cBhvr>
                                        <p:cTn id="9" dur="175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2250"/>
                                        <p:tgtEl>
                                          <p:spTgt spid="8"/>
                                        </p:tgtEl>
                                      </p:cBhvr>
                                    </p:animEffect>
                                    <p:anim calcmode="lin" valueType="num">
                                      <p:cBhvr>
                                        <p:cTn id="14" dur="2250"/>
                                        <p:tgtEl>
                                          <p:spTgt spid="8"/>
                                        </p:tgtEl>
                                        <p:attrNameLst>
                                          <p:attrName>ppt_x</p:attrName>
                                        </p:attrNameLst>
                                      </p:cBhvr>
                                      <p:tavLst>
                                        <p:tav tm="0">
                                          <p:val>
                                            <p:strVal val="ppt_x"/>
                                          </p:val>
                                        </p:tav>
                                        <p:tav tm="100000">
                                          <p:val>
                                            <p:strVal val="ppt_x"/>
                                          </p:val>
                                        </p:tav>
                                      </p:tavLst>
                                    </p:anim>
                                    <p:anim calcmode="lin" valueType="num">
                                      <p:cBhvr>
                                        <p:cTn id="15" dur="2250"/>
                                        <p:tgtEl>
                                          <p:spTgt spid="8"/>
                                        </p:tgtEl>
                                        <p:attrNameLst>
                                          <p:attrName>ppt_y</p:attrName>
                                        </p:attrNameLst>
                                      </p:cBhvr>
                                      <p:tavLst>
                                        <p:tav tm="0">
                                          <p:val>
                                            <p:strVal val="ppt_y"/>
                                          </p:val>
                                        </p:tav>
                                        <p:tav tm="100000">
                                          <p:val>
                                            <p:strVal val="ppt_y+.1"/>
                                          </p:val>
                                        </p:tav>
                                      </p:tavLst>
                                    </p:anim>
                                    <p:set>
                                      <p:cBhvr>
                                        <p:cTn id="16" dur="1" fill="hold">
                                          <p:stCondLst>
                                            <p:cond delay="2249"/>
                                          </p:stCondLst>
                                        </p:cTn>
                                        <p:tgtEl>
                                          <p:spTgt spid="8"/>
                                        </p:tgtEl>
                                        <p:attrNameLst>
                                          <p:attrName>style.visibility</p:attrName>
                                        </p:attrNameLst>
                                      </p:cBhvr>
                                      <p:to>
                                        <p:strVal val="hidden"/>
                                      </p:to>
                                    </p:set>
                                  </p:childTnLst>
                                </p:cTn>
                              </p:par>
                            </p:childTnLst>
                          </p:cTn>
                        </p:par>
                        <p:par>
                          <p:cTn id="17" fill="hold">
                            <p:stCondLst>
                              <p:cond delay="2250"/>
                            </p:stCondLst>
                            <p:childTnLst>
                              <p:par>
                                <p:cTn id="18" presetID="6" presetClass="exit" presetSubtype="32" fill="hold" grpId="0" nodeType="afterEffect">
                                  <p:stCondLst>
                                    <p:cond delay="0"/>
                                  </p:stCondLst>
                                  <p:childTnLst>
                                    <p:animEffect transition="out" filter="circle(out)">
                                      <p:cBhvr>
                                        <p:cTn id="19" dur="10"/>
                                        <p:tgtEl>
                                          <p:spTgt spid="13"/>
                                        </p:tgtEl>
                                      </p:cBhvr>
                                    </p:animEffect>
                                    <p:set>
                                      <p:cBhvr>
                                        <p:cTn id="20" dur="1" fill="hold">
                                          <p:stCondLst>
                                            <p:cond delay="9"/>
                                          </p:stCondLst>
                                        </p:cTn>
                                        <p:tgtEl>
                                          <p:spTgt spid="13"/>
                                        </p:tgtEl>
                                        <p:attrNameLst>
                                          <p:attrName>style.visibility</p:attrName>
                                        </p:attrNameLst>
                                      </p:cBhvr>
                                      <p:to>
                                        <p:strVal val="hidden"/>
                                      </p:to>
                                    </p:set>
                                  </p:childTnLst>
                                </p:cTn>
                              </p:par>
                            </p:childTnLst>
                          </p:cTn>
                        </p:par>
                        <p:par>
                          <p:cTn id="21" fill="hold">
                            <p:stCondLst>
                              <p:cond delay="2260"/>
                            </p:stCondLst>
                            <p:childTnLst>
                              <p:par>
                                <p:cTn id="22" presetID="42"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500"/>
                                        <p:tgtEl>
                                          <p:spTgt spid="4"/>
                                        </p:tgtEl>
                                      </p:cBhvr>
                                    </p:animEffect>
                                    <p:anim calcmode="lin" valueType="num">
                                      <p:cBhvr>
                                        <p:cTn id="25" dur="1500" fill="hold"/>
                                        <p:tgtEl>
                                          <p:spTgt spid="4"/>
                                        </p:tgtEl>
                                        <p:attrNameLst>
                                          <p:attrName>ppt_x</p:attrName>
                                        </p:attrNameLst>
                                      </p:cBhvr>
                                      <p:tavLst>
                                        <p:tav tm="0">
                                          <p:val>
                                            <p:strVal val="#ppt_x"/>
                                          </p:val>
                                        </p:tav>
                                        <p:tav tm="100000">
                                          <p:val>
                                            <p:strVal val="#ppt_x"/>
                                          </p:val>
                                        </p:tav>
                                      </p:tavLst>
                                    </p:anim>
                                    <p:anim calcmode="lin" valueType="num">
                                      <p:cBhvr>
                                        <p:cTn id="26" dur="1500" fill="hold"/>
                                        <p:tgtEl>
                                          <p:spTgt spid="4"/>
                                        </p:tgtEl>
                                        <p:attrNameLst>
                                          <p:attrName>ppt_y</p:attrName>
                                        </p:attrNameLst>
                                      </p:cBhvr>
                                      <p:tavLst>
                                        <p:tav tm="0">
                                          <p:val>
                                            <p:strVal val="#ppt_y+.1"/>
                                          </p:val>
                                        </p:tav>
                                        <p:tav tm="100000">
                                          <p:val>
                                            <p:strVal val="#ppt_y"/>
                                          </p:val>
                                        </p:tav>
                                      </p:tavLst>
                                    </p:anim>
                                  </p:childTnLst>
                                </p:cTn>
                              </p:par>
                            </p:childTnLst>
                          </p:cTn>
                        </p:par>
                        <p:par>
                          <p:cTn id="27" fill="hold">
                            <p:stCondLst>
                              <p:cond delay="376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500"/>
                                        <p:tgtEl>
                                          <p:spTgt spid="6"/>
                                        </p:tgtEl>
                                      </p:cBhvr>
                                    </p:animEffect>
                                    <p:anim calcmode="lin" valueType="num">
                                      <p:cBhvr>
                                        <p:cTn id="31" dur="1500" fill="hold"/>
                                        <p:tgtEl>
                                          <p:spTgt spid="6"/>
                                        </p:tgtEl>
                                        <p:attrNameLst>
                                          <p:attrName>ppt_x</p:attrName>
                                        </p:attrNameLst>
                                      </p:cBhvr>
                                      <p:tavLst>
                                        <p:tav tm="0">
                                          <p:val>
                                            <p:strVal val="#ppt_x"/>
                                          </p:val>
                                        </p:tav>
                                        <p:tav tm="100000">
                                          <p:val>
                                            <p:strVal val="#ppt_x"/>
                                          </p:val>
                                        </p:tav>
                                      </p:tavLst>
                                    </p:anim>
                                    <p:anim calcmode="lin" valueType="num">
                                      <p:cBhvr>
                                        <p:cTn id="32" dur="1500" fill="hold"/>
                                        <p:tgtEl>
                                          <p:spTgt spid="6"/>
                                        </p:tgtEl>
                                        <p:attrNameLst>
                                          <p:attrName>ppt_y</p:attrName>
                                        </p:attrNameLst>
                                      </p:cBhvr>
                                      <p:tavLst>
                                        <p:tav tm="0">
                                          <p:val>
                                            <p:strVal val="#ppt_y+.1"/>
                                          </p:val>
                                        </p:tav>
                                        <p:tav tm="100000">
                                          <p:val>
                                            <p:strVal val="#ppt_y"/>
                                          </p:val>
                                        </p:tav>
                                      </p:tavLst>
                                    </p:anim>
                                  </p:childTnLst>
                                </p:cTn>
                              </p:par>
                            </p:childTnLst>
                          </p:cTn>
                        </p:par>
                        <p:par>
                          <p:cTn id="33" fill="hold">
                            <p:stCondLst>
                              <p:cond delay="5260"/>
                            </p:stCondLst>
                            <p:childTnLst>
                              <p:par>
                                <p:cTn id="34" presetID="42"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500"/>
                                        <p:tgtEl>
                                          <p:spTgt spid="12"/>
                                        </p:tgtEl>
                                      </p:cBhvr>
                                    </p:animEffect>
                                    <p:anim calcmode="lin" valueType="num">
                                      <p:cBhvr>
                                        <p:cTn id="37" dur="1500" fill="hold"/>
                                        <p:tgtEl>
                                          <p:spTgt spid="12"/>
                                        </p:tgtEl>
                                        <p:attrNameLst>
                                          <p:attrName>ppt_x</p:attrName>
                                        </p:attrNameLst>
                                      </p:cBhvr>
                                      <p:tavLst>
                                        <p:tav tm="0">
                                          <p:val>
                                            <p:strVal val="#ppt_x"/>
                                          </p:val>
                                        </p:tav>
                                        <p:tav tm="100000">
                                          <p:val>
                                            <p:strVal val="#ppt_x"/>
                                          </p:val>
                                        </p:tav>
                                      </p:tavLst>
                                    </p:anim>
                                    <p:anim calcmode="lin" valueType="num">
                                      <p:cBhvr>
                                        <p:cTn id="38" dur="1500" fill="hold"/>
                                        <p:tgtEl>
                                          <p:spTgt spid="12"/>
                                        </p:tgtEl>
                                        <p:attrNameLst>
                                          <p:attrName>ppt_y</p:attrName>
                                        </p:attrNameLst>
                                      </p:cBhvr>
                                      <p:tavLst>
                                        <p:tav tm="0">
                                          <p:val>
                                            <p:strVal val="#ppt_y+.1"/>
                                          </p:val>
                                        </p:tav>
                                        <p:tav tm="100000">
                                          <p:val>
                                            <p:strVal val="#ppt_y"/>
                                          </p:val>
                                        </p:tav>
                                      </p:tavLst>
                                    </p:anim>
                                  </p:childTnLst>
                                </p:cTn>
                              </p:par>
                            </p:childTnLst>
                          </p:cTn>
                        </p:par>
                        <p:par>
                          <p:cTn id="39" fill="hold">
                            <p:stCondLst>
                              <p:cond delay="6760"/>
                            </p:stCondLst>
                            <p:childTnLst>
                              <p:par>
                                <p:cTn id="40" presetID="42" presetClass="entr" presetSubtype="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500"/>
                                        <p:tgtEl>
                                          <p:spTgt spid="10"/>
                                        </p:tgtEl>
                                      </p:cBhvr>
                                    </p:animEffect>
                                    <p:anim calcmode="lin" valueType="num">
                                      <p:cBhvr>
                                        <p:cTn id="43" dur="1500" fill="hold"/>
                                        <p:tgtEl>
                                          <p:spTgt spid="10"/>
                                        </p:tgtEl>
                                        <p:attrNameLst>
                                          <p:attrName>ppt_x</p:attrName>
                                        </p:attrNameLst>
                                      </p:cBhvr>
                                      <p:tavLst>
                                        <p:tav tm="0">
                                          <p:val>
                                            <p:strVal val="#ppt_x"/>
                                          </p:val>
                                        </p:tav>
                                        <p:tav tm="100000">
                                          <p:val>
                                            <p:strVal val="#ppt_x"/>
                                          </p:val>
                                        </p:tav>
                                      </p:tavLst>
                                    </p:anim>
                                    <p:anim calcmode="lin" valueType="num">
                                      <p:cBhvr>
                                        <p:cTn id="44" dur="1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heel(1)">
                                      <p:cBhvr>
                                        <p:cTn id="49" dur="2000"/>
                                        <p:tgtEl>
                                          <p:spTgt spid="9"/>
                                        </p:tgtEl>
                                      </p:cBhvr>
                                    </p:animEffect>
                                  </p:childTnLst>
                                </p:cTn>
                              </p:par>
                            </p:childTnLst>
                          </p:cTn>
                        </p:par>
                        <p:par>
                          <p:cTn id="50" fill="hold">
                            <p:stCondLst>
                              <p:cond delay="2000"/>
                            </p:stCondLst>
                            <p:childTnLst>
                              <p:par>
                                <p:cTn id="51" presetID="6" presetClass="entr" presetSubtype="16"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circle(in)">
                                      <p:cBhvr>
                                        <p:cTn id="53" dur="1500"/>
                                        <p:tgtEl>
                                          <p:spTgt spid="3"/>
                                        </p:tgtEl>
                                      </p:cBhvr>
                                    </p:animEffect>
                                  </p:childTnLst>
                                </p:cTn>
                              </p:par>
                            </p:childTnLst>
                          </p:cTn>
                        </p:par>
                        <p:par>
                          <p:cTn id="54" fill="hold">
                            <p:stCondLst>
                              <p:cond delay="3500"/>
                            </p:stCondLst>
                            <p:childTnLst>
                              <p:par>
                                <p:cTn id="55" presetID="21" presetClass="entr" presetSubtype="1" fill="hold"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heel(1)">
                                      <p:cBhvr>
                                        <p:cTn id="57" dur="2000"/>
                                        <p:tgtEl>
                                          <p:spTgt spid="14"/>
                                        </p:tgtEl>
                                      </p:cBhvr>
                                    </p:animEffect>
                                  </p:childTnLst>
                                </p:cTn>
                              </p:par>
                            </p:childTnLst>
                          </p:cTn>
                        </p:par>
                        <p:par>
                          <p:cTn id="58" fill="hold">
                            <p:stCondLst>
                              <p:cond delay="5500"/>
                            </p:stCondLst>
                            <p:childTnLst>
                              <p:par>
                                <p:cTn id="59" presetID="16" presetClass="entr" presetSubtype="21"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arn(inVertical)">
                                      <p:cBhvr>
                                        <p:cTn id="61" dur="2000"/>
                                        <p:tgtEl>
                                          <p:spTgt spid="19"/>
                                        </p:tgtEl>
                                      </p:cBhvr>
                                    </p:animEffect>
                                  </p:childTnLst>
                                </p:cTn>
                              </p:par>
                            </p:childTnLst>
                          </p:cTn>
                        </p:par>
                        <p:par>
                          <p:cTn id="62" fill="hold">
                            <p:stCondLst>
                              <p:cond delay="7500"/>
                            </p:stCondLst>
                            <p:childTnLst>
                              <p:par>
                                <p:cTn id="63" presetID="6" presetClass="entr" presetSubtype="16"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circle(in)">
                                      <p:cBhvr>
                                        <p:cTn id="65" dur="1500"/>
                                        <p:tgtEl>
                                          <p:spTgt spid="7"/>
                                        </p:tgtEl>
                                      </p:cBhvr>
                                    </p:animEffect>
                                  </p:childTnLst>
                                </p:cTn>
                              </p:par>
                            </p:childTnLst>
                          </p:cTn>
                        </p:par>
                        <p:par>
                          <p:cTn id="66" fill="hold">
                            <p:stCondLst>
                              <p:cond delay="9000"/>
                            </p:stCondLst>
                            <p:childTnLst>
                              <p:par>
                                <p:cTn id="67" presetID="16" presetClass="entr" presetSubtype="21" fill="hold" nodeType="after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7" grpId="0" animBg="1"/>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AFE16BA-A100-5B31-B7B6-9C3CE693BC39}"/>
              </a:ext>
            </a:extLst>
          </p:cNvPr>
          <p:cNvSpPr/>
          <p:nvPr/>
        </p:nvSpPr>
        <p:spPr>
          <a:xfrm>
            <a:off x="0" y="-24274"/>
            <a:ext cx="9204960" cy="695739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F5E602E4-DA34-0979-5B91-C0F8220702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660" y="1988840"/>
            <a:ext cx="6120680" cy="43514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A062681-5549-9D77-7F48-35B3E0D0A1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875" y="1700808"/>
            <a:ext cx="8230136" cy="463945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791F9322-A48B-B5F9-5B32-A1E9EEE1358E}"/>
              </a:ext>
            </a:extLst>
          </p:cNvPr>
          <p:cNvSpPr>
            <a:spLocks noGrp="1"/>
          </p:cNvSpPr>
          <p:nvPr>
            <p:ph type="title"/>
          </p:nvPr>
        </p:nvSpPr>
        <p:spPr>
          <a:solidFill>
            <a:schemeClr val="accent4">
              <a:lumMod val="20000"/>
              <a:lumOff val="80000"/>
            </a:schemeClr>
          </a:solidFill>
        </p:spPr>
        <p:txBody>
          <a:bodyPr>
            <a:normAutofit fontScale="90000"/>
          </a:bodyPr>
          <a:lstStyle/>
          <a:p>
            <a:r>
              <a:rPr kumimoji="1" lang="ja-JP" altLang="en-US" b="1" dirty="0">
                <a:solidFill>
                  <a:srgbClr val="0000FF"/>
                </a:solidFill>
              </a:rPr>
              <a:t>大人</a:t>
            </a:r>
            <a:r>
              <a:rPr kumimoji="1" lang="ja-JP" altLang="en-US" b="1" dirty="0">
                <a:solidFill>
                  <a:srgbClr val="FF0000"/>
                </a:solidFill>
              </a:rPr>
              <a:t>６２</a:t>
            </a:r>
            <a:r>
              <a:rPr kumimoji="1" lang="ja-JP" altLang="en-US" b="1" dirty="0">
                <a:solidFill>
                  <a:srgbClr val="0000FF"/>
                </a:solidFill>
              </a:rPr>
              <a:t>名、子ども</a:t>
            </a:r>
            <a:r>
              <a:rPr kumimoji="1" lang="ja-JP" altLang="en-US" b="1" dirty="0">
                <a:solidFill>
                  <a:srgbClr val="FF0000"/>
                </a:solidFill>
              </a:rPr>
              <a:t>２５</a:t>
            </a:r>
            <a:r>
              <a:rPr kumimoji="1" lang="ja-JP" altLang="en-US" b="1" dirty="0">
                <a:solidFill>
                  <a:srgbClr val="0000FF"/>
                </a:solidFill>
              </a:rPr>
              <a:t>名 計</a:t>
            </a:r>
            <a:r>
              <a:rPr kumimoji="1" lang="ja-JP" altLang="en-US" b="1" dirty="0">
                <a:solidFill>
                  <a:srgbClr val="FF0000"/>
                </a:solidFill>
              </a:rPr>
              <a:t>８７</a:t>
            </a:r>
            <a:r>
              <a:rPr kumimoji="1" lang="ja-JP" altLang="en-US" b="1" dirty="0">
                <a:solidFill>
                  <a:srgbClr val="0000FF"/>
                </a:solidFill>
              </a:rPr>
              <a:t>名もの</a:t>
            </a:r>
            <a:br>
              <a:rPr kumimoji="1" lang="en-US" altLang="ja-JP" b="1" dirty="0">
                <a:solidFill>
                  <a:srgbClr val="0000FF"/>
                </a:solidFill>
              </a:rPr>
            </a:br>
            <a:r>
              <a:rPr kumimoji="1" lang="ja-JP" altLang="en-US" b="1" dirty="0">
                <a:solidFill>
                  <a:srgbClr val="0000FF"/>
                </a:solidFill>
              </a:rPr>
              <a:t>多くの方がご奉仕してくださいました</a:t>
            </a:r>
          </a:p>
        </p:txBody>
      </p:sp>
    </p:spTree>
    <p:extLst>
      <p:ext uri="{BB962C8B-B14F-4D97-AF65-F5344CB8AC3E}">
        <p14:creationId xmlns:p14="http://schemas.microsoft.com/office/powerpoint/2010/main" val="101969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1" presetClass="entr" presetSubtype="1" fill="hold" nodeType="after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heel(1)">
                                      <p:cBhvr>
                                        <p:cTn id="13" dur="20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inVertical)">
                                      <p:cBhvr>
                                        <p:cTn id="18" dur="2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B0C34F92-3349-4E83-8153-21A001DE3E1E}"/>
              </a:ext>
            </a:extLst>
          </p:cNvPr>
          <p:cNvSpPr>
            <a:spLocks noGrp="1"/>
          </p:cNvSpPr>
          <p:nvPr>
            <p:ph type="title"/>
          </p:nvPr>
        </p:nvSpPr>
        <p:spPr>
          <a:xfrm>
            <a:off x="-36512" y="0"/>
            <a:ext cx="9180512" cy="6858000"/>
          </a:xfrm>
          <a:solidFill>
            <a:schemeClr val="accent5">
              <a:lumMod val="20000"/>
              <a:lumOff val="80000"/>
            </a:schemeClr>
          </a:solidFill>
        </p:spPr>
        <p:txBody>
          <a:bodyPr/>
          <a:lstStyle/>
          <a:p>
            <a:endParaRPr kumimoji="1" lang="ja-JP" altLang="en-US" dirty="0"/>
          </a:p>
        </p:txBody>
      </p:sp>
      <p:sp>
        <p:nvSpPr>
          <p:cNvPr id="2" name="楕円 1">
            <a:extLst>
              <a:ext uri="{FF2B5EF4-FFF2-40B4-BE49-F238E27FC236}">
                <a16:creationId xmlns:a16="http://schemas.microsoft.com/office/drawing/2014/main" id="{12FB44A2-C00E-413C-AD5B-38E7FB399A1C}"/>
              </a:ext>
            </a:extLst>
          </p:cNvPr>
          <p:cNvSpPr/>
          <p:nvPr/>
        </p:nvSpPr>
        <p:spPr>
          <a:xfrm>
            <a:off x="352939" y="1299533"/>
            <a:ext cx="8326760" cy="4433723"/>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85AF1CD-CC1B-4191-8DB6-E9096B65DBC6}"/>
              </a:ext>
            </a:extLst>
          </p:cNvPr>
          <p:cNvSpPr txBox="1"/>
          <p:nvPr/>
        </p:nvSpPr>
        <p:spPr>
          <a:xfrm>
            <a:off x="314420" y="1900567"/>
            <a:ext cx="8515159" cy="3354765"/>
          </a:xfrm>
          <a:prstGeom prst="rect">
            <a:avLst/>
          </a:prstGeom>
          <a:noFill/>
        </p:spPr>
        <p:txBody>
          <a:bodyPr wrap="square" rtlCol="0">
            <a:spAutoFit/>
          </a:bodyPr>
          <a:lstStyle/>
          <a:p>
            <a:pPr algn="ctr"/>
            <a:r>
              <a:rPr lang="ja-JP" altLang="en-US" sz="3600" b="1" dirty="0">
                <a:solidFill>
                  <a:srgbClr val="92D050"/>
                </a:solidFill>
                <a:latin typeface="UD デジタル 教科書体 NP-B" panose="02020700000000000000" pitchFamily="18" charset="-128"/>
                <a:ea typeface="UD デジタル 教科書体 NP-B" panose="02020700000000000000" pitchFamily="18" charset="-128"/>
              </a:rPr>
              <a:t>（高齢者生活支援） </a:t>
            </a:r>
            <a:endParaRPr lang="en-US" altLang="ja-JP" sz="3600" b="1" dirty="0">
              <a:solidFill>
                <a:srgbClr val="FFC000"/>
              </a:solidFill>
              <a:latin typeface="UD デジタル 教科書体 NP-B" panose="02020700000000000000" pitchFamily="18" charset="-128"/>
              <a:ea typeface="UD デジタル 教科書体 NP-B" panose="02020700000000000000" pitchFamily="18" charset="-128"/>
            </a:endParaRPr>
          </a:p>
          <a:p>
            <a:pPr algn="ctr"/>
            <a:r>
              <a:rPr lang="ja-JP" altLang="en-US" sz="3600" b="1" dirty="0">
                <a:solidFill>
                  <a:srgbClr val="FFC000"/>
                </a:solidFill>
                <a:latin typeface="UD デジタル 教科書体 NP-B" panose="02020700000000000000" pitchFamily="18" charset="-128"/>
                <a:ea typeface="UD デジタル 教科書体 NP-B" panose="02020700000000000000" pitchFamily="18" charset="-128"/>
              </a:rPr>
              <a:t>～有償ボランティア～</a:t>
            </a:r>
            <a:br>
              <a:rPr lang="en-US" altLang="ja-JP" sz="4800" dirty="0">
                <a:solidFill>
                  <a:srgbClr val="002060"/>
                </a:solidFill>
                <a:latin typeface="UD デジタル 教科書体 NP-B" panose="02020700000000000000" pitchFamily="18" charset="-128"/>
                <a:ea typeface="UD デジタル 教科書体 NP-B" panose="02020700000000000000" pitchFamily="18" charset="-128"/>
              </a:rPr>
            </a:br>
            <a:r>
              <a:rPr lang="en-US" altLang="ja-JP" sz="60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a:t>
            </a:r>
            <a:r>
              <a:rPr lang="ja-JP" altLang="en-US" sz="60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いろりの</a:t>
            </a:r>
            <a:r>
              <a:rPr lang="ja-JP" altLang="en-US" sz="6000" dirty="0">
                <a:solidFill>
                  <a:srgbClr val="FF0000"/>
                </a:solidFill>
                <a:highlight>
                  <a:srgbClr val="C0C0C0"/>
                </a:highlight>
                <a:latin typeface="UD デジタル 教科書体 NP-B" panose="02020700000000000000" pitchFamily="18" charset="-128"/>
                <a:ea typeface="UD デジタル 教科書体 NP-B" panose="02020700000000000000" pitchFamily="18" charset="-128"/>
              </a:rPr>
              <a:t>和</a:t>
            </a:r>
            <a:r>
              <a:rPr lang="en-US" altLang="ja-JP" sz="60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a:t>
            </a:r>
            <a:r>
              <a:rPr lang="ja-JP" altLang="en-US" sz="48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rPr>
              <a:t>あさくら</a:t>
            </a:r>
            <a:endParaRPr lang="en-US" altLang="ja-JP" sz="4800" dirty="0">
              <a:solidFill>
                <a:srgbClr val="002060"/>
              </a:solidFill>
              <a:highlight>
                <a:srgbClr val="C0C0C0"/>
              </a:highlight>
              <a:latin typeface="UD デジタル 教科書体 NP-B" panose="02020700000000000000" pitchFamily="18" charset="-128"/>
              <a:ea typeface="UD デジタル 教科書体 NP-B" panose="02020700000000000000" pitchFamily="18" charset="-128"/>
            </a:endParaRPr>
          </a:p>
          <a:p>
            <a:pPr algn="ctr"/>
            <a:br>
              <a:rPr lang="en-US" altLang="ja-JP" sz="3600" b="1" dirty="0">
                <a:solidFill>
                  <a:srgbClr val="92D050"/>
                </a:solidFill>
                <a:latin typeface="UD デジタル 教科書体 NP-B" panose="02020700000000000000" pitchFamily="18" charset="-128"/>
                <a:ea typeface="UD デジタル 教科書体 NP-B" panose="02020700000000000000" pitchFamily="18" charset="-128"/>
              </a:rPr>
            </a:br>
            <a:r>
              <a:rPr lang="ja-JP" altLang="en-US" sz="4400" b="1" dirty="0">
                <a:solidFill>
                  <a:srgbClr val="92D050"/>
                </a:solidFill>
                <a:highlight>
                  <a:srgbClr val="000000"/>
                </a:highlight>
                <a:latin typeface="UD デジタル 教科書体 NP-B" panose="02020700000000000000" pitchFamily="18" charset="-128"/>
                <a:ea typeface="UD デジタル 教科書体 NP-B" panose="02020700000000000000" pitchFamily="18" charset="-128"/>
              </a:rPr>
              <a:t>代表：堂本 太道</a:t>
            </a:r>
            <a:endParaRPr lang="en-US" altLang="ja-JP" sz="4400" b="1" dirty="0">
              <a:solidFill>
                <a:srgbClr val="92D050"/>
              </a:solidFill>
              <a:highlight>
                <a:srgbClr val="000000"/>
              </a:highlight>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14968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ウェーブ">
  <a:themeElements>
    <a:clrScheme name="ウェーブ">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ウェーブ">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ェーブ">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16898</TotalTime>
  <Words>5799</Words>
  <Application>Microsoft Office PowerPoint</Application>
  <PresentationFormat>画面に合わせる (4:3)</PresentationFormat>
  <Paragraphs>787</Paragraphs>
  <Slides>120</Slides>
  <Notes>6</Notes>
  <HiddenSlides>0</HiddenSlides>
  <MMClips>0</MMClips>
  <ScaleCrop>false</ScaleCrop>
  <HeadingPairs>
    <vt:vector size="6" baseType="variant">
      <vt:variant>
        <vt:lpstr>使用されているフォント</vt:lpstr>
      </vt:variant>
      <vt:variant>
        <vt:i4>21</vt:i4>
      </vt:variant>
      <vt:variant>
        <vt:lpstr>テーマ</vt:lpstr>
      </vt:variant>
      <vt:variant>
        <vt:i4>1</vt:i4>
      </vt:variant>
      <vt:variant>
        <vt:lpstr>スライド タイトル</vt:lpstr>
      </vt:variant>
      <vt:variant>
        <vt:i4>120</vt:i4>
      </vt:variant>
    </vt:vector>
  </HeadingPairs>
  <TitlesOfParts>
    <vt:vector size="142" baseType="lpstr">
      <vt:lpstr>HGP創英ﾌﾟﾚｾﾞﾝｽEB</vt:lpstr>
      <vt:lpstr>HGP創英角ｺﾞｼｯｸUB</vt:lpstr>
      <vt:lpstr>HGP明朝E</vt:lpstr>
      <vt:lpstr>HGS明朝E</vt:lpstr>
      <vt:lpstr>HG創英角ﾎﾟｯﾌﾟ体</vt:lpstr>
      <vt:lpstr>HG明朝E</vt:lpstr>
      <vt:lpstr>ＭＳ Ｐゴシック</vt:lpstr>
      <vt:lpstr>ＭＳ Ｐ明朝</vt:lpstr>
      <vt:lpstr>ＭＳ 明朝</vt:lpstr>
      <vt:lpstr>UD デジタル 教科書体 NK-B</vt:lpstr>
      <vt:lpstr>UD デジタル 教科書体 NP-B</vt:lpstr>
      <vt:lpstr>UD デジタル 教科書体 N-R</vt:lpstr>
      <vt:lpstr>ヒラギノ角ゴ Pro W3</vt:lpstr>
      <vt:lpstr>富士ポップＰ</vt:lpstr>
      <vt:lpstr>Yu Gothic</vt:lpstr>
      <vt:lpstr>Yu Gothic</vt:lpstr>
      <vt:lpstr>Arial</vt:lpstr>
      <vt:lpstr>Calibri</vt:lpstr>
      <vt:lpstr>Candara</vt:lpstr>
      <vt:lpstr>Symbol</vt:lpstr>
      <vt:lpstr>Times New Roman</vt:lpstr>
      <vt:lpstr>ウェーブ</vt:lpstr>
      <vt:lpstr> 　朝倉台 『安心・安全ネットワーク』 </vt:lpstr>
      <vt:lpstr>  朝倉台「安心・安全ネットワーク」 　　　　　　　　　　　　　　　　　　　　　　　　構成図 </vt:lpstr>
      <vt:lpstr>目 的</vt:lpstr>
      <vt:lpstr>ネットワーク立ち上げの 「背景」と「経緯」</vt:lpstr>
      <vt:lpstr>ネットワーク会議</vt:lpstr>
      <vt:lpstr>具体的な諸課題と解決例</vt:lpstr>
      <vt:lpstr>平成１９年４月から 朝倉台住宅に「循環バス」が走行</vt:lpstr>
      <vt:lpstr> ～大災害時に備える～  『災害時支え合い支援マップ』 </vt:lpstr>
      <vt:lpstr>     　　大災害への備えとして 　　「災害時・住民支え合いマップ」つくり 　　　　　　　　　　　　　　　　　　　 　　　　　　　　　　　　　　　　　   　　　</vt:lpstr>
      <vt:lpstr>　　　　 『災害時支え合い支援マップ』 作成にご協力お願い 自治会・人権福祉対策委員会・自主防災会・民生児童委員協議会 </vt:lpstr>
      <vt:lpstr>朝倉台自治会が大災害に備え 『災害時支え合い支援マップ』を 徹底調査により充実した内容に</vt:lpstr>
      <vt:lpstr>例）〇〇町会のマップ内容 </vt:lpstr>
      <vt:lpstr>　　災害時支え合い支援マップ・集計 　　２０２２（令和４年度・朝倉台自治会 ）</vt:lpstr>
      <vt:lpstr>PowerPoint プレゼンテーション</vt:lpstr>
      <vt:lpstr>PowerPoint プレゼンテーション</vt:lpstr>
      <vt:lpstr>朝倉台自治会がホームページ開設 《災害への備え》等 最新情報を掲載</vt:lpstr>
      <vt:lpstr>各協力団体の紹介  主な活動、日頃からの取組など ・・・</vt:lpstr>
      <vt:lpstr>朝倉台自主防災会</vt:lpstr>
      <vt:lpstr>朝倉台自主防災会</vt:lpstr>
      <vt:lpstr>朝倉台自主防災会 の 「主な活動」</vt:lpstr>
      <vt:lpstr> 朝倉台自主防災会の主な【年間事業活動】  </vt:lpstr>
      <vt:lpstr>　　　　　　　　　　　自主防災会の新年会</vt:lpstr>
      <vt:lpstr>日頃からの備え</vt:lpstr>
      <vt:lpstr>≪ 楽しく、 学ぼう ≫ 　日帰り  『県外研修旅行』  </vt:lpstr>
      <vt:lpstr>『救命・救急講習会』　研修</vt:lpstr>
      <vt:lpstr>朝小児童対象 アドベンチャーハイク　</vt:lpstr>
      <vt:lpstr> 毎年、夏には　 初瀬川での放水点検を行います！ </vt:lpstr>
      <vt:lpstr> 毎年、桜井消防署で ポンプ車の年次点検を受けます </vt:lpstr>
      <vt:lpstr>　自治会主催・朝倉台「夏祭り」 自主防災会は、全面的に協力 </vt:lpstr>
      <vt:lpstr>朝倉台夏祭り『焼きそば屋さん』　</vt:lpstr>
      <vt:lpstr>桜井東中生徒と朝倉台自主防災会がコラボ</vt:lpstr>
      <vt:lpstr>自主防災会主催 『防災講演会』開催</vt:lpstr>
      <vt:lpstr>朝倉台 防災訓練　  ８時３０分、大地震発生 　</vt:lpstr>
      <vt:lpstr>　　　防災訓練の２週間前 　自治会役員対象の『防災用具・実技訓練』</vt:lpstr>
      <vt:lpstr>コロナ禍でも 巨大地震は待ってくれない</vt:lpstr>
      <vt:lpstr>避難場所公園に避難しました！</vt:lpstr>
      <vt:lpstr>PowerPoint プレゼンテーション</vt:lpstr>
      <vt:lpstr>朝倉台の子どもたちが大勢参加されました！ 『参加賞引換券』と『参加賞』を交換します！</vt:lpstr>
      <vt:lpstr>　　　　2022  第２２回  【避難防災訓練】 　　所帯数９９０戸、参加所帯数７４６戸、参加所帯率７５％ 　　　住民参加者は、１、１１５名   （内、子ども８６名）</vt:lpstr>
      <vt:lpstr>避難訓練時『避難場所公園』において 避難された住民の皆さんにお聞きしました！</vt:lpstr>
      <vt:lpstr>年末防火キャンペーンの実施</vt:lpstr>
      <vt:lpstr>PowerPoint プレゼンテーション</vt:lpstr>
      <vt:lpstr>ボランティア朝倉台</vt:lpstr>
      <vt:lpstr>ボランティア朝倉台</vt:lpstr>
      <vt:lpstr>ボランティア朝倉台  「目 的」</vt:lpstr>
      <vt:lpstr>PowerPoint プレゼンテーション</vt:lpstr>
      <vt:lpstr>PowerPoint プレゼンテーション</vt:lpstr>
      <vt:lpstr>福祉グループ</vt:lpstr>
      <vt:lpstr>『ふれあいサロン』  「講 演 会」</vt:lpstr>
      <vt:lpstr>PowerPoint プレゼンテーション</vt:lpstr>
      <vt:lpstr>朝倉台「夏祭り」に『綿菓子』で出店</vt:lpstr>
      <vt:lpstr> 朝倉小学校（３年生）と『七夕交流会』 </vt:lpstr>
      <vt:lpstr>《一人暮らし高齢者要支援》 『声かけ希望者の誕生月プレゼント・安否確認』　                　</vt:lpstr>
      <vt:lpstr>見守り活動を通じ、事故・犯罪のない ≪安全・安心な町づくりに貢献≫</vt:lpstr>
      <vt:lpstr>防犯グループ</vt:lpstr>
      <vt:lpstr>防犯グループ （パトロールを通して事故・犯罪の防止活動）</vt:lpstr>
      <vt:lpstr>『市立朝倉小学校』児童の登下校時の見守り</vt:lpstr>
      <vt:lpstr>住宅内公園の見守り</vt:lpstr>
      <vt:lpstr>公共の場の清掃活動等を通じ ≪地域環境の美化に貢献≫</vt:lpstr>
      <vt:lpstr>環境グループ</vt:lpstr>
      <vt:lpstr>PowerPoint プレゼンテーション</vt:lpstr>
      <vt:lpstr> ボランティア環境グループが ６号公園の草刈り清掃 </vt:lpstr>
      <vt:lpstr> ボランティア朝倉台環境グループが ７号公園の草刈り清掃 </vt:lpstr>
      <vt:lpstr>PowerPoint プレゼンテーション</vt:lpstr>
      <vt:lpstr>PowerPoint プレゼンテーション</vt:lpstr>
      <vt:lpstr>２号公園の『竹藪』を何とかしたい・・・！</vt:lpstr>
      <vt:lpstr>PowerPoint プレゼンテーション</vt:lpstr>
      <vt:lpstr>PowerPoint プレゼンテーション</vt:lpstr>
      <vt:lpstr>『盛春クラブ』、と、『ボランティア朝倉台環境Ｇ』　 による合同清掃活動</vt:lpstr>
      <vt:lpstr> 各種イベント等を開催 ≪地域コミュニティーの活性化に貢献≫ </vt:lpstr>
      <vt:lpstr>文体グループ</vt:lpstr>
      <vt:lpstr>              文体グループ                健康運動　「太極拳」</vt:lpstr>
      <vt:lpstr>　　文体グループ </vt:lpstr>
      <vt:lpstr>文体グループ </vt:lpstr>
      <vt:lpstr>　　文体グループ 「夏祭り子どもみこし」</vt:lpstr>
      <vt:lpstr>　　（年６回）　　『シネマ上映会』 </vt:lpstr>
      <vt:lpstr>朝倉台【子ども餅つき大会】</vt:lpstr>
      <vt:lpstr>地域福祉委員</vt:lpstr>
      <vt:lpstr>　　  『地域福祉委員』   委員：小西　幸治（西４丁目）代表 　委員：宮田　健二（西４丁目） 　委員：十河　隆夫（東７丁目） 　委員：小野田和子（西６丁目） 　委員：紀本　圭子（東１丁目）</vt:lpstr>
      <vt:lpstr>PowerPoint プレゼンテーション</vt:lpstr>
      <vt:lpstr> 地域の見守り巡回 </vt:lpstr>
      <vt:lpstr>　「朝倉地区社会福祉協議会」の呼びかけで  　　桜井市立朝倉小学校のクリーンウォーキングを行いました </vt:lpstr>
      <vt:lpstr>大人６２名、子ども２５名 計８７名もの 多くの方がご奉仕してくださいました</vt:lpstr>
      <vt:lpstr> 朝倉台「盛春クラブ」 </vt:lpstr>
      <vt:lpstr> 朝倉台「盛春クラブ」 </vt:lpstr>
      <vt:lpstr> 【目　的】 </vt:lpstr>
      <vt:lpstr>  サークル活動  </vt:lpstr>
      <vt:lpstr>朝倉台「盛春クラブ」</vt:lpstr>
      <vt:lpstr>朝倉台「盛春クラブ」</vt:lpstr>
      <vt:lpstr>朝倉台「盛春クラブ」</vt:lpstr>
      <vt:lpstr>朝倉台「盛春クラブ」カラオケ </vt:lpstr>
      <vt:lpstr>朝倉台「盛春クラブ」ハイキング</vt:lpstr>
      <vt:lpstr>   朝倉台 「民生・児童委員」   </vt:lpstr>
      <vt:lpstr>PowerPoint プレゼンテーション</vt:lpstr>
      <vt:lpstr>　 桜井東中学校１年生の福祉授業 　 に車いす・障がい体験学習に協力</vt:lpstr>
      <vt:lpstr> 【朝倉台防災訓練】に協力 </vt:lpstr>
      <vt:lpstr>１２月１１日（日）朝倉地区社協主催 朝小クリーンウォーキングに里山クラブも協力しました</vt:lpstr>
      <vt:lpstr>大人６２名、子ども２５名 計８７名もの 多くの方がご奉仕してくださいました</vt:lpstr>
      <vt:lpstr>PowerPoint プレゼンテーション</vt:lpstr>
      <vt:lpstr>『いろりの和』あさくら     協力会員</vt:lpstr>
      <vt:lpstr>～高齢者への生活支援～ 『協議体』設立の背景と趣旨</vt:lpstr>
      <vt:lpstr>  ～有償ボランティア～ 『いろりの和』あさくら </vt:lpstr>
      <vt:lpstr>東２町会・K様宅 庭木の剪定と清掃</vt:lpstr>
      <vt:lpstr> 東１町会・O様 庭の「すだれ」をかけました </vt:lpstr>
      <vt:lpstr>西５町会・Ｄ様 蛍光灯を交換しました</vt:lpstr>
      <vt:lpstr>西４町会・Ｋ様が集会所で開催される 【囲碁クラブ】参加の送迎を行いました。</vt:lpstr>
      <vt:lpstr>ネットワーク団体以外で 地域で奉仕活動されている 任意団体</vt:lpstr>
      <vt:lpstr>朝倉台「里山クラブ」</vt:lpstr>
      <vt:lpstr>代　　   表　：　坂口　幹彦 副　代 表　：　西田　隆厚</vt:lpstr>
      <vt:lpstr>「目的」</vt:lpstr>
      <vt:lpstr>朝倉小学校の「体験学習」を支援 　 【自主防災会】　【里山クラブ】が合同支援</vt:lpstr>
      <vt:lpstr>「朝倉小学校農園」支援</vt:lpstr>
      <vt:lpstr>PowerPoint プレゼンテーション</vt:lpstr>
      <vt:lpstr>里山クラブが環境グループの協力を得て 市立桜井東中学校校庭の草刈りを実施</vt:lpstr>
      <vt:lpstr>朝倉台「外鎌山保存会」</vt:lpstr>
      <vt:lpstr>PowerPoint プレゼンテーション</vt:lpstr>
      <vt:lpstr>  目的 と 活動  </vt:lpstr>
      <vt:lpstr>　　　　「外鎌山」の清掃作業</vt:lpstr>
      <vt:lpstr>  「ネットワーク団体」と「任意団体」が共に連携を深め 自治会を中心に安全・安心な住み良い町つくり を目指して活動しています！  </vt:lpstr>
      <vt:lpstr>弥 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―災害時・要援護者ー 『住民支え合いマップつくり事業』</dc:title>
  <dc:creator>user</dc:creator>
  <cp:lastModifiedBy>坂口 幹彦</cp:lastModifiedBy>
  <cp:revision>1983</cp:revision>
  <cp:lastPrinted>2020-04-17T13:43:43Z</cp:lastPrinted>
  <dcterms:created xsi:type="dcterms:W3CDTF">2015-11-11T09:05:11Z</dcterms:created>
  <dcterms:modified xsi:type="dcterms:W3CDTF">2023-03-09T08:45:02Z</dcterms:modified>
</cp:coreProperties>
</file>